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43" r:id="rId3"/>
    <p:sldId id="375" r:id="rId4"/>
    <p:sldId id="423" r:id="rId5"/>
    <p:sldId id="260" r:id="rId6"/>
    <p:sldId id="377" r:id="rId7"/>
    <p:sldId id="422" r:id="rId8"/>
    <p:sldId id="424" r:id="rId9"/>
    <p:sldId id="322" r:id="rId10"/>
    <p:sldId id="411" r:id="rId11"/>
    <p:sldId id="412" r:id="rId12"/>
    <p:sldId id="299" r:id="rId13"/>
    <p:sldId id="350" r:id="rId14"/>
    <p:sldId id="351" r:id="rId15"/>
    <p:sldId id="425" r:id="rId16"/>
    <p:sldId id="399" r:id="rId17"/>
    <p:sldId id="400" r:id="rId18"/>
    <p:sldId id="407" r:id="rId19"/>
    <p:sldId id="401" r:id="rId20"/>
    <p:sldId id="402" r:id="rId21"/>
    <p:sldId id="404" r:id="rId22"/>
    <p:sldId id="405" r:id="rId23"/>
    <p:sldId id="413" r:id="rId24"/>
    <p:sldId id="415" r:id="rId25"/>
    <p:sldId id="416" r:id="rId26"/>
    <p:sldId id="426" r:id="rId27"/>
    <p:sldId id="408" r:id="rId28"/>
    <p:sldId id="414" r:id="rId29"/>
    <p:sldId id="353" r:id="rId30"/>
    <p:sldId id="354" r:id="rId31"/>
    <p:sldId id="363" r:id="rId32"/>
    <p:sldId id="409" r:id="rId33"/>
    <p:sldId id="418" r:id="rId34"/>
    <p:sldId id="419" r:id="rId35"/>
    <p:sldId id="427" r:id="rId36"/>
    <p:sldId id="417" r:id="rId37"/>
    <p:sldId id="420" r:id="rId38"/>
    <p:sldId id="421" r:id="rId39"/>
    <p:sldId id="371" r:id="rId40"/>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0A1B5D5-9B99-4C35-A422-299274C87663}" styleName="Styl pośredni 1 — Ak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autoAdjust="0"/>
    <p:restoredTop sz="89982" autoAdjust="0"/>
  </p:normalViewPr>
  <p:slideViewPr>
    <p:cSldViewPr>
      <p:cViewPr>
        <p:scale>
          <a:sx n="60" d="100"/>
          <a:sy n="60" d="100"/>
        </p:scale>
        <p:origin x="-802" y="-43"/>
      </p:cViewPr>
      <p:guideLst>
        <p:guide orient="horz" pos="2160"/>
        <p:guide pos="2880"/>
      </p:guideLst>
    </p:cSldViewPr>
  </p:slideViewPr>
  <p:outlineViewPr>
    <p:cViewPr>
      <p:scale>
        <a:sx n="33" d="100"/>
        <a:sy n="33" d="100"/>
      </p:scale>
      <p:origin x="53" y="14539"/>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smtClean="0"/>
              <a:t>Kliknij, aby edytować styl</a:t>
            </a:r>
            <a:endParaRPr lang="pl-PL"/>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p>
            <a:fld id="{E7DB6C9D-F0A4-4A21-A7A8-31F084F0884E}" type="datetimeFigureOut">
              <a:rPr lang="pl-PL" smtClean="0"/>
              <a:pPr/>
              <a:t>2013-05-14</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C925EEFB-3515-496A-96AF-A55D59E09AE3}" type="slidenum">
              <a:rPr lang="pl-PL" smtClean="0"/>
              <a:pPr/>
              <a:t>‹#›</a:t>
            </a:fld>
            <a:endParaRPr lang="pl-P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E7DB6C9D-F0A4-4A21-A7A8-31F084F0884E}" type="datetimeFigureOut">
              <a:rPr lang="pl-PL" smtClean="0"/>
              <a:pPr/>
              <a:t>2013-05-14</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C925EEFB-3515-496A-96AF-A55D59E09AE3}" type="slidenum">
              <a:rPr lang="pl-PL" smtClean="0"/>
              <a:pPr/>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E7DB6C9D-F0A4-4A21-A7A8-31F084F0884E}" type="datetimeFigureOut">
              <a:rPr lang="pl-PL" smtClean="0"/>
              <a:pPr/>
              <a:t>2013-05-14</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C925EEFB-3515-496A-96AF-A55D59E09AE3}" type="slidenum">
              <a:rPr lang="pl-PL" smtClean="0"/>
              <a:pPr/>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E7DB6C9D-F0A4-4A21-A7A8-31F084F0884E}" type="datetimeFigureOut">
              <a:rPr lang="pl-PL" smtClean="0"/>
              <a:pPr/>
              <a:t>2013-05-14</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C925EEFB-3515-496A-96AF-A55D59E09AE3}" type="slidenum">
              <a:rPr lang="pl-PL" smtClean="0"/>
              <a:pPr/>
              <a:t>‹#›</a:t>
            </a:fld>
            <a:endParaRPr lang="pl-P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smtClean="0"/>
              <a:t>Kliknij, aby edytować styl</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p>
            <a:fld id="{E7DB6C9D-F0A4-4A21-A7A8-31F084F0884E}" type="datetimeFigureOut">
              <a:rPr lang="pl-PL" smtClean="0"/>
              <a:pPr/>
              <a:t>2013-05-14</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C925EEFB-3515-496A-96AF-A55D59E09AE3}" type="slidenum">
              <a:rPr lang="pl-PL" smtClean="0"/>
              <a:pPr/>
              <a:t>‹#›</a:t>
            </a:fld>
            <a:endParaRPr lang="pl-P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4"/>
          <p:cNvSpPr>
            <a:spLocks noGrp="1"/>
          </p:cNvSpPr>
          <p:nvPr>
            <p:ph type="dt" sz="half" idx="10"/>
          </p:nvPr>
        </p:nvSpPr>
        <p:spPr/>
        <p:txBody>
          <a:bodyPr/>
          <a:lstStyle/>
          <a:p>
            <a:fld id="{E7DB6C9D-F0A4-4A21-A7A8-31F084F0884E}" type="datetimeFigureOut">
              <a:rPr lang="pl-PL" smtClean="0"/>
              <a:pPr/>
              <a:t>2013-05-14</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C925EEFB-3515-496A-96AF-A55D59E09AE3}" type="slidenum">
              <a:rPr lang="pl-PL" smtClean="0"/>
              <a:pPr/>
              <a:t>‹#›</a:t>
            </a:fld>
            <a:endParaRPr lang="pl-P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smtClean="0"/>
              <a:t>Kliknij, aby edytować styl</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6"/>
          <p:cNvSpPr>
            <a:spLocks noGrp="1"/>
          </p:cNvSpPr>
          <p:nvPr>
            <p:ph type="dt" sz="half" idx="10"/>
          </p:nvPr>
        </p:nvSpPr>
        <p:spPr/>
        <p:txBody>
          <a:bodyPr/>
          <a:lstStyle/>
          <a:p>
            <a:fld id="{E7DB6C9D-F0A4-4A21-A7A8-31F084F0884E}" type="datetimeFigureOut">
              <a:rPr lang="pl-PL" smtClean="0"/>
              <a:pPr/>
              <a:t>2013-05-14</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C925EEFB-3515-496A-96AF-A55D59E09AE3}" type="slidenum">
              <a:rPr lang="pl-PL" smtClean="0"/>
              <a:pPr/>
              <a:t>‹#›</a:t>
            </a:fld>
            <a:endParaRPr lang="pl-P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daty 2"/>
          <p:cNvSpPr>
            <a:spLocks noGrp="1"/>
          </p:cNvSpPr>
          <p:nvPr>
            <p:ph type="dt" sz="half" idx="10"/>
          </p:nvPr>
        </p:nvSpPr>
        <p:spPr/>
        <p:txBody>
          <a:bodyPr/>
          <a:lstStyle/>
          <a:p>
            <a:fld id="{E7DB6C9D-F0A4-4A21-A7A8-31F084F0884E}" type="datetimeFigureOut">
              <a:rPr lang="pl-PL" smtClean="0"/>
              <a:pPr/>
              <a:t>2013-05-14</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C925EEFB-3515-496A-96AF-A55D59E09AE3}" type="slidenum">
              <a:rPr lang="pl-PL" smtClean="0"/>
              <a:pPr/>
              <a:t>‹#›</a:t>
            </a:fld>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E7DB6C9D-F0A4-4A21-A7A8-31F084F0884E}" type="datetimeFigureOut">
              <a:rPr lang="pl-PL" smtClean="0"/>
              <a:pPr/>
              <a:t>2013-05-14</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C925EEFB-3515-496A-96AF-A55D59E09AE3}" type="slidenum">
              <a:rPr lang="pl-PL" smtClean="0"/>
              <a:pPr/>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smtClean="0"/>
              <a:t>Kliknij, aby edytować styl</a:t>
            </a:r>
            <a:endParaRPr lang="pl-PL"/>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E7DB6C9D-F0A4-4A21-A7A8-31F084F0884E}" type="datetimeFigureOut">
              <a:rPr lang="pl-PL" smtClean="0"/>
              <a:pPr/>
              <a:t>2013-05-14</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C925EEFB-3515-496A-96AF-A55D59E09AE3}" type="slidenum">
              <a:rPr lang="pl-PL" smtClean="0"/>
              <a:pPr/>
              <a:t>‹#›</a:t>
            </a:fld>
            <a:endParaRPr lang="pl-P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smtClean="0"/>
              <a:t>Kliknij, aby edytować styl</a:t>
            </a:r>
            <a:endParaRPr lang="pl-PL"/>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E7DB6C9D-F0A4-4A21-A7A8-31F084F0884E}" type="datetimeFigureOut">
              <a:rPr lang="pl-PL" smtClean="0"/>
              <a:pPr/>
              <a:t>2013-05-14</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C925EEFB-3515-496A-96AF-A55D59E09AE3}" type="slidenum">
              <a:rPr lang="pl-PL" smtClean="0"/>
              <a:pPr/>
              <a:t>‹#›</a:t>
            </a:fld>
            <a:endParaRPr lang="pl-P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l-PL" smtClean="0"/>
              <a:t>Kliknij, aby edytować styl</a:t>
            </a:r>
            <a:endParaRPr lang="pl-PL"/>
          </a:p>
        </p:txBody>
      </p:sp>
      <p:sp>
        <p:nvSpPr>
          <p:cNvPr id="3" name="Symbol zastępczy teks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7DB6C9D-F0A4-4A21-A7A8-31F084F0884E}" type="datetimeFigureOut">
              <a:rPr lang="pl-PL" smtClean="0"/>
              <a:pPr/>
              <a:t>2013-05-14</a:t>
            </a:fld>
            <a:endParaRPr lang="pl-PL"/>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925EEFB-3515-496A-96AF-A55D59E09AE3}" type="slidenum">
              <a:rPr lang="pl-PL" smtClean="0"/>
              <a:pPr/>
              <a:t>‹#›</a:t>
            </a:fld>
            <a:endParaRPr lang="pl-P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1785926"/>
            <a:ext cx="7772400" cy="1470025"/>
          </a:xfrm>
        </p:spPr>
        <p:txBody>
          <a:bodyPr>
            <a:normAutofit/>
          </a:bodyPr>
          <a:lstStyle/>
          <a:p>
            <a:r>
              <a:rPr lang="pl-PL" dirty="0" smtClean="0"/>
              <a:t>HISTORIA PRAWA ZOBOWIĄZAŃ</a:t>
            </a:r>
            <a:br>
              <a:rPr lang="pl-PL" dirty="0" smtClean="0"/>
            </a:br>
            <a:endParaRPr lang="pl-PL" dirty="0"/>
          </a:p>
        </p:txBody>
      </p:sp>
      <p:sp>
        <p:nvSpPr>
          <p:cNvPr id="3" name="Podtytuł 2"/>
          <p:cNvSpPr>
            <a:spLocks noGrp="1"/>
          </p:cNvSpPr>
          <p:nvPr>
            <p:ph type="subTitle" idx="1"/>
          </p:nvPr>
        </p:nvSpPr>
        <p:spPr>
          <a:xfrm>
            <a:off x="1385910" y="3571876"/>
            <a:ext cx="6400800" cy="1752600"/>
          </a:xfrm>
        </p:spPr>
        <p:txBody>
          <a:bodyPr>
            <a:normAutofit/>
          </a:bodyPr>
          <a:lstStyle/>
          <a:p>
            <a:r>
              <a:rPr lang="pl-PL" smtClean="0"/>
              <a:t> </a:t>
            </a:r>
            <a:endParaRPr lang="pl-PL" dirty="0" smtClean="0"/>
          </a:p>
          <a:p>
            <a:r>
              <a:rPr lang="pl-PL" dirty="0" smtClean="0"/>
              <a:t>dr Jan Halberda</a:t>
            </a:r>
            <a:endParaRPr lang="pl-PL"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dirty="0" smtClean="0"/>
              <a:t>ODPOWIEDZIALNOŚĆ I DŁUG</a:t>
            </a:r>
            <a:endParaRPr lang="pl-PL" dirty="0"/>
          </a:p>
        </p:txBody>
      </p:sp>
      <p:sp>
        <p:nvSpPr>
          <p:cNvPr id="3" name="Symbol zastępczy zawartości 2"/>
          <p:cNvSpPr>
            <a:spLocks noGrp="1"/>
          </p:cNvSpPr>
          <p:nvPr>
            <p:ph idx="1"/>
          </p:nvPr>
        </p:nvSpPr>
        <p:spPr/>
        <p:txBody>
          <a:bodyPr>
            <a:noAutofit/>
          </a:bodyPr>
          <a:lstStyle/>
          <a:p>
            <a:pPr marL="514350" indent="-514350">
              <a:buAutoNum type="arabicPeriod"/>
            </a:pPr>
            <a:r>
              <a:rPr lang="pl-PL" sz="3400" dirty="0" smtClean="0"/>
              <a:t>Sama umowa rodzi dług, ale nie odpowiedzialność (do tego konieczne jest utwierdzenie umowy). </a:t>
            </a:r>
          </a:p>
          <a:p>
            <a:pPr marL="514350" indent="-514350">
              <a:buAutoNum type="arabicPeriod"/>
            </a:pPr>
            <a:r>
              <a:rPr lang="pl-PL" sz="3400" dirty="0" smtClean="0"/>
              <a:t>Początkowo rozdzielenie długu i odpowiedzialności także personalne – tzn. dłużnik jest dłużny, ale nie odpowiada (trójstronny stosunek prawny). </a:t>
            </a:r>
          </a:p>
          <a:p>
            <a:pPr>
              <a:buNone/>
            </a:pPr>
            <a:endParaRPr lang="pl-PL" sz="3400" i="1"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dirty="0" smtClean="0"/>
              <a:t>ZAKRES ODPOWIEDZIALNOŚCI</a:t>
            </a:r>
            <a:endParaRPr lang="pl-PL" dirty="0"/>
          </a:p>
        </p:txBody>
      </p:sp>
      <p:sp>
        <p:nvSpPr>
          <p:cNvPr id="3" name="Symbol zastępczy zawartości 2"/>
          <p:cNvSpPr>
            <a:spLocks noGrp="1"/>
          </p:cNvSpPr>
          <p:nvPr>
            <p:ph idx="1"/>
          </p:nvPr>
        </p:nvSpPr>
        <p:spPr/>
        <p:txBody>
          <a:bodyPr>
            <a:noAutofit/>
          </a:bodyPr>
          <a:lstStyle/>
          <a:p>
            <a:pPr>
              <a:buFontTx/>
              <a:buChar char="-"/>
            </a:pPr>
            <a:r>
              <a:rPr lang="pl-PL" sz="2800" dirty="0" smtClean="0"/>
              <a:t>początkowo osoba (nawet zabicie), </a:t>
            </a:r>
          </a:p>
          <a:p>
            <a:pPr>
              <a:buFontTx/>
              <a:buChar char="-"/>
            </a:pPr>
            <a:r>
              <a:rPr lang="pl-PL" sz="2800" dirty="0" smtClean="0"/>
              <a:t>a z czasem ogranicza się do majątku (celem nie jest kara ale windykacja); </a:t>
            </a:r>
          </a:p>
          <a:p>
            <a:pPr>
              <a:buFontTx/>
              <a:buChar char="-"/>
            </a:pPr>
            <a:r>
              <a:rPr lang="pl-PL" sz="2800" dirty="0" smtClean="0"/>
              <a:t>wyłączenie odpowiedzialności „z osoby” z końcem średniowiecza; </a:t>
            </a:r>
          </a:p>
          <a:p>
            <a:pPr>
              <a:buFontTx/>
              <a:buChar char="-"/>
            </a:pPr>
            <a:r>
              <a:rPr lang="pl-PL" sz="2800" dirty="0" smtClean="0"/>
              <a:t>pozostałością areszt za długi. </a:t>
            </a:r>
          </a:p>
          <a:p>
            <a:pPr>
              <a:buNone/>
            </a:pPr>
            <a:endParaRPr lang="pl-PL" sz="3000" dirty="0" smtClean="0"/>
          </a:p>
        </p:txBody>
      </p:sp>
      <p:sp>
        <p:nvSpPr>
          <p:cNvPr id="12289" name="Rectangle 1"/>
          <p:cNvSpPr>
            <a:spLocks noChangeArrowheads="1"/>
          </p:cNvSpPr>
          <p:nvPr/>
        </p:nvSpPr>
        <p:spPr bwMode="auto">
          <a:xfrm>
            <a:off x="0" y="0"/>
            <a:ext cx="457176"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269875" algn="just" defTabSz="914400" rtl="0" eaLnBrk="1" fontAlgn="base" latinLnBrk="0" hangingPunct="1">
              <a:lnSpc>
                <a:spcPct val="100000"/>
              </a:lnSpc>
              <a:spcBef>
                <a:spcPct val="0"/>
              </a:spcBef>
              <a:spcAft>
                <a:spcPct val="0"/>
              </a:spcAft>
              <a:buClrTx/>
              <a:buSzTx/>
              <a:buFontTx/>
              <a:buNone/>
              <a:tabLst/>
            </a:pPr>
            <a:endParaRPr kumimoji="0" lang="pl-PL" sz="1800" b="0" i="0" u="none" strike="noStrike" cap="none" normalizeH="0" baseline="0" dirty="0" smtClean="0">
              <a:ln>
                <a:noFill/>
              </a:ln>
              <a:solidFill>
                <a:schemeClr val="tx1"/>
              </a:solidFill>
              <a:effectLst/>
              <a:latin typeface="Arial"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dirty="0" smtClean="0"/>
              <a:t>WPŁYW DOKTRYNY KANONICZNEJ</a:t>
            </a:r>
            <a:endParaRPr lang="pl-PL" dirty="0"/>
          </a:p>
        </p:txBody>
      </p:sp>
      <p:sp>
        <p:nvSpPr>
          <p:cNvPr id="3" name="Symbol zastępczy zawartości 2"/>
          <p:cNvSpPr>
            <a:spLocks noGrp="1"/>
          </p:cNvSpPr>
          <p:nvPr>
            <p:ph idx="1"/>
          </p:nvPr>
        </p:nvSpPr>
        <p:spPr>
          <a:xfrm>
            <a:off x="428596" y="1285860"/>
            <a:ext cx="8229600" cy="4525963"/>
          </a:xfrm>
        </p:spPr>
        <p:txBody>
          <a:bodyPr>
            <a:noAutofit/>
          </a:bodyPr>
          <a:lstStyle/>
          <a:p>
            <a:pPr>
              <a:spcBef>
                <a:spcPts val="500"/>
              </a:spcBef>
            </a:pPr>
            <a:r>
              <a:rPr lang="pl-PL" sz="3400" dirty="0" smtClean="0"/>
              <a:t>Ślubowanie. </a:t>
            </a:r>
          </a:p>
          <a:p>
            <a:pPr>
              <a:spcBef>
                <a:spcPts val="500"/>
              </a:spcBef>
            </a:pPr>
            <a:r>
              <a:rPr lang="pl-PL" sz="3400" dirty="0" smtClean="0"/>
              <a:t>Kryterium </a:t>
            </a:r>
            <a:r>
              <a:rPr lang="pl-PL" sz="3400" i="1" dirty="0" smtClean="0"/>
              <a:t>causa</a:t>
            </a:r>
            <a:r>
              <a:rPr lang="pl-PL" sz="3400" dirty="0" smtClean="0"/>
              <a:t>. </a:t>
            </a:r>
            <a:endParaRPr lang="pl-PL" sz="3400" i="1" dirty="0" smtClean="0"/>
          </a:p>
          <a:p>
            <a:pPr>
              <a:spcBef>
                <a:spcPts val="500"/>
              </a:spcBef>
            </a:pPr>
            <a:r>
              <a:rPr lang="pl-PL" sz="3400" dirty="0" smtClean="0"/>
              <a:t>W kierunku zasady </a:t>
            </a:r>
            <a:r>
              <a:rPr lang="pl-PL" sz="3400" i="1" dirty="0" smtClean="0"/>
              <a:t>PACTA SUNT SERVANDA</a:t>
            </a:r>
            <a:r>
              <a:rPr lang="pl-PL" sz="3400" dirty="0" smtClean="0"/>
              <a:t>. </a:t>
            </a:r>
          </a:p>
          <a:p>
            <a:pPr>
              <a:spcBef>
                <a:spcPts val="500"/>
              </a:spcBef>
            </a:pPr>
            <a:r>
              <a:rPr lang="pl-PL" sz="3400" dirty="0" smtClean="0"/>
              <a:t>Ochrona umów konsensualnych.</a:t>
            </a:r>
          </a:p>
          <a:p>
            <a:pPr>
              <a:spcBef>
                <a:spcPts val="500"/>
              </a:spcBef>
            </a:pPr>
            <a:r>
              <a:rPr lang="pl-PL" sz="3400" dirty="0" smtClean="0"/>
              <a:t>(Stopniowe odchodzenie od formalizmu i symboliki; pojawienie się wymogu zawierania umów w formie pisemnej / urzędowej.)</a:t>
            </a:r>
            <a:endParaRPr lang="pl-PL" sz="34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57158" y="428604"/>
            <a:ext cx="8229600" cy="1143000"/>
          </a:xfrm>
        </p:spPr>
        <p:txBody>
          <a:bodyPr>
            <a:normAutofit fontScale="90000"/>
          </a:bodyPr>
          <a:lstStyle/>
          <a:p>
            <a:r>
              <a:rPr lang="pl-PL" dirty="0" smtClean="0"/>
              <a:t>UTWIERDZANIE I UMACNIANIE UMÓW</a:t>
            </a:r>
            <a:endParaRPr lang="pl-PL" dirty="0"/>
          </a:p>
        </p:txBody>
      </p:sp>
      <p:sp>
        <p:nvSpPr>
          <p:cNvPr id="3" name="Symbol zastępczy zawartości 2"/>
          <p:cNvSpPr>
            <a:spLocks noGrp="1"/>
          </p:cNvSpPr>
          <p:nvPr>
            <p:ph idx="1"/>
          </p:nvPr>
        </p:nvSpPr>
        <p:spPr>
          <a:xfrm>
            <a:off x="457200" y="1760557"/>
            <a:ext cx="8229600" cy="4525963"/>
          </a:xfrm>
        </p:spPr>
        <p:txBody>
          <a:bodyPr>
            <a:noAutofit/>
          </a:bodyPr>
          <a:lstStyle/>
          <a:p>
            <a:r>
              <a:rPr lang="pl-PL" dirty="0" smtClean="0"/>
              <a:t>Sposoby utwierdzania umowy (ważność, zaskarżalność umowy, odpowiedzialność): </a:t>
            </a:r>
          </a:p>
          <a:p>
            <a:r>
              <a:rPr lang="pl-PL" dirty="0" smtClean="0"/>
              <a:t>- przysięga, </a:t>
            </a:r>
            <a:r>
              <a:rPr lang="pl-PL" dirty="0" err="1" smtClean="0"/>
              <a:t>wadiacja</a:t>
            </a:r>
            <a:r>
              <a:rPr lang="pl-PL" dirty="0" smtClean="0"/>
              <a:t> (wręczenie laski), litkup, przybicie rąk, zadatek, </a:t>
            </a:r>
          </a:p>
          <a:p>
            <a:r>
              <a:rPr lang="pl-PL" dirty="0" smtClean="0"/>
              <a:t>Sposoby umacniania umowy (gwarancja wykonania): </a:t>
            </a:r>
          </a:p>
          <a:p>
            <a:r>
              <a:rPr lang="pl-PL" dirty="0" smtClean="0"/>
              <a:t>- </a:t>
            </a:r>
            <a:r>
              <a:rPr lang="pl-PL" dirty="0" err="1" smtClean="0"/>
              <a:t>zakładnictwo</a:t>
            </a:r>
            <a:r>
              <a:rPr lang="pl-PL" dirty="0" smtClean="0"/>
              <a:t>, </a:t>
            </a:r>
            <a:r>
              <a:rPr lang="pl-PL" dirty="0" err="1" smtClean="0"/>
              <a:t>rękojemstwo</a:t>
            </a:r>
            <a:r>
              <a:rPr lang="pl-PL" dirty="0" smtClean="0"/>
              <a:t>, zastaw, załoga, łajanie, zakład (wadium, kara umowna). </a:t>
            </a:r>
            <a:endParaRPr lang="pl-PL"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85736"/>
            <a:ext cx="8229600" cy="1143000"/>
          </a:xfrm>
        </p:spPr>
        <p:txBody>
          <a:bodyPr>
            <a:normAutofit/>
          </a:bodyPr>
          <a:lstStyle/>
          <a:p>
            <a:r>
              <a:rPr lang="pl-PL" dirty="0" smtClean="0"/>
              <a:t>Rodzaje umów:</a:t>
            </a:r>
            <a:endParaRPr lang="pl-PL" dirty="0"/>
          </a:p>
        </p:txBody>
      </p:sp>
      <p:sp>
        <p:nvSpPr>
          <p:cNvPr id="3" name="Symbol zastępczy zawartości 2"/>
          <p:cNvSpPr>
            <a:spLocks noGrp="1"/>
          </p:cNvSpPr>
          <p:nvPr>
            <p:ph idx="1"/>
          </p:nvPr>
        </p:nvSpPr>
        <p:spPr>
          <a:xfrm>
            <a:off x="457200" y="1689119"/>
            <a:ext cx="8229600" cy="4525963"/>
          </a:xfrm>
        </p:spPr>
        <p:txBody>
          <a:bodyPr>
            <a:normAutofit/>
          </a:bodyPr>
          <a:lstStyle/>
          <a:p>
            <a:endParaRPr lang="pl-PL" dirty="0" smtClean="0"/>
          </a:p>
          <a:p>
            <a:r>
              <a:rPr lang="pl-PL" dirty="0" smtClean="0"/>
              <a:t>darowizna (</a:t>
            </a:r>
            <a:r>
              <a:rPr lang="pl-PL" dirty="0" err="1" smtClean="0"/>
              <a:t>remuneratoryjna</a:t>
            </a:r>
            <a:r>
              <a:rPr lang="pl-PL" dirty="0" smtClean="0"/>
              <a:t>), zamiana, kupno-sprzedaż, najem (dzierżawa, arenda), pożyczka (lichwa), najem usług, spółka (jawna, komandytowa, akcyjna), weksel (skrypt dłużny), depozyt (pokład, przechowanie, sekwestr, wierna ręka).</a:t>
            </a:r>
            <a:endParaRPr lang="pl-PL"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 </a:t>
            </a:r>
            <a:endParaRPr lang="pl-PL" dirty="0"/>
          </a:p>
        </p:txBody>
      </p:sp>
      <p:sp>
        <p:nvSpPr>
          <p:cNvPr id="3" name="Symbol zastępczy zawartości 2"/>
          <p:cNvSpPr>
            <a:spLocks noGrp="1"/>
          </p:cNvSpPr>
          <p:nvPr>
            <p:ph idx="1"/>
          </p:nvPr>
        </p:nvSpPr>
        <p:spPr/>
        <p:txBody>
          <a:bodyPr>
            <a:normAutofit/>
          </a:bodyPr>
          <a:lstStyle/>
          <a:p>
            <a:pPr algn="ctr">
              <a:buNone/>
            </a:pPr>
            <a:r>
              <a:rPr lang="pl-PL" sz="6400" dirty="0" smtClean="0"/>
              <a:t>ZOBOWIĄZANIA </a:t>
            </a:r>
          </a:p>
          <a:p>
            <a:pPr algn="ctr">
              <a:buNone/>
            </a:pPr>
            <a:r>
              <a:rPr lang="pl-PL" sz="6400" dirty="0" smtClean="0"/>
              <a:t>POCZĄWSZY </a:t>
            </a:r>
          </a:p>
          <a:p>
            <a:pPr algn="ctr">
              <a:buNone/>
            </a:pPr>
            <a:r>
              <a:rPr lang="pl-PL" sz="6400" dirty="0" smtClean="0"/>
              <a:t>OD XIX-WIEKU</a:t>
            </a:r>
            <a:endParaRPr lang="pl-PL" sz="64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PRAWO ZOBOWIĄZAŃ </a:t>
            </a:r>
            <a:br>
              <a:rPr lang="pl-PL" dirty="0" smtClean="0"/>
            </a:br>
            <a:r>
              <a:rPr lang="pl-PL" dirty="0" smtClean="0"/>
              <a:t>NA POCZĄTKU XIX W. (KN, ABGB)</a:t>
            </a:r>
            <a:endParaRPr lang="pl-PL" dirty="0"/>
          </a:p>
        </p:txBody>
      </p:sp>
      <p:sp>
        <p:nvSpPr>
          <p:cNvPr id="3" name="Symbol zastępczy zawartości 2"/>
          <p:cNvSpPr>
            <a:spLocks noGrp="1"/>
          </p:cNvSpPr>
          <p:nvPr>
            <p:ph idx="1"/>
          </p:nvPr>
        </p:nvSpPr>
        <p:spPr/>
        <p:txBody>
          <a:bodyPr>
            <a:normAutofit fontScale="85000" lnSpcReduction="20000"/>
          </a:bodyPr>
          <a:lstStyle/>
          <a:p>
            <a:pPr lvl="0"/>
            <a:r>
              <a:rPr lang="pl-PL" u="sng" dirty="0" smtClean="0"/>
              <a:t>Kapitalizm  wolnokonkurencyjny</a:t>
            </a:r>
            <a:r>
              <a:rPr lang="pl-PL" dirty="0" smtClean="0"/>
              <a:t>. Koncepcja liberalno-indywidualistyczna, prawo natury </a:t>
            </a:r>
          </a:p>
          <a:p>
            <a:pPr lvl="0"/>
            <a:endParaRPr lang="pl-PL" dirty="0" smtClean="0"/>
          </a:p>
          <a:p>
            <a:pPr lvl="0"/>
            <a:r>
              <a:rPr lang="pl-PL" dirty="0" smtClean="0"/>
              <a:t>Zasada autonomii woli.</a:t>
            </a:r>
          </a:p>
          <a:p>
            <a:pPr lvl="0"/>
            <a:endParaRPr lang="pl-PL" dirty="0" smtClean="0"/>
          </a:p>
          <a:p>
            <a:pPr lvl="0"/>
            <a:r>
              <a:rPr lang="pl-PL" dirty="0" smtClean="0"/>
              <a:t>Zasada swobody umów/wolności umów (</a:t>
            </a:r>
            <a:r>
              <a:rPr lang="pl-PL" b="1" i="1" u="sng" dirty="0" smtClean="0"/>
              <a:t>PACTA SUNT SERVANDA</a:t>
            </a:r>
            <a:r>
              <a:rPr lang="pl-PL" dirty="0" smtClean="0"/>
              <a:t>, art. 1034 </a:t>
            </a:r>
            <a:r>
              <a:rPr lang="pl-PL" dirty="0" err="1" smtClean="0"/>
              <a:t>kn</a:t>
            </a:r>
            <a:r>
              <a:rPr lang="pl-PL" dirty="0" smtClean="0"/>
              <a:t>), brak zakazu lichwy, brak prawa pracy. </a:t>
            </a:r>
          </a:p>
          <a:p>
            <a:endParaRPr lang="pl-PL" dirty="0" smtClean="0"/>
          </a:p>
          <a:p>
            <a:r>
              <a:rPr lang="pl-PL" dirty="0" smtClean="0"/>
              <a:t>Przepisy w kodeksach mają charakter </a:t>
            </a:r>
            <a:r>
              <a:rPr lang="pl-PL" dirty="0" err="1" smtClean="0"/>
              <a:t>ius</a:t>
            </a:r>
            <a:r>
              <a:rPr lang="pl-PL" dirty="0" smtClean="0"/>
              <a:t> </a:t>
            </a:r>
            <a:r>
              <a:rPr lang="pl-PL" dirty="0" err="1" smtClean="0"/>
              <a:t>dispositivi</a:t>
            </a:r>
            <a:r>
              <a:rPr lang="pl-PL" dirty="0" smtClean="0"/>
              <a:t>, a nie </a:t>
            </a:r>
            <a:r>
              <a:rPr lang="pl-PL" dirty="0" err="1" smtClean="0"/>
              <a:t>ius</a:t>
            </a:r>
            <a:r>
              <a:rPr lang="pl-PL" dirty="0" smtClean="0"/>
              <a:t> </a:t>
            </a:r>
            <a:r>
              <a:rPr lang="pl-PL" dirty="0" err="1" smtClean="0"/>
              <a:t>cogens</a:t>
            </a:r>
            <a:r>
              <a:rPr lang="pl-PL" dirty="0" smtClean="0"/>
              <a:t>.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Zasada swobody umów w </a:t>
            </a:r>
            <a:r>
              <a:rPr lang="pl-PL" dirty="0" err="1" smtClean="0"/>
              <a:t>kN</a:t>
            </a:r>
            <a:endParaRPr lang="pl-PL" dirty="0"/>
          </a:p>
        </p:txBody>
      </p:sp>
      <p:sp>
        <p:nvSpPr>
          <p:cNvPr id="3" name="Symbol zastępczy zawartości 2"/>
          <p:cNvSpPr>
            <a:spLocks noGrp="1"/>
          </p:cNvSpPr>
          <p:nvPr>
            <p:ph idx="1"/>
          </p:nvPr>
        </p:nvSpPr>
        <p:spPr/>
        <p:txBody>
          <a:bodyPr>
            <a:noAutofit/>
          </a:bodyPr>
          <a:lstStyle/>
          <a:p>
            <a:r>
              <a:rPr lang="pl-PL" dirty="0" smtClean="0"/>
              <a:t>1134. Umowy prawnie ułożone, </a:t>
            </a:r>
            <a:r>
              <a:rPr lang="pl-PL" dirty="0" err="1" smtClean="0"/>
              <a:t>zastępuią</a:t>
            </a:r>
            <a:r>
              <a:rPr lang="pl-PL" dirty="0" smtClean="0"/>
              <a:t> </a:t>
            </a:r>
            <a:r>
              <a:rPr lang="pl-PL" dirty="0" err="1" smtClean="0"/>
              <a:t>mieysce</a:t>
            </a:r>
            <a:r>
              <a:rPr lang="pl-PL" dirty="0" smtClean="0"/>
              <a:t> prawa dla tych, którzy </a:t>
            </a:r>
            <a:r>
              <a:rPr lang="pl-PL" dirty="0" err="1" smtClean="0"/>
              <a:t>ie</a:t>
            </a:r>
            <a:r>
              <a:rPr lang="pl-PL" dirty="0" smtClean="0"/>
              <a:t> uczynili. Nie mogą </a:t>
            </a:r>
            <a:r>
              <a:rPr lang="pl-PL" dirty="0" err="1" smtClean="0"/>
              <a:t>bydź</a:t>
            </a:r>
            <a:r>
              <a:rPr lang="pl-PL" dirty="0" smtClean="0"/>
              <a:t> odwołane, tylko za </a:t>
            </a:r>
            <a:r>
              <a:rPr lang="pl-PL" dirty="0" err="1" smtClean="0"/>
              <a:t>wzaiemném</a:t>
            </a:r>
            <a:r>
              <a:rPr lang="pl-PL" dirty="0" smtClean="0"/>
              <a:t> ich zezwoleniem, i dla przyczyn, które prawo upoważnia.</a:t>
            </a:r>
          </a:p>
          <a:p>
            <a:r>
              <a:rPr lang="pl-PL" dirty="0" smtClean="0"/>
              <a:t>1101. Kontrakt </a:t>
            </a:r>
            <a:r>
              <a:rPr lang="pl-PL" dirty="0" err="1" smtClean="0"/>
              <a:t>iest</a:t>
            </a:r>
            <a:r>
              <a:rPr lang="pl-PL" dirty="0" smtClean="0"/>
              <a:t> umowa, przez którą </a:t>
            </a:r>
            <a:r>
              <a:rPr lang="pl-PL" dirty="0" err="1" smtClean="0"/>
              <a:t>iedna</a:t>
            </a:r>
            <a:r>
              <a:rPr lang="pl-PL" dirty="0" smtClean="0"/>
              <a:t> lub kilka osób </a:t>
            </a:r>
            <a:r>
              <a:rPr lang="pl-PL" dirty="0" err="1" smtClean="0"/>
              <a:t>obowiązuią</a:t>
            </a:r>
            <a:r>
              <a:rPr lang="pl-PL" dirty="0" smtClean="0"/>
              <a:t> się względem </a:t>
            </a:r>
            <a:r>
              <a:rPr lang="pl-PL" dirty="0" err="1" smtClean="0"/>
              <a:t>iedney</a:t>
            </a:r>
            <a:r>
              <a:rPr lang="pl-PL" dirty="0" smtClean="0"/>
              <a:t>, lub kilku innych osób, do dania, uczynienia, lub nieuczynienia </a:t>
            </a:r>
            <a:r>
              <a:rPr lang="pl-PL" dirty="0" err="1" smtClean="0"/>
              <a:t>iakiey</a:t>
            </a:r>
            <a:r>
              <a:rPr lang="pl-PL" dirty="0" smtClean="0"/>
              <a:t> rzeczy.</a:t>
            </a:r>
          </a:p>
          <a:p>
            <a:pPr>
              <a:buNone/>
            </a:pPr>
            <a:r>
              <a:rPr lang="pl-PL" dirty="0" smtClean="0"/>
              <a:t> </a:t>
            </a:r>
          </a:p>
          <a:p>
            <a:endParaRPr lang="pl-PL"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Zasada swobody umów w </a:t>
            </a:r>
            <a:r>
              <a:rPr lang="pl-PL" dirty="0" err="1" smtClean="0"/>
              <a:t>kN</a:t>
            </a:r>
            <a:endParaRPr lang="pl-PL" dirty="0"/>
          </a:p>
        </p:txBody>
      </p:sp>
      <p:sp>
        <p:nvSpPr>
          <p:cNvPr id="3" name="Symbol zastępczy zawartości 2"/>
          <p:cNvSpPr>
            <a:spLocks noGrp="1"/>
          </p:cNvSpPr>
          <p:nvPr>
            <p:ph idx="1"/>
          </p:nvPr>
        </p:nvSpPr>
        <p:spPr/>
        <p:txBody>
          <a:bodyPr>
            <a:noAutofit/>
          </a:bodyPr>
          <a:lstStyle/>
          <a:p>
            <a:r>
              <a:rPr lang="pl-PL" dirty="0" smtClean="0"/>
              <a:t>1108. Cztery są warunki istotne do ważności umowy: Zezwolenie osoby, która się </a:t>
            </a:r>
            <a:r>
              <a:rPr lang="pl-PL" dirty="0" err="1" smtClean="0"/>
              <a:t>obowiązuie</a:t>
            </a:r>
            <a:r>
              <a:rPr lang="pl-PL" dirty="0" smtClean="0"/>
              <a:t>; Zdatność </a:t>
            </a:r>
            <a:r>
              <a:rPr lang="pl-PL" dirty="0" err="1" smtClean="0"/>
              <a:t>iey</a:t>
            </a:r>
            <a:r>
              <a:rPr lang="pl-PL" dirty="0" smtClean="0"/>
              <a:t> do kontraktowania; Przedmiot pewny, który składa rzecz zobowiązania; Przyczyna godziwa w zobowiązaniu.</a:t>
            </a:r>
          </a:p>
          <a:p>
            <a:r>
              <a:rPr lang="pl-PL" dirty="0" smtClean="0"/>
              <a:t>1131. Zobowiązanie bez przyczyny, albo dla przyczyny </a:t>
            </a:r>
            <a:r>
              <a:rPr lang="pl-PL" dirty="0" err="1" smtClean="0"/>
              <a:t>fałszywey</a:t>
            </a:r>
            <a:r>
              <a:rPr lang="pl-PL" dirty="0" smtClean="0"/>
              <a:t>, lub dla przyczyny </a:t>
            </a:r>
            <a:r>
              <a:rPr lang="pl-PL" dirty="0" err="1" smtClean="0"/>
              <a:t>niegodziwey</a:t>
            </a:r>
            <a:r>
              <a:rPr lang="pl-PL" dirty="0" smtClean="0"/>
              <a:t>, żadnego skutku mieć nie może.</a:t>
            </a:r>
          </a:p>
          <a:p>
            <a:endParaRPr lang="pl-PL"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PRAWO ZOBOWIĄZAŃ </a:t>
            </a:r>
            <a:br>
              <a:rPr lang="pl-PL" dirty="0" smtClean="0"/>
            </a:br>
            <a:r>
              <a:rPr lang="pl-PL" dirty="0" smtClean="0"/>
              <a:t>NA POCZĄTKU XIX W. (KN, ABGB)</a:t>
            </a:r>
            <a:endParaRPr lang="pl-PL" dirty="0"/>
          </a:p>
        </p:txBody>
      </p:sp>
      <p:sp>
        <p:nvSpPr>
          <p:cNvPr id="3" name="Symbol zastępczy zawartości 2"/>
          <p:cNvSpPr>
            <a:spLocks noGrp="1"/>
          </p:cNvSpPr>
          <p:nvPr>
            <p:ph idx="1"/>
          </p:nvPr>
        </p:nvSpPr>
        <p:spPr/>
        <p:txBody>
          <a:bodyPr>
            <a:normAutofit fontScale="85000" lnSpcReduction="10000"/>
          </a:bodyPr>
          <a:lstStyle/>
          <a:p>
            <a:pPr lvl="0"/>
            <a:r>
              <a:rPr lang="pl-PL" dirty="0" smtClean="0"/>
              <a:t>Zasada (założenie) formalnej, abstrakcyjnej równości stron </a:t>
            </a:r>
          </a:p>
          <a:p>
            <a:r>
              <a:rPr lang="pl-PL" i="1" dirty="0" smtClean="0"/>
              <a:t>Prawa pisane są dla roztropnych – </a:t>
            </a:r>
            <a:r>
              <a:rPr lang="pl-PL" i="1" dirty="0" err="1" smtClean="0"/>
              <a:t>vigilantibus</a:t>
            </a:r>
            <a:r>
              <a:rPr lang="pl-PL" i="1" dirty="0" smtClean="0"/>
              <a:t> </a:t>
            </a:r>
            <a:r>
              <a:rPr lang="pl-PL" i="1" dirty="0" err="1" smtClean="0"/>
              <a:t>iura</a:t>
            </a:r>
            <a:r>
              <a:rPr lang="pl-PL" i="1" dirty="0" smtClean="0"/>
              <a:t> </a:t>
            </a:r>
            <a:r>
              <a:rPr lang="pl-PL" i="1" dirty="0" err="1" smtClean="0"/>
              <a:t>scripta</a:t>
            </a:r>
            <a:r>
              <a:rPr lang="pl-PL" i="1" dirty="0" smtClean="0"/>
              <a:t> </a:t>
            </a:r>
            <a:r>
              <a:rPr lang="pl-PL" i="1" dirty="0" err="1" smtClean="0"/>
              <a:t>sunt</a:t>
            </a:r>
            <a:r>
              <a:rPr lang="pl-PL" i="1" dirty="0" smtClean="0"/>
              <a:t> </a:t>
            </a:r>
          </a:p>
          <a:p>
            <a:r>
              <a:rPr lang="pl-PL" i="1" dirty="0" smtClean="0"/>
              <a:t>Chcącemu nie dzieje się krzywda </a:t>
            </a:r>
            <a:r>
              <a:rPr lang="pl-PL" dirty="0" smtClean="0"/>
              <a:t>– </a:t>
            </a:r>
            <a:r>
              <a:rPr lang="pl-PL" i="1" dirty="0" err="1" smtClean="0"/>
              <a:t>volenti</a:t>
            </a:r>
            <a:r>
              <a:rPr lang="pl-PL" i="1" dirty="0" smtClean="0"/>
              <a:t> non fit </a:t>
            </a:r>
            <a:r>
              <a:rPr lang="pl-PL" i="1" dirty="0" err="1" smtClean="0"/>
              <a:t>iniuria</a:t>
            </a:r>
            <a:r>
              <a:rPr lang="pl-PL" i="1" dirty="0" smtClean="0"/>
              <a:t> </a:t>
            </a:r>
            <a:r>
              <a:rPr lang="pl-PL" dirty="0" smtClean="0"/>
              <a:t> </a:t>
            </a:r>
          </a:p>
          <a:p>
            <a:endParaRPr lang="pl-PL" dirty="0" smtClean="0"/>
          </a:p>
          <a:p>
            <a:r>
              <a:rPr lang="pl-PL" dirty="0" smtClean="0"/>
              <a:t>Wobec powyższego: wąskie możliwości wycofania się z umowy (wady oświadczenia woli, naruszenie porządku publicznego, dobrych obyczajów – interpretowane jednak wąsko, nadmierny uszczerbek – dawne „</a:t>
            </a:r>
            <a:r>
              <a:rPr lang="pl-PL" dirty="0" err="1" smtClean="0"/>
              <a:t>leasio</a:t>
            </a:r>
            <a:r>
              <a:rPr lang="pl-PL" dirty="0" smtClean="0"/>
              <a:t> </a:t>
            </a:r>
            <a:r>
              <a:rPr lang="pl-PL" dirty="0" err="1" smtClean="0"/>
              <a:t>enormis</a:t>
            </a:r>
            <a:r>
              <a:rPr lang="pl-PL" dirty="0" smtClean="0"/>
              <a:t>” – dość ograniczony, brak zakazu lichwy). </a:t>
            </a:r>
          </a:p>
          <a:p>
            <a:endParaRPr lang="pl-PL"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dirty="0" smtClean="0"/>
              <a:t>NAJWAŻNIEJSZE CECHY</a:t>
            </a:r>
            <a:endParaRPr lang="pl-PL" dirty="0"/>
          </a:p>
        </p:txBody>
      </p:sp>
      <p:sp>
        <p:nvSpPr>
          <p:cNvPr id="3" name="Symbol zastępczy zawartości 2"/>
          <p:cNvSpPr>
            <a:spLocks noGrp="1"/>
          </p:cNvSpPr>
          <p:nvPr>
            <p:ph idx="1"/>
          </p:nvPr>
        </p:nvSpPr>
        <p:spPr/>
        <p:txBody>
          <a:bodyPr>
            <a:noAutofit/>
          </a:bodyPr>
          <a:lstStyle/>
          <a:p>
            <a:pPr>
              <a:buFontTx/>
              <a:buChar char="-"/>
            </a:pPr>
            <a:r>
              <a:rPr lang="pl-PL" sz="4400" dirty="0" err="1" smtClean="0"/>
              <a:t>inter</a:t>
            </a:r>
            <a:r>
              <a:rPr lang="pl-PL" sz="4400" dirty="0" smtClean="0"/>
              <a:t> </a:t>
            </a:r>
            <a:r>
              <a:rPr lang="pl-PL" sz="4400" dirty="0" err="1" smtClean="0"/>
              <a:t>partes</a:t>
            </a:r>
            <a:r>
              <a:rPr lang="pl-PL" sz="4400" dirty="0" smtClean="0"/>
              <a:t>,</a:t>
            </a:r>
          </a:p>
          <a:p>
            <a:pPr>
              <a:buFontTx/>
              <a:buChar char="-"/>
            </a:pPr>
            <a:r>
              <a:rPr lang="pl-PL" sz="4400" dirty="0" smtClean="0"/>
              <a:t>dotyczy rzeczy, usług, innych, </a:t>
            </a:r>
          </a:p>
          <a:p>
            <a:pPr>
              <a:buFontTx/>
              <a:buChar char="-"/>
            </a:pPr>
            <a:r>
              <a:rPr lang="pl-PL" sz="4400" dirty="0" smtClean="0"/>
              <a:t>dotyczy działań i </a:t>
            </a:r>
            <a:r>
              <a:rPr lang="pl-PL" sz="4400" dirty="0" err="1" smtClean="0"/>
              <a:t>zaniechań</a:t>
            </a:r>
            <a:r>
              <a:rPr lang="pl-PL" sz="4400" dirty="0" smtClean="0"/>
              <a:t>, </a:t>
            </a:r>
          </a:p>
          <a:p>
            <a:pPr>
              <a:buFontTx/>
              <a:buChar char="-"/>
            </a:pPr>
            <a:r>
              <a:rPr lang="pl-PL" sz="4400" dirty="0" err="1" smtClean="0"/>
              <a:t>ius</a:t>
            </a:r>
            <a:r>
              <a:rPr lang="pl-PL" sz="4400" dirty="0" smtClean="0"/>
              <a:t> </a:t>
            </a:r>
            <a:r>
              <a:rPr lang="pl-PL" sz="4400" dirty="0" err="1" smtClean="0"/>
              <a:t>dispositivi</a:t>
            </a:r>
            <a:r>
              <a:rPr lang="pl-PL" sz="4400" dirty="0" smtClean="0"/>
              <a:t>,</a:t>
            </a:r>
          </a:p>
          <a:p>
            <a:pPr>
              <a:buFontTx/>
              <a:buChar char="-"/>
            </a:pPr>
            <a:r>
              <a:rPr lang="pl-PL" sz="4400" dirty="0" smtClean="0"/>
              <a:t>zasada swobody umów.   </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„Prawo pracy” w </a:t>
            </a:r>
            <a:r>
              <a:rPr lang="pl-PL" dirty="0" err="1" smtClean="0"/>
              <a:t>kN</a:t>
            </a:r>
            <a:endParaRPr lang="pl-PL" dirty="0"/>
          </a:p>
        </p:txBody>
      </p:sp>
      <p:sp>
        <p:nvSpPr>
          <p:cNvPr id="3" name="Symbol zastępczy zawartości 2"/>
          <p:cNvSpPr>
            <a:spLocks noGrp="1"/>
          </p:cNvSpPr>
          <p:nvPr>
            <p:ph idx="1"/>
          </p:nvPr>
        </p:nvSpPr>
        <p:spPr/>
        <p:txBody>
          <a:bodyPr>
            <a:normAutofit fontScale="92500" lnSpcReduction="20000"/>
          </a:bodyPr>
          <a:lstStyle/>
          <a:p>
            <a:r>
              <a:rPr lang="pl-PL" dirty="0" smtClean="0"/>
              <a:t>708. Dwa są gatunki kontraktów </a:t>
            </a:r>
            <a:r>
              <a:rPr lang="pl-PL" dirty="0" err="1" smtClean="0"/>
              <a:t>naymu</a:t>
            </a:r>
            <a:r>
              <a:rPr lang="pl-PL" dirty="0" smtClean="0"/>
              <a:t>: </a:t>
            </a:r>
            <a:r>
              <a:rPr lang="pl-PL" dirty="0" err="1" smtClean="0"/>
              <a:t>Naymowanie</a:t>
            </a:r>
            <a:r>
              <a:rPr lang="pl-PL" dirty="0" smtClean="0"/>
              <a:t> rzeczy, </a:t>
            </a:r>
            <a:r>
              <a:rPr lang="pl-PL" dirty="0" err="1" smtClean="0"/>
              <a:t>Naymowanie</a:t>
            </a:r>
            <a:r>
              <a:rPr lang="pl-PL" dirty="0" smtClean="0"/>
              <a:t> robót. </a:t>
            </a:r>
          </a:p>
          <a:p>
            <a:r>
              <a:rPr lang="pl-PL" dirty="0" smtClean="0"/>
              <a:t>1710. </a:t>
            </a:r>
            <a:r>
              <a:rPr lang="pl-PL" dirty="0" err="1" smtClean="0"/>
              <a:t>Naiem</a:t>
            </a:r>
            <a:r>
              <a:rPr lang="pl-PL" dirty="0" smtClean="0"/>
              <a:t> roboty </a:t>
            </a:r>
            <a:r>
              <a:rPr lang="pl-PL" dirty="0" err="1" smtClean="0"/>
              <a:t>iest</a:t>
            </a:r>
            <a:r>
              <a:rPr lang="pl-PL" dirty="0" smtClean="0"/>
              <a:t> kontrakt, przez który </a:t>
            </a:r>
            <a:r>
              <a:rPr lang="pl-PL" dirty="0" err="1" smtClean="0"/>
              <a:t>iedna</a:t>
            </a:r>
            <a:r>
              <a:rPr lang="pl-PL" dirty="0" smtClean="0"/>
              <a:t> ze stron </a:t>
            </a:r>
            <a:r>
              <a:rPr lang="pl-PL" dirty="0" err="1" smtClean="0"/>
              <a:t>podeymuie</a:t>
            </a:r>
            <a:r>
              <a:rPr lang="pl-PL" dirty="0" smtClean="0"/>
              <a:t> się uczynić rzecz </a:t>
            </a:r>
            <a:r>
              <a:rPr lang="pl-PL" dirty="0" err="1" smtClean="0"/>
              <a:t>iaką</a:t>
            </a:r>
            <a:r>
              <a:rPr lang="pl-PL" dirty="0" smtClean="0"/>
              <a:t> dla </a:t>
            </a:r>
            <a:r>
              <a:rPr lang="pl-PL" dirty="0" err="1" smtClean="0"/>
              <a:t>drugiey</a:t>
            </a:r>
            <a:r>
              <a:rPr lang="pl-PL" dirty="0" smtClean="0"/>
              <a:t>, za umówioną między niemi cenę.</a:t>
            </a:r>
          </a:p>
          <a:p>
            <a:r>
              <a:rPr lang="pl-PL" dirty="0" smtClean="0"/>
              <a:t>1780. Można </a:t>
            </a:r>
            <a:r>
              <a:rPr lang="pl-PL" dirty="0" err="1" smtClean="0"/>
              <a:t>przyymować</a:t>
            </a:r>
            <a:r>
              <a:rPr lang="pl-PL" dirty="0" smtClean="0"/>
              <a:t> do służby tylko na czas, i do pracy </a:t>
            </a:r>
            <a:r>
              <a:rPr lang="pl-PL" dirty="0" err="1" smtClean="0"/>
              <a:t>oznaczoney</a:t>
            </a:r>
            <a:r>
              <a:rPr lang="pl-PL" dirty="0" smtClean="0"/>
              <a:t>.</a:t>
            </a:r>
          </a:p>
          <a:p>
            <a:r>
              <a:rPr lang="pl-PL" dirty="0" smtClean="0"/>
              <a:t>1781. Dawana </a:t>
            </a:r>
            <a:r>
              <a:rPr lang="pl-PL" dirty="0" err="1" smtClean="0"/>
              <a:t>iest</a:t>
            </a:r>
            <a:r>
              <a:rPr lang="pl-PL" dirty="0" smtClean="0"/>
              <a:t> wiara temu, co pan stwierdza urzędową przysięgą: Co do ilości zasług. Co do zapłaty z przeszłego roku. Co do zapłaty </a:t>
            </a:r>
            <a:r>
              <a:rPr lang="pl-PL" dirty="0" err="1" smtClean="0"/>
              <a:t>daney</a:t>
            </a:r>
            <a:r>
              <a:rPr lang="pl-PL" dirty="0" smtClean="0"/>
              <a:t> na rachunek roku bieżącego.</a:t>
            </a:r>
          </a:p>
          <a:p>
            <a:endParaRPr lang="pl-PL"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PRAWO ZOBOWIĄZAŃ NA PRZEŁOMIE XIX/XX w. (BGB, ZGB, nowele do ABGB)</a:t>
            </a:r>
          </a:p>
        </p:txBody>
      </p:sp>
      <p:sp>
        <p:nvSpPr>
          <p:cNvPr id="3" name="Symbol zastępczy zawartości 2"/>
          <p:cNvSpPr>
            <a:spLocks noGrp="1"/>
          </p:cNvSpPr>
          <p:nvPr>
            <p:ph idx="1"/>
          </p:nvPr>
        </p:nvSpPr>
        <p:spPr>
          <a:xfrm>
            <a:off x="500034" y="1500174"/>
            <a:ext cx="8229600" cy="4525963"/>
          </a:xfrm>
        </p:spPr>
        <p:txBody>
          <a:bodyPr>
            <a:normAutofit fontScale="70000" lnSpcReduction="20000"/>
          </a:bodyPr>
          <a:lstStyle/>
          <a:p>
            <a:pPr lvl="0"/>
            <a:r>
              <a:rPr lang="pl-PL" sz="4800" u="sng" dirty="0" smtClean="0"/>
              <a:t>Krytyka liberalizmu. </a:t>
            </a:r>
            <a:endParaRPr lang="pl-PL" sz="4800" dirty="0" smtClean="0"/>
          </a:p>
          <a:p>
            <a:r>
              <a:rPr lang="pl-PL" sz="4800" dirty="0" smtClean="0"/>
              <a:t>Ograniczenia zasady swobody umów w interesie słabszej strony: </a:t>
            </a:r>
          </a:p>
          <a:p>
            <a:pPr lvl="0"/>
            <a:r>
              <a:rPr lang="pl-PL" sz="4800" dirty="0" smtClean="0"/>
              <a:t>Zakazy lichwy i wyzysku, </a:t>
            </a:r>
          </a:p>
          <a:p>
            <a:pPr lvl="0"/>
            <a:r>
              <a:rPr lang="pl-PL" sz="4800" dirty="0" smtClean="0"/>
              <a:t>Klauzula </a:t>
            </a:r>
            <a:r>
              <a:rPr lang="pl-PL" sz="4800" i="1" dirty="0" smtClean="0"/>
              <a:t>rebus sic </a:t>
            </a:r>
            <a:r>
              <a:rPr lang="pl-PL" sz="4800" i="1" dirty="0" err="1" smtClean="0"/>
              <a:t>stantibus</a:t>
            </a:r>
            <a:r>
              <a:rPr lang="pl-PL" sz="4800" i="1" dirty="0" smtClean="0"/>
              <a:t>,</a:t>
            </a:r>
          </a:p>
          <a:p>
            <a:pPr lvl="0"/>
            <a:r>
              <a:rPr lang="pl-PL" sz="4800" dirty="0" smtClean="0"/>
              <a:t>Klauzule generalne porządku publicznego i dobrych obyczajów - szeroka rola sądów (Francja, Niemcy, zasady słuszności, zasada ekwiwalentności świadczeń), </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PRAWO ZOBOWIĄZAŃ NA PRZEŁOMIE XIX/XX w. (BGB, ZGB, nowele do ABGB)</a:t>
            </a:r>
            <a:endParaRPr lang="pl-PL" dirty="0"/>
          </a:p>
        </p:txBody>
      </p:sp>
      <p:sp>
        <p:nvSpPr>
          <p:cNvPr id="3" name="Symbol zastępczy zawartości 2"/>
          <p:cNvSpPr>
            <a:spLocks noGrp="1"/>
          </p:cNvSpPr>
          <p:nvPr>
            <p:ph idx="1"/>
          </p:nvPr>
        </p:nvSpPr>
        <p:spPr/>
        <p:txBody>
          <a:bodyPr>
            <a:normAutofit/>
          </a:bodyPr>
          <a:lstStyle/>
          <a:p>
            <a:pPr lvl="0"/>
            <a:r>
              <a:rPr lang="pl-PL" dirty="0" smtClean="0"/>
              <a:t>Nowe działy prawa.</a:t>
            </a:r>
          </a:p>
          <a:p>
            <a:r>
              <a:rPr lang="pl-PL" dirty="0" smtClean="0"/>
              <a:t>Ustawodawstwo szczególne (ochrona lokatorów, prawo pracy, waloryzacja).</a:t>
            </a:r>
          </a:p>
          <a:p>
            <a:r>
              <a:rPr lang="pl-PL" dirty="0" smtClean="0"/>
              <a:t>Prawo pracy – wcześniej traktowano ją jako najem usług (</a:t>
            </a:r>
            <a:r>
              <a:rPr lang="pl-PL" dirty="0" err="1" smtClean="0"/>
              <a:t>pr.rzymskie</a:t>
            </a:r>
            <a:r>
              <a:rPr lang="pl-PL" dirty="0" smtClean="0"/>
              <a:t>, </a:t>
            </a:r>
            <a:r>
              <a:rPr lang="pl-PL" dirty="0" err="1" smtClean="0"/>
              <a:t>kN</a:t>
            </a:r>
            <a:r>
              <a:rPr lang="pl-PL" dirty="0" smtClean="0"/>
              <a:t>, ABGB). Przepisy feudalne w </a:t>
            </a:r>
            <a:r>
              <a:rPr lang="pl-PL" dirty="0" err="1" smtClean="0"/>
              <a:t>Landrechcie</a:t>
            </a:r>
            <a:r>
              <a:rPr lang="pl-PL" dirty="0" smtClean="0"/>
              <a:t> i w ABGB. W </a:t>
            </a:r>
            <a:r>
              <a:rPr lang="pl-PL" dirty="0" err="1" smtClean="0"/>
              <a:t>kN</a:t>
            </a:r>
            <a:r>
              <a:rPr lang="pl-PL" dirty="0" smtClean="0"/>
              <a:t> tylko dwa przepisy. Potem rozwija się w II </a:t>
            </a:r>
            <a:r>
              <a:rPr lang="pl-PL" dirty="0" err="1" smtClean="0"/>
              <a:t>poł</a:t>
            </a:r>
            <a:r>
              <a:rPr lang="pl-PL" dirty="0" smtClean="0"/>
              <a:t>. XIX w. nowy dział prawa – prawo pracy.</a:t>
            </a:r>
          </a:p>
          <a:p>
            <a:endParaRPr lang="pl-PL"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KLAUZULE GENERALNE (KAUCZUKOWE)</a:t>
            </a:r>
            <a:endParaRPr lang="pl-PL" dirty="0"/>
          </a:p>
        </p:txBody>
      </p:sp>
      <p:sp>
        <p:nvSpPr>
          <p:cNvPr id="3" name="Symbol zastępczy zawartości 2"/>
          <p:cNvSpPr>
            <a:spLocks noGrp="1"/>
          </p:cNvSpPr>
          <p:nvPr>
            <p:ph idx="1"/>
          </p:nvPr>
        </p:nvSpPr>
        <p:spPr/>
        <p:txBody>
          <a:bodyPr>
            <a:normAutofit fontScale="92500" lnSpcReduction="20000"/>
          </a:bodyPr>
          <a:lstStyle/>
          <a:p>
            <a:pPr>
              <a:buNone/>
            </a:pPr>
            <a:r>
              <a:rPr lang="pl-PL" dirty="0" smtClean="0"/>
              <a:t>BGB: § 138. Czynność prawna sprzeciwiająca się dobrym obyczajom, jest nieważna.</a:t>
            </a:r>
          </a:p>
          <a:p>
            <a:pPr>
              <a:buNone/>
            </a:pPr>
            <a:r>
              <a:rPr lang="pl-PL" dirty="0" smtClean="0"/>
              <a:t>W szczególności nieważną jest taka czynność prawna, gdy kto wyzyskując ciężkie położenie, lekkomyślność i niedoświadczenie drugiego, każe za jakieś świadczenie przyrzec lub przysporzyć sobie albo osobie trzeciej korzyści majątkowe, które tak dalece przewyższają wartość świadczenia, iż wśród danych okoliczności owe korzyści majątkowe pozostają w rażąco nieodpowiednim stosunku do świadczenia.</a:t>
            </a:r>
          </a:p>
          <a:p>
            <a:endParaRPr lang="pl-PL"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Zasada </a:t>
            </a:r>
            <a:r>
              <a:rPr lang="pl-PL" i="1" dirty="0" smtClean="0"/>
              <a:t>REBUS SIC STANTIBUS</a:t>
            </a:r>
            <a:endParaRPr lang="pl-PL" i="1" dirty="0"/>
          </a:p>
        </p:txBody>
      </p:sp>
      <p:sp>
        <p:nvSpPr>
          <p:cNvPr id="3" name="Symbol zastępczy zawartości 2"/>
          <p:cNvSpPr>
            <a:spLocks noGrp="1"/>
          </p:cNvSpPr>
          <p:nvPr>
            <p:ph idx="1"/>
          </p:nvPr>
        </p:nvSpPr>
        <p:spPr/>
        <p:txBody>
          <a:bodyPr>
            <a:normAutofit fontScale="92500" lnSpcReduction="20000"/>
          </a:bodyPr>
          <a:lstStyle/>
          <a:p>
            <a:r>
              <a:rPr lang="pl-PL" dirty="0" smtClean="0"/>
              <a:t>Art. 269. Gdyby z powodu nadzwyczajnych wypadków, jako to: wojny, zarazy, zupełnego nieurodzaju i innych klęsk żywiołowych, świadczenie było połączone z </a:t>
            </a:r>
            <a:r>
              <a:rPr lang="pl-PL" dirty="0" err="1" smtClean="0"/>
              <a:t>nadmiernemi</a:t>
            </a:r>
            <a:r>
              <a:rPr lang="pl-PL" dirty="0" smtClean="0"/>
              <a:t> trudnościami lub groziło jednej ze stron rażącą stratą, czego strony nie mogły przewidzieć przy zawarciu umowy, sąd może, jeżeli uzna to za konieczne według zasad dobrej wiary, po rozważeniu interesów obu stron, oznaczyć sposób wykonania, wysokość świadczenia lub nawet rozwiązać umowę.</a:t>
            </a:r>
            <a:endParaRPr lang="pl-PL"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dirty="0" smtClean="0"/>
              <a:t>Zasada swobody umów w KZ</a:t>
            </a:r>
            <a:endParaRPr lang="pl-PL" dirty="0"/>
          </a:p>
        </p:txBody>
      </p:sp>
      <p:sp>
        <p:nvSpPr>
          <p:cNvPr id="3" name="Symbol zastępczy zawartości 2"/>
          <p:cNvSpPr>
            <a:spLocks noGrp="1"/>
          </p:cNvSpPr>
          <p:nvPr>
            <p:ph idx="1"/>
          </p:nvPr>
        </p:nvSpPr>
        <p:spPr/>
        <p:txBody>
          <a:bodyPr>
            <a:normAutofit/>
          </a:bodyPr>
          <a:lstStyle/>
          <a:p>
            <a:r>
              <a:rPr lang="pl-PL" sz="4000" dirty="0" smtClean="0"/>
              <a:t>Art. 55. Strony, zawierające umowę, mogą stosunek swój ułożyć według swego uznania, byleby treść i cel umowy nie sprzeciwiały się porządkowi publicznemu, ustawie, ani dobrym obyczajom.</a:t>
            </a:r>
            <a:endParaRPr lang="pl-PL" sz="4000"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 </a:t>
            </a:r>
            <a:endParaRPr lang="pl-PL" dirty="0"/>
          </a:p>
        </p:txBody>
      </p:sp>
      <p:sp>
        <p:nvSpPr>
          <p:cNvPr id="3" name="Symbol zastępczy zawartości 2"/>
          <p:cNvSpPr>
            <a:spLocks noGrp="1"/>
          </p:cNvSpPr>
          <p:nvPr>
            <p:ph idx="1"/>
          </p:nvPr>
        </p:nvSpPr>
        <p:spPr/>
        <p:txBody>
          <a:bodyPr>
            <a:normAutofit/>
          </a:bodyPr>
          <a:lstStyle/>
          <a:p>
            <a:pPr algn="ctr">
              <a:buNone/>
            </a:pPr>
            <a:r>
              <a:rPr lang="pl-PL" sz="6400" dirty="0" smtClean="0"/>
              <a:t>PROBLEMATYKA </a:t>
            </a:r>
          </a:p>
          <a:p>
            <a:pPr algn="ctr">
              <a:buNone/>
            </a:pPr>
            <a:r>
              <a:rPr lang="pl-PL" sz="6400" dirty="0" smtClean="0"/>
              <a:t>ODPOWIEDZIALNOŚCI</a:t>
            </a:r>
            <a:endParaRPr lang="pl-PL" sz="6400"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ZAKRES ODPOWIEDZIALNOŚCI ZA SZKODĘ</a:t>
            </a:r>
            <a:endParaRPr lang="pl-PL" dirty="0"/>
          </a:p>
        </p:txBody>
      </p:sp>
      <p:sp>
        <p:nvSpPr>
          <p:cNvPr id="3" name="Symbol zastępczy zawartości 2"/>
          <p:cNvSpPr>
            <a:spLocks noGrp="1"/>
          </p:cNvSpPr>
          <p:nvPr>
            <p:ph idx="1"/>
          </p:nvPr>
        </p:nvSpPr>
        <p:spPr/>
        <p:txBody>
          <a:bodyPr>
            <a:normAutofit/>
          </a:bodyPr>
          <a:lstStyle/>
          <a:p>
            <a:r>
              <a:rPr lang="pl-PL" sz="4000" dirty="0" smtClean="0"/>
              <a:t>A) DAMNUM EMERGENS, </a:t>
            </a:r>
          </a:p>
          <a:p>
            <a:endParaRPr lang="pl-PL" dirty="0" smtClean="0"/>
          </a:p>
          <a:p>
            <a:r>
              <a:rPr lang="pl-PL" sz="4000" dirty="0" smtClean="0"/>
              <a:t>B) LUCRUM CESSANS </a:t>
            </a:r>
          </a:p>
          <a:p>
            <a:pPr>
              <a:buNone/>
            </a:pPr>
            <a:r>
              <a:rPr lang="pl-PL" dirty="0" smtClean="0"/>
              <a:t>(W ABGB STOPIEŃ WINY MIAŁ WPŁYW NA ZAKRES ODP.; UMYŚLNOŚĆ I RAŻĄCE NIEDBALSTWO UPRAWNIAŁY TAKŻE DO LUCRUM CESSANS). </a:t>
            </a:r>
            <a:endParaRPr lang="pl-PL"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ZAKRES ODPOWIEDZIALNOŚCI ZA SZKODĘ</a:t>
            </a:r>
            <a:endParaRPr lang="pl-PL" dirty="0"/>
          </a:p>
        </p:txBody>
      </p:sp>
      <p:sp>
        <p:nvSpPr>
          <p:cNvPr id="3" name="Symbol zastępczy zawartości 2"/>
          <p:cNvSpPr>
            <a:spLocks noGrp="1"/>
          </p:cNvSpPr>
          <p:nvPr>
            <p:ph idx="1"/>
          </p:nvPr>
        </p:nvSpPr>
        <p:spPr/>
        <p:txBody>
          <a:bodyPr>
            <a:normAutofit lnSpcReduction="10000"/>
          </a:bodyPr>
          <a:lstStyle/>
          <a:p>
            <a:r>
              <a:rPr lang="pl-PL" dirty="0" smtClean="0"/>
              <a:t>§. 1293. [Szkoda.] Szkodą nazywa się każdy uszczerbek wyrządzony drugiemu na jego majątku, prawach lub osobie. Od szkody, różni się stracony zysk, którego w zwykłym toku rzeczy można się było spodziewać.</a:t>
            </a:r>
          </a:p>
          <a:p>
            <a:r>
              <a:rPr lang="pl-PL" dirty="0" smtClean="0"/>
              <a:t>Art. 157. § 1. Odszkodowanie obejmuje stratę, jaką poszkodowany poniósł, i korzyść, której mógł się spodziewać, gdyby mu szkody nie wyrządzono.</a:t>
            </a:r>
          </a:p>
          <a:p>
            <a:endParaRPr lang="pl-PL"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ZASADY ODPOWIEDZIALNOŚCI CYWILNEJ</a:t>
            </a:r>
            <a:endParaRPr lang="pl-PL" dirty="0"/>
          </a:p>
        </p:txBody>
      </p:sp>
      <p:sp>
        <p:nvSpPr>
          <p:cNvPr id="3" name="Symbol zastępczy zawartości 2"/>
          <p:cNvSpPr>
            <a:spLocks noGrp="1"/>
          </p:cNvSpPr>
          <p:nvPr>
            <p:ph idx="1"/>
          </p:nvPr>
        </p:nvSpPr>
        <p:spPr>
          <a:xfrm>
            <a:off x="457200" y="1357298"/>
            <a:ext cx="8229600" cy="5143536"/>
          </a:xfrm>
        </p:spPr>
        <p:txBody>
          <a:bodyPr>
            <a:normAutofit fontScale="92500" lnSpcReduction="10000"/>
          </a:bodyPr>
          <a:lstStyle/>
          <a:p>
            <a:pPr lvl="0"/>
            <a:r>
              <a:rPr lang="pl-PL" dirty="0" smtClean="0"/>
              <a:t>zasadą jest </a:t>
            </a:r>
            <a:r>
              <a:rPr lang="pl-PL" b="1" u="sng" dirty="0" smtClean="0"/>
              <a:t>wina</a:t>
            </a:r>
            <a:r>
              <a:rPr lang="pl-PL" dirty="0" smtClean="0"/>
              <a:t> (domniemanie braku winy),</a:t>
            </a:r>
          </a:p>
          <a:p>
            <a:pPr lvl="0"/>
            <a:r>
              <a:rPr lang="pl-PL" dirty="0" smtClean="0"/>
              <a:t>wyjątkiem odp. na zasadzie </a:t>
            </a:r>
            <a:r>
              <a:rPr lang="pl-PL" b="1" u="sng" dirty="0" smtClean="0"/>
              <a:t>słuszności</a:t>
            </a:r>
            <a:r>
              <a:rPr lang="pl-PL" dirty="0" smtClean="0"/>
              <a:t> (gdy nie ma osób odpowiedzialnych, sprawca nie może odpowiadać na zasadzie winy, ale z porównania majątków i ze słuszności tak wynika),</a:t>
            </a:r>
          </a:p>
          <a:p>
            <a:pPr lvl="0"/>
            <a:r>
              <a:rPr lang="pl-PL" dirty="0" smtClean="0"/>
              <a:t>od II </a:t>
            </a:r>
            <a:r>
              <a:rPr lang="pl-PL" dirty="0" err="1" smtClean="0"/>
              <a:t>poł</a:t>
            </a:r>
            <a:r>
              <a:rPr lang="pl-PL" dirty="0" smtClean="0"/>
              <a:t>. XIX w. zasada </a:t>
            </a:r>
            <a:r>
              <a:rPr lang="pl-PL" b="1" u="sng" dirty="0" smtClean="0"/>
              <a:t>ryzyka</a:t>
            </a:r>
            <a:r>
              <a:rPr lang="pl-PL" dirty="0" smtClean="0"/>
              <a:t>, odp. obiektywnej przy budynkach, przedsiębiorstwach i pojazdach poruszanych siłami przyrody (fabryki, maszyny) –nie da się określić często przyczyny i winnego, </a:t>
            </a:r>
            <a:r>
              <a:rPr lang="pl-PL" i="1" dirty="0" err="1" smtClean="0"/>
              <a:t>eius</a:t>
            </a:r>
            <a:r>
              <a:rPr lang="pl-PL" i="1" dirty="0" smtClean="0"/>
              <a:t> </a:t>
            </a:r>
            <a:r>
              <a:rPr lang="pl-PL" i="1" dirty="0" err="1" smtClean="0"/>
              <a:t>damnum</a:t>
            </a:r>
            <a:r>
              <a:rPr lang="pl-PL" i="1" dirty="0" smtClean="0"/>
              <a:t>, </a:t>
            </a:r>
            <a:r>
              <a:rPr lang="pl-PL" i="1" dirty="0" err="1" smtClean="0"/>
              <a:t>cuius</a:t>
            </a:r>
            <a:r>
              <a:rPr lang="pl-PL" i="1" dirty="0" smtClean="0"/>
              <a:t> </a:t>
            </a:r>
            <a:r>
              <a:rPr lang="pl-PL" i="1" dirty="0" err="1" smtClean="0"/>
              <a:t>commodum</a:t>
            </a:r>
            <a:r>
              <a:rPr lang="pl-PL" dirty="0" smtClean="0"/>
              <a:t>. </a:t>
            </a:r>
            <a:r>
              <a:rPr lang="pl-PL" dirty="0" err="1" smtClean="0"/>
              <a:t>duze</a:t>
            </a:r>
            <a:r>
              <a:rPr lang="pl-PL" dirty="0" smtClean="0"/>
              <a:t> ryzyko, duży zysk. rozwój ubezpieczeń. </a:t>
            </a:r>
            <a:endParaRPr lang="pl-PL"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dirty="0" smtClean="0"/>
              <a:t>NAJWAŻNIEJSZE CECHY</a:t>
            </a:r>
            <a:endParaRPr lang="pl-PL" dirty="0"/>
          </a:p>
        </p:txBody>
      </p:sp>
      <p:sp>
        <p:nvSpPr>
          <p:cNvPr id="3" name="Symbol zastępczy zawartości 2"/>
          <p:cNvSpPr>
            <a:spLocks noGrp="1"/>
          </p:cNvSpPr>
          <p:nvPr>
            <p:ph idx="1"/>
          </p:nvPr>
        </p:nvSpPr>
        <p:spPr/>
        <p:txBody>
          <a:bodyPr>
            <a:normAutofit lnSpcReduction="10000"/>
          </a:bodyPr>
          <a:lstStyle/>
          <a:p>
            <a:r>
              <a:rPr lang="pl-PL" sz="4800" dirty="0" smtClean="0"/>
              <a:t>Współzależność z profilem gospodarki</a:t>
            </a:r>
          </a:p>
          <a:p>
            <a:r>
              <a:rPr lang="pl-PL" sz="4800" dirty="0" smtClean="0"/>
              <a:t>Od zasady </a:t>
            </a:r>
            <a:r>
              <a:rPr lang="pl-PL" sz="4800" b="1" u="sng" dirty="0" smtClean="0"/>
              <a:t>ex nudo </a:t>
            </a:r>
            <a:r>
              <a:rPr lang="pl-PL" sz="4800" b="1" u="sng" dirty="0" err="1" smtClean="0"/>
              <a:t>pacto</a:t>
            </a:r>
            <a:r>
              <a:rPr lang="pl-PL" sz="4800" b="1" u="sng" dirty="0" smtClean="0"/>
              <a:t> non </a:t>
            </a:r>
            <a:r>
              <a:rPr lang="pl-PL" sz="4800" b="1" u="sng" dirty="0" err="1" smtClean="0"/>
              <a:t>oritur</a:t>
            </a:r>
            <a:r>
              <a:rPr lang="pl-PL" sz="4800" b="1" u="sng" dirty="0" smtClean="0"/>
              <a:t> </a:t>
            </a:r>
            <a:r>
              <a:rPr lang="pl-PL" sz="4800" b="1" u="sng" dirty="0" err="1" smtClean="0"/>
              <a:t>actio</a:t>
            </a:r>
            <a:r>
              <a:rPr lang="pl-PL" sz="4800" i="1" dirty="0" smtClean="0"/>
              <a:t> [</a:t>
            </a:r>
            <a:r>
              <a:rPr lang="pl-PL" sz="4800" i="1" dirty="0" err="1" smtClean="0"/>
              <a:t>numerus</a:t>
            </a:r>
            <a:r>
              <a:rPr lang="pl-PL" sz="4800" i="1" dirty="0" smtClean="0"/>
              <a:t> </a:t>
            </a:r>
            <a:r>
              <a:rPr lang="pl-PL" sz="4800" i="1" dirty="0" err="1" smtClean="0"/>
              <a:t>clausus</a:t>
            </a:r>
            <a:r>
              <a:rPr lang="pl-PL" sz="4800" i="1" dirty="0" smtClean="0"/>
              <a:t>] </a:t>
            </a:r>
            <a:r>
              <a:rPr lang="pl-PL" sz="4800" dirty="0" smtClean="0"/>
              <a:t>do </a:t>
            </a:r>
            <a:r>
              <a:rPr lang="pl-PL" sz="4800" b="1" u="sng" dirty="0" smtClean="0"/>
              <a:t>pacta </a:t>
            </a:r>
            <a:r>
              <a:rPr lang="pl-PL" sz="4800" b="1" u="sng" dirty="0" err="1" smtClean="0"/>
              <a:t>sunt</a:t>
            </a:r>
            <a:r>
              <a:rPr lang="pl-PL" sz="4800" b="1" u="sng" dirty="0" smtClean="0"/>
              <a:t> </a:t>
            </a:r>
            <a:r>
              <a:rPr lang="pl-PL" sz="4800" b="1" u="sng" dirty="0" err="1" smtClean="0"/>
              <a:t>servanda</a:t>
            </a:r>
            <a:r>
              <a:rPr lang="pl-PL" sz="4800" b="1" u="sng" dirty="0" smtClean="0"/>
              <a:t> </a:t>
            </a:r>
            <a:r>
              <a:rPr lang="pl-PL" sz="4800" i="1" dirty="0" smtClean="0"/>
              <a:t>[swoboda umów]</a:t>
            </a:r>
            <a:endParaRPr lang="pl-PL" sz="4800" i="1"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ODPOWIEDZIALNOŚĆ ZA OSOBY TRZECIE</a:t>
            </a:r>
            <a:endParaRPr lang="pl-PL" dirty="0"/>
          </a:p>
        </p:txBody>
      </p:sp>
      <p:sp>
        <p:nvSpPr>
          <p:cNvPr id="3" name="Symbol zastępczy zawartości 2"/>
          <p:cNvSpPr>
            <a:spLocks noGrp="1"/>
          </p:cNvSpPr>
          <p:nvPr>
            <p:ph idx="1"/>
          </p:nvPr>
        </p:nvSpPr>
        <p:spPr>
          <a:xfrm>
            <a:off x="457200" y="1357298"/>
            <a:ext cx="8229600" cy="5143536"/>
          </a:xfrm>
        </p:spPr>
        <p:txBody>
          <a:bodyPr>
            <a:normAutofit/>
          </a:bodyPr>
          <a:lstStyle/>
          <a:p>
            <a:pPr lvl="0"/>
            <a:endParaRPr lang="pl-PL" dirty="0" smtClean="0"/>
          </a:p>
          <a:p>
            <a:pPr lvl="0"/>
            <a:r>
              <a:rPr lang="pl-PL" dirty="0" smtClean="0"/>
              <a:t>wina w wyborze (</a:t>
            </a:r>
            <a:r>
              <a:rPr lang="pl-PL" i="1" dirty="0" err="1" smtClean="0"/>
              <a:t>culpa</a:t>
            </a:r>
            <a:r>
              <a:rPr lang="pl-PL" i="1" dirty="0" smtClean="0"/>
              <a:t> </a:t>
            </a:r>
            <a:r>
              <a:rPr lang="pl-PL" i="1" dirty="0" err="1" smtClean="0"/>
              <a:t>in</a:t>
            </a:r>
            <a:r>
              <a:rPr lang="pl-PL" i="1" dirty="0" smtClean="0"/>
              <a:t> </a:t>
            </a:r>
            <a:r>
              <a:rPr lang="pl-PL" i="1" dirty="0" err="1" smtClean="0"/>
              <a:t>eligendo</a:t>
            </a:r>
            <a:r>
              <a:rPr lang="pl-PL" dirty="0" smtClean="0"/>
              <a:t>) – za wybranego murarza, który mi tynkuje </a:t>
            </a:r>
            <a:r>
              <a:rPr lang="pl-PL" dirty="0" err="1" smtClean="0"/>
              <a:t>dom</a:t>
            </a:r>
            <a:r>
              <a:rPr lang="pl-PL" dirty="0" smtClean="0"/>
              <a:t>, </a:t>
            </a:r>
          </a:p>
          <a:p>
            <a:pPr lvl="0"/>
            <a:r>
              <a:rPr lang="pl-PL" dirty="0" smtClean="0"/>
              <a:t>wina w nadzorze (</a:t>
            </a:r>
            <a:r>
              <a:rPr lang="pl-PL" i="1" dirty="0" err="1" smtClean="0"/>
              <a:t>culpa</a:t>
            </a:r>
            <a:r>
              <a:rPr lang="pl-PL" i="1" dirty="0" smtClean="0"/>
              <a:t> </a:t>
            </a:r>
            <a:r>
              <a:rPr lang="pl-PL" i="1" dirty="0" err="1" smtClean="0"/>
              <a:t>in</a:t>
            </a:r>
            <a:r>
              <a:rPr lang="pl-PL" i="1" dirty="0" smtClean="0"/>
              <a:t> </a:t>
            </a:r>
            <a:r>
              <a:rPr lang="pl-PL" i="1" dirty="0" err="1" smtClean="0"/>
              <a:t>custodiendo</a:t>
            </a:r>
            <a:r>
              <a:rPr lang="pl-PL" dirty="0" smtClean="0"/>
              <a:t>) – 1 rodzice za małoletnie dzieci, 2 nauczyciele/ majstrzy za uczniów/terminatorów, 3 panowie/zleceniodawcy za sługi/ zleceniobiorców. domniemanie winy, z której ci ostatni -3- nie mogli się uwolnić. </a:t>
            </a:r>
            <a:endParaRPr lang="pl-PL"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Prawo deliktów w Kodeksie Napoleona</a:t>
            </a:r>
            <a:endParaRPr lang="pl-PL" dirty="0"/>
          </a:p>
        </p:txBody>
      </p:sp>
      <p:sp>
        <p:nvSpPr>
          <p:cNvPr id="3" name="Symbol zastępczy zawartości 2"/>
          <p:cNvSpPr>
            <a:spLocks noGrp="1"/>
          </p:cNvSpPr>
          <p:nvPr>
            <p:ph idx="1"/>
          </p:nvPr>
        </p:nvSpPr>
        <p:spPr/>
        <p:txBody>
          <a:bodyPr>
            <a:normAutofit/>
          </a:bodyPr>
          <a:lstStyle/>
          <a:p>
            <a:r>
              <a:rPr lang="pl-PL" dirty="0" smtClean="0"/>
              <a:t>1382. Każdy </a:t>
            </a:r>
            <a:r>
              <a:rPr lang="pl-PL" dirty="0" err="1" smtClean="0"/>
              <a:t>iakiżkolwiek</a:t>
            </a:r>
            <a:r>
              <a:rPr lang="pl-PL" dirty="0" smtClean="0"/>
              <a:t> czyn człowieka, który </a:t>
            </a:r>
            <a:r>
              <a:rPr lang="pl-PL" dirty="0" err="1" smtClean="0"/>
              <a:t>sprawuie</a:t>
            </a:r>
            <a:r>
              <a:rPr lang="pl-PL" dirty="0" smtClean="0"/>
              <a:t> drugiemu szkodę, </a:t>
            </a:r>
            <a:r>
              <a:rPr lang="pl-PL" dirty="0" err="1" smtClean="0"/>
              <a:t>obowiązuie</a:t>
            </a:r>
            <a:r>
              <a:rPr lang="pl-PL" dirty="0" smtClean="0"/>
              <a:t> tego do nagrodzenia, z którego winy nastąpiła.</a:t>
            </a:r>
          </a:p>
          <a:p>
            <a:r>
              <a:rPr lang="pl-PL" dirty="0" smtClean="0"/>
              <a:t>1383. Każdy </a:t>
            </a:r>
            <a:r>
              <a:rPr lang="pl-PL" dirty="0" err="1" smtClean="0"/>
              <a:t>iest</a:t>
            </a:r>
            <a:r>
              <a:rPr lang="pl-PL" dirty="0" smtClean="0"/>
              <a:t> odpowiedzialnym za szkodę, którą sprawił, nie tylko przez </a:t>
            </a:r>
            <a:r>
              <a:rPr lang="pl-PL" dirty="0" err="1" smtClean="0"/>
              <a:t>swóy</a:t>
            </a:r>
            <a:r>
              <a:rPr lang="pl-PL" dirty="0" smtClean="0"/>
              <a:t> czyn, ale też przez niedbalstwo </a:t>
            </a:r>
            <a:r>
              <a:rPr lang="pl-PL" dirty="0" err="1" smtClean="0"/>
              <a:t>swoie</a:t>
            </a:r>
            <a:r>
              <a:rPr lang="pl-PL" dirty="0" smtClean="0"/>
              <a:t>, lub przez </a:t>
            </a:r>
            <a:r>
              <a:rPr lang="pl-PL" dirty="0" err="1" smtClean="0"/>
              <a:t>nierostropność</a:t>
            </a:r>
            <a:r>
              <a:rPr lang="pl-PL" dirty="0" smtClean="0"/>
              <a:t>.</a:t>
            </a:r>
          </a:p>
          <a:p>
            <a:endParaRPr lang="pl-PL"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Prawo deliktów w Kodeksie Napoleona</a:t>
            </a:r>
            <a:endParaRPr lang="pl-PL" dirty="0"/>
          </a:p>
        </p:txBody>
      </p:sp>
      <p:sp>
        <p:nvSpPr>
          <p:cNvPr id="3" name="Symbol zastępczy zawartości 2"/>
          <p:cNvSpPr>
            <a:spLocks noGrp="1"/>
          </p:cNvSpPr>
          <p:nvPr>
            <p:ph idx="1"/>
          </p:nvPr>
        </p:nvSpPr>
        <p:spPr/>
        <p:txBody>
          <a:bodyPr>
            <a:normAutofit lnSpcReduction="10000"/>
          </a:bodyPr>
          <a:lstStyle/>
          <a:p>
            <a:r>
              <a:rPr lang="pl-PL" dirty="0" smtClean="0"/>
              <a:t>1385. Właściciel zwierzęcia, albo ten, który go używa, przez czas używania </a:t>
            </a:r>
            <a:r>
              <a:rPr lang="pl-PL" dirty="0" err="1" smtClean="0"/>
              <a:t>iego</a:t>
            </a:r>
            <a:r>
              <a:rPr lang="pl-PL" dirty="0" smtClean="0"/>
              <a:t>, odpowiedzialnym </a:t>
            </a:r>
            <a:r>
              <a:rPr lang="pl-PL" dirty="0" err="1" smtClean="0"/>
              <a:t>iest</a:t>
            </a:r>
            <a:r>
              <a:rPr lang="pl-PL" dirty="0" smtClean="0"/>
              <a:t> za szkodę, </a:t>
            </a:r>
            <a:r>
              <a:rPr lang="pl-PL" dirty="0" err="1" smtClean="0"/>
              <a:t>iaką</a:t>
            </a:r>
            <a:r>
              <a:rPr lang="pl-PL" dirty="0" smtClean="0"/>
              <a:t> to zwierzę sprawiło, bądź gdy zwierzę było pod </a:t>
            </a:r>
            <a:r>
              <a:rPr lang="pl-PL" dirty="0" err="1" smtClean="0"/>
              <a:t>iego</a:t>
            </a:r>
            <a:r>
              <a:rPr lang="pl-PL" dirty="0" smtClean="0"/>
              <a:t> strażą, bądź gdy się zabłąkało, lub uciekło.</a:t>
            </a:r>
          </a:p>
          <a:p>
            <a:r>
              <a:rPr lang="pl-PL" dirty="0" smtClean="0"/>
              <a:t>1386. Właściciel budynku odpowiada za szkodę sprawioną przez </a:t>
            </a:r>
            <a:r>
              <a:rPr lang="pl-PL" dirty="0" err="1" smtClean="0"/>
              <a:t>iego</a:t>
            </a:r>
            <a:r>
              <a:rPr lang="pl-PL" dirty="0" smtClean="0"/>
              <a:t> obalenie; skoro to nastąpiło z przyczyny nieutrzymywania budynku, albo z wady w jego budowie.</a:t>
            </a:r>
            <a:endParaRPr lang="pl-PL"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OC na zasadzie słuszności</a:t>
            </a:r>
            <a:endParaRPr lang="pl-PL" dirty="0"/>
          </a:p>
        </p:txBody>
      </p:sp>
      <p:sp>
        <p:nvSpPr>
          <p:cNvPr id="3" name="Symbol zastępczy zawartości 2"/>
          <p:cNvSpPr>
            <a:spLocks noGrp="1"/>
          </p:cNvSpPr>
          <p:nvPr>
            <p:ph idx="1"/>
          </p:nvPr>
        </p:nvSpPr>
        <p:spPr/>
        <p:txBody>
          <a:bodyPr>
            <a:normAutofit fontScale="92500" lnSpcReduction="20000"/>
          </a:bodyPr>
          <a:lstStyle/>
          <a:p>
            <a:r>
              <a:rPr lang="pl-PL" dirty="0" smtClean="0"/>
              <a:t>§. 1310. Jeżeli uszkodzony nie może tym sposobem otrzymać wynagrodzenia, natenczas sędzia, mając wzgląd na to: czy </a:t>
            </a:r>
            <a:r>
              <a:rPr lang="pl-PL" dirty="0" err="1" smtClean="0"/>
              <a:t>uszkodzicielowi</a:t>
            </a:r>
            <a:r>
              <a:rPr lang="pl-PL" dirty="0" smtClean="0"/>
              <a:t> pomimo, że czasem nie jest przy użyciu rozumu, w tym szczególnym przypadku wina przypisaną być może; lub czy uszkodzony oszczędzając </a:t>
            </a:r>
            <a:r>
              <a:rPr lang="pl-PL" dirty="0" err="1" smtClean="0"/>
              <a:t>uszkodziciela</a:t>
            </a:r>
            <a:r>
              <a:rPr lang="pl-PL" dirty="0" smtClean="0"/>
              <a:t>, sam się nie bronił; </a:t>
            </a:r>
            <a:r>
              <a:rPr lang="pl-PL" dirty="0" err="1" smtClean="0"/>
              <a:t>nakoniec</a:t>
            </a:r>
            <a:r>
              <a:rPr lang="pl-PL" dirty="0" smtClean="0"/>
              <a:t>, mając wzgląd na </a:t>
            </a:r>
            <a:r>
              <a:rPr lang="pl-PL" dirty="0" err="1" smtClean="0"/>
              <a:t>stan</a:t>
            </a:r>
            <a:r>
              <a:rPr lang="pl-PL" dirty="0" smtClean="0"/>
              <a:t> majątkowy uszkodzonego i </a:t>
            </a:r>
            <a:r>
              <a:rPr lang="pl-PL" dirty="0" err="1" smtClean="0"/>
              <a:t>uszkodziciela</a:t>
            </a:r>
            <a:r>
              <a:rPr lang="pl-PL" dirty="0" smtClean="0"/>
              <a:t>, albo całe wynagrodzenie, albo odpowiednią część jego, uszkodzonemu przyznać powinien.</a:t>
            </a:r>
            <a:endParaRPr lang="pl-PL"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OC na zasadzie ryzyka</a:t>
            </a:r>
            <a:endParaRPr lang="pl-PL" dirty="0"/>
          </a:p>
        </p:txBody>
      </p:sp>
      <p:sp>
        <p:nvSpPr>
          <p:cNvPr id="3" name="Symbol zastępczy zawartości 2"/>
          <p:cNvSpPr>
            <a:spLocks noGrp="1"/>
          </p:cNvSpPr>
          <p:nvPr>
            <p:ph idx="1"/>
          </p:nvPr>
        </p:nvSpPr>
        <p:spPr/>
        <p:txBody>
          <a:bodyPr>
            <a:normAutofit fontScale="92500" lnSpcReduction="20000"/>
          </a:bodyPr>
          <a:lstStyle/>
          <a:p>
            <a:r>
              <a:rPr lang="pl-PL" dirty="0" smtClean="0"/>
              <a:t>Art. 152. § 1. Właściciele przedsiębiorstw lub zakładów, wprawianych w ruch </a:t>
            </a:r>
            <a:r>
              <a:rPr lang="pl-PL" dirty="0" err="1" smtClean="0"/>
              <a:t>zapomocą</a:t>
            </a:r>
            <a:r>
              <a:rPr lang="pl-PL" dirty="0" smtClean="0"/>
              <a:t> sił przyrody (pary, gazu, elektryczności, wody i t. p.), albo wytwarzających </a:t>
            </a:r>
            <a:r>
              <a:rPr lang="pl-PL" dirty="0" err="1" smtClean="0"/>
              <a:t>materjały</a:t>
            </a:r>
            <a:r>
              <a:rPr lang="pl-PL" dirty="0" smtClean="0"/>
              <a:t> wybuchowe lub posługujących się niemi, odpowiadają za szkodę na osobie lub mieniu, wyrządzoną komukolwiek przez ruch przedsiębiorstwa lub zakładu; od tej odpowiedzialności mogą uwolnić się tylko wówczas, gdy udowodnią, że szkoda powstała wyłącznie z winy poszkodowanego lub osoby trzeciej, za której czyny nie ponoszą odpowiedzialności, albo wskutek siły wyższej.</a:t>
            </a:r>
            <a:endParaRPr lang="pl-PL"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 </a:t>
            </a:r>
            <a:endParaRPr lang="pl-PL" dirty="0"/>
          </a:p>
        </p:txBody>
      </p:sp>
      <p:sp>
        <p:nvSpPr>
          <p:cNvPr id="3" name="Symbol zastępczy zawartości 2"/>
          <p:cNvSpPr>
            <a:spLocks noGrp="1"/>
          </p:cNvSpPr>
          <p:nvPr>
            <p:ph idx="1"/>
          </p:nvPr>
        </p:nvSpPr>
        <p:spPr/>
        <p:txBody>
          <a:bodyPr>
            <a:normAutofit/>
          </a:bodyPr>
          <a:lstStyle/>
          <a:p>
            <a:pPr algn="ctr">
              <a:buNone/>
            </a:pPr>
            <a:r>
              <a:rPr lang="pl-PL" sz="6400" dirty="0" smtClean="0"/>
              <a:t>POZOSTAŁE </a:t>
            </a:r>
          </a:p>
          <a:p>
            <a:pPr algn="ctr">
              <a:buNone/>
            </a:pPr>
            <a:r>
              <a:rPr lang="pl-PL" sz="6400" dirty="0" smtClean="0"/>
              <a:t>ZAGADNIENIA</a:t>
            </a:r>
            <a:endParaRPr lang="pl-PL" sz="6400"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KAUZALNOŚĆ A ABSTRAKCYJNOŚĆ CZYNNOŚCI PRAWNYCH</a:t>
            </a:r>
          </a:p>
        </p:txBody>
      </p:sp>
      <p:sp>
        <p:nvSpPr>
          <p:cNvPr id="3" name="Symbol zastępczy zawartości 2"/>
          <p:cNvSpPr>
            <a:spLocks noGrp="1"/>
          </p:cNvSpPr>
          <p:nvPr>
            <p:ph idx="1"/>
          </p:nvPr>
        </p:nvSpPr>
        <p:spPr/>
        <p:txBody>
          <a:bodyPr>
            <a:normAutofit fontScale="92500"/>
          </a:bodyPr>
          <a:lstStyle/>
          <a:p>
            <a:r>
              <a:rPr lang="pl-PL" dirty="0" smtClean="0"/>
              <a:t>KN – KAUZALNOŚĆ, DLA WAŻNOŚCI CZ.PR. WYMAGANA JEST RZECZYWISTA I SŁUSZNA KAUZA, PRZYCZYNA ZOBOWIĄZANIA. WYSTĘPUJĄ WYJĄTKOWO CZYNNOŚCI ABSTRAKCYJNE (WEKSEL, CZEK). </a:t>
            </a:r>
          </a:p>
          <a:p>
            <a:r>
              <a:rPr lang="pl-PL" dirty="0" smtClean="0"/>
              <a:t>BGB, ZGB – ABSTRAKCYJNOŚĆ. WYSTARCZA PRZYRZECZENIE ZAPŁATY ALBO UZNANIE DŁUGU (BEZ KAUZY). WPŁYWA TO NA BEZPIECZEŃSTWO OBROTU I JEGO PRZYSPIESZENIE, UŁATWIENIE. </a:t>
            </a:r>
            <a:endParaRPr lang="pl-PL"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dirty="0" smtClean="0"/>
              <a:t>Odpowiedzialność za wady rzeczy</a:t>
            </a:r>
            <a:endParaRPr lang="pl-PL" dirty="0"/>
          </a:p>
        </p:txBody>
      </p:sp>
      <p:sp>
        <p:nvSpPr>
          <p:cNvPr id="3" name="Symbol zastępczy zawartości 2"/>
          <p:cNvSpPr>
            <a:spLocks noGrp="1"/>
          </p:cNvSpPr>
          <p:nvPr>
            <p:ph idx="1"/>
          </p:nvPr>
        </p:nvSpPr>
        <p:spPr/>
        <p:txBody>
          <a:bodyPr>
            <a:normAutofit/>
          </a:bodyPr>
          <a:lstStyle/>
          <a:p>
            <a:r>
              <a:rPr lang="pl-PL" dirty="0" smtClean="0"/>
              <a:t>§. 922. [</a:t>
            </a:r>
            <a:r>
              <a:rPr lang="pl-PL" dirty="0" err="1" smtClean="0"/>
              <a:t>Ewikcya</a:t>
            </a:r>
            <a:r>
              <a:rPr lang="pl-PL" dirty="0" smtClean="0"/>
              <a:t>.] Gdy kto odstępuje drugiemu rzecz jaką pod tytułem obciążającym, natenczas winien jest </a:t>
            </a:r>
            <a:r>
              <a:rPr lang="pl-PL" dirty="0" err="1" smtClean="0"/>
              <a:t>ewikcyą</a:t>
            </a:r>
            <a:r>
              <a:rPr lang="pl-PL" dirty="0" smtClean="0"/>
              <a:t> za to, że rzecz ta ma własności jakie wyraźnie umówione były, lub jakie zwykle są w niej dorozumiewane, i że </a:t>
            </a:r>
            <a:r>
              <a:rPr lang="pl-PL" dirty="0" err="1" smtClean="0"/>
              <a:t>stósownie</a:t>
            </a:r>
            <a:r>
              <a:rPr lang="pl-PL" dirty="0" smtClean="0"/>
              <a:t> do natury interesu lub zaszłej umowy, użytą być może.</a:t>
            </a:r>
            <a:endParaRPr lang="pl-PL"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Sprzedaż</a:t>
            </a:r>
            <a:endParaRPr lang="pl-PL" dirty="0"/>
          </a:p>
        </p:txBody>
      </p:sp>
      <p:sp>
        <p:nvSpPr>
          <p:cNvPr id="3" name="Symbol zastępczy zawartości 2"/>
          <p:cNvSpPr>
            <a:spLocks noGrp="1"/>
          </p:cNvSpPr>
          <p:nvPr>
            <p:ph idx="1"/>
          </p:nvPr>
        </p:nvSpPr>
        <p:spPr/>
        <p:txBody>
          <a:bodyPr>
            <a:normAutofit/>
          </a:bodyPr>
          <a:lstStyle/>
          <a:p>
            <a:r>
              <a:rPr lang="pl-PL" dirty="0" smtClean="0"/>
              <a:t>§. 1053. [Kontrakt kupna.] Przez kontrakt kupna rzecz odstąpioną zostaje drugiemu za oznaczoną sumę pieniędzy. Kontrakt ten, równie jak zamiana, jest tytułem nabycia własności. Nabycie następuje dopiero przez wydanie przedmiotu kupionego. Do czasu wydania przedawca zatrzymuje prawo własności.</a:t>
            </a:r>
            <a:endParaRPr lang="pl-PL"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Sprzedaż</a:t>
            </a:r>
            <a:endParaRPr lang="pl-PL" dirty="0"/>
          </a:p>
        </p:txBody>
      </p:sp>
      <p:sp>
        <p:nvSpPr>
          <p:cNvPr id="3" name="Symbol zastępczy zawartości 2"/>
          <p:cNvSpPr>
            <a:spLocks noGrp="1"/>
          </p:cNvSpPr>
          <p:nvPr>
            <p:ph idx="1"/>
          </p:nvPr>
        </p:nvSpPr>
        <p:spPr/>
        <p:txBody>
          <a:bodyPr>
            <a:normAutofit fontScale="70000" lnSpcReduction="20000"/>
          </a:bodyPr>
          <a:lstStyle/>
          <a:p>
            <a:r>
              <a:rPr lang="pl-PL" sz="5900" i="1" dirty="0" smtClean="0"/>
              <a:t>„1583. </a:t>
            </a:r>
            <a:r>
              <a:rPr lang="pl-PL" sz="5900" i="1" dirty="0" err="1" smtClean="0"/>
              <a:t>Przedaż</a:t>
            </a:r>
            <a:r>
              <a:rPr lang="pl-PL" sz="5900" i="1" dirty="0" smtClean="0"/>
              <a:t> </a:t>
            </a:r>
            <a:r>
              <a:rPr lang="pl-PL" sz="5900" i="1" dirty="0" err="1" smtClean="0"/>
              <a:t>iest</a:t>
            </a:r>
            <a:r>
              <a:rPr lang="pl-PL" sz="5900" i="1" dirty="0" smtClean="0"/>
              <a:t> zupełna między stronami, i </a:t>
            </a:r>
            <a:r>
              <a:rPr lang="pl-PL" sz="5900" i="1" dirty="0" err="1" smtClean="0"/>
              <a:t>kupuiący</a:t>
            </a:r>
            <a:r>
              <a:rPr lang="pl-PL" sz="5900" i="1" dirty="0" smtClean="0"/>
              <a:t> nabywa własności z prawa, względem przedawcy, </a:t>
            </a:r>
            <a:r>
              <a:rPr lang="pl-PL" sz="5900" i="1" dirty="0" err="1" smtClean="0"/>
              <a:t>iak</a:t>
            </a:r>
            <a:r>
              <a:rPr lang="pl-PL" sz="5900" i="1" dirty="0" smtClean="0"/>
              <a:t> tylko umówienie się nastąpiło względem rzeczy i wartości, chociaż rzecz nie była </a:t>
            </a:r>
            <a:r>
              <a:rPr lang="pl-PL" sz="5900" i="1" dirty="0" err="1" smtClean="0"/>
              <a:t>ieszcze</a:t>
            </a:r>
            <a:r>
              <a:rPr lang="pl-PL" sz="5900" i="1" dirty="0" smtClean="0"/>
              <a:t> wydana, ani wartość zapłacona.”</a:t>
            </a:r>
          </a:p>
          <a:p>
            <a:endParaRPr lang="pl-PL" sz="4800" dirty="0" smtClean="0"/>
          </a:p>
          <a:p>
            <a:endParaRPr lang="pl-PL" sz="4800" dirty="0" smtClean="0"/>
          </a:p>
          <a:p>
            <a:endParaRPr lang="pl-PL" sz="48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 </a:t>
            </a:r>
            <a:endParaRPr lang="pl-PL" dirty="0"/>
          </a:p>
        </p:txBody>
      </p:sp>
      <p:sp>
        <p:nvSpPr>
          <p:cNvPr id="3" name="Symbol zastępczy zawartości 2"/>
          <p:cNvSpPr>
            <a:spLocks noGrp="1"/>
          </p:cNvSpPr>
          <p:nvPr>
            <p:ph idx="1"/>
          </p:nvPr>
        </p:nvSpPr>
        <p:spPr/>
        <p:txBody>
          <a:bodyPr/>
          <a:lstStyle/>
          <a:p>
            <a:pPr algn="ctr">
              <a:buNone/>
            </a:pPr>
            <a:r>
              <a:rPr lang="pl-PL" dirty="0" smtClean="0"/>
              <a:t>ŹRÓDŁA ZOBOWIĄZAŃ:</a:t>
            </a:r>
          </a:p>
          <a:p>
            <a:pPr algn="ctr">
              <a:buNone/>
            </a:pPr>
            <a:r>
              <a:rPr lang="pl-PL" dirty="0" smtClean="0"/>
              <a:t> </a:t>
            </a:r>
          </a:p>
          <a:p>
            <a:pPr algn="ctr"/>
            <a:r>
              <a:rPr lang="pl-PL" dirty="0" smtClean="0"/>
              <a:t>W PRAWIE RZYMSKIM</a:t>
            </a:r>
          </a:p>
          <a:p>
            <a:pPr algn="ctr"/>
            <a:r>
              <a:rPr lang="pl-PL" dirty="0" smtClean="0"/>
              <a:t>W ŚREDNIOWIECZU</a:t>
            </a:r>
          </a:p>
          <a:p>
            <a:pPr algn="ctr"/>
            <a:r>
              <a:rPr lang="pl-PL" dirty="0" smtClean="0"/>
              <a:t>W PRAWIE WSPÓŁCZESNYM</a:t>
            </a:r>
            <a:endParaRPr lang="pl-PL"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dirty="0" smtClean="0"/>
              <a:t>ŹRÓDŁA ZOBOWIĄZAŃ W RZYMIE</a:t>
            </a:r>
            <a:endParaRPr lang="pl-PL" dirty="0"/>
          </a:p>
        </p:txBody>
      </p:sp>
      <p:sp>
        <p:nvSpPr>
          <p:cNvPr id="3" name="Symbol zastępczy zawartości 2"/>
          <p:cNvSpPr>
            <a:spLocks noGrp="1"/>
          </p:cNvSpPr>
          <p:nvPr>
            <p:ph idx="1"/>
          </p:nvPr>
        </p:nvSpPr>
        <p:spPr>
          <a:xfrm>
            <a:off x="457200" y="1571612"/>
            <a:ext cx="8229600" cy="4900634"/>
          </a:xfrm>
        </p:spPr>
        <p:txBody>
          <a:bodyPr>
            <a:noAutofit/>
          </a:bodyPr>
          <a:lstStyle/>
          <a:p>
            <a:pPr>
              <a:buFontTx/>
              <a:buChar char="-"/>
            </a:pPr>
            <a:r>
              <a:rPr lang="pl-PL" sz="3000" i="1" dirty="0" smtClean="0"/>
              <a:t>KONTRAKTY</a:t>
            </a:r>
          </a:p>
          <a:p>
            <a:pPr lvl="1">
              <a:buFontTx/>
              <a:buChar char="-"/>
            </a:pPr>
            <a:r>
              <a:rPr lang="pl-PL" sz="2600" i="1" dirty="0" smtClean="0"/>
              <a:t>WERBALNE [stypulacja]</a:t>
            </a:r>
          </a:p>
          <a:p>
            <a:pPr lvl="1">
              <a:buFontTx/>
              <a:buChar char="-"/>
            </a:pPr>
            <a:r>
              <a:rPr lang="pl-PL" sz="2600" i="1" dirty="0" smtClean="0"/>
              <a:t>REALNE [pożyczka]</a:t>
            </a:r>
          </a:p>
          <a:p>
            <a:pPr lvl="1">
              <a:buFontTx/>
              <a:buChar char="-"/>
            </a:pPr>
            <a:r>
              <a:rPr lang="pl-PL" sz="2600" i="1" dirty="0" smtClean="0"/>
              <a:t>LITERALNE [zapis w księgach] </a:t>
            </a:r>
          </a:p>
          <a:p>
            <a:pPr lvl="1">
              <a:buFontTx/>
              <a:buChar char="-"/>
            </a:pPr>
            <a:r>
              <a:rPr lang="pl-PL" sz="2600" i="1" dirty="0" smtClean="0"/>
              <a:t>KONSENSUALNE [sprzedaż, najem, spółka]</a:t>
            </a:r>
          </a:p>
          <a:p>
            <a:pPr lvl="1">
              <a:buFontTx/>
              <a:buChar char="-"/>
            </a:pPr>
            <a:r>
              <a:rPr lang="pl-PL" sz="2600" i="1" dirty="0" smtClean="0"/>
              <a:t>PACTA [do </a:t>
            </a:r>
            <a:r>
              <a:rPr lang="pl-PL" sz="2600" i="1" dirty="0" err="1" smtClean="0"/>
              <a:t>ut</a:t>
            </a:r>
            <a:r>
              <a:rPr lang="pl-PL" sz="2600" i="1" dirty="0" smtClean="0"/>
              <a:t> des, facio </a:t>
            </a:r>
            <a:r>
              <a:rPr lang="pl-PL" sz="2600" i="1" dirty="0" err="1" smtClean="0"/>
              <a:t>ut</a:t>
            </a:r>
            <a:r>
              <a:rPr lang="pl-PL" sz="2600" i="1" dirty="0" smtClean="0"/>
              <a:t> </a:t>
            </a:r>
            <a:r>
              <a:rPr lang="pl-PL" sz="2600" i="1" dirty="0" err="1" smtClean="0"/>
              <a:t>facies</a:t>
            </a:r>
            <a:r>
              <a:rPr lang="pl-PL" sz="2600" i="1" dirty="0" smtClean="0"/>
              <a:t>, do </a:t>
            </a:r>
            <a:r>
              <a:rPr lang="pl-PL" sz="2600" i="1" dirty="0" err="1" smtClean="0"/>
              <a:t>ut</a:t>
            </a:r>
            <a:r>
              <a:rPr lang="pl-PL" sz="2600" i="1" dirty="0" smtClean="0"/>
              <a:t> </a:t>
            </a:r>
            <a:r>
              <a:rPr lang="pl-PL" sz="2600" i="1" dirty="0" err="1" smtClean="0"/>
              <a:t>facies</a:t>
            </a:r>
            <a:r>
              <a:rPr lang="pl-PL" sz="2600" i="1" dirty="0" smtClean="0"/>
              <a:t>, facio </a:t>
            </a:r>
            <a:r>
              <a:rPr lang="pl-PL" sz="2600" i="1" dirty="0" err="1" smtClean="0"/>
              <a:t>ut</a:t>
            </a:r>
            <a:r>
              <a:rPr lang="pl-PL" sz="2600" i="1" dirty="0" smtClean="0"/>
              <a:t> des], </a:t>
            </a:r>
          </a:p>
          <a:p>
            <a:pPr>
              <a:buFontTx/>
              <a:buChar char="-"/>
            </a:pPr>
            <a:r>
              <a:rPr lang="pl-PL" sz="3000" i="1" dirty="0" smtClean="0"/>
              <a:t>QUASI KONTRAKTY [nienależne świadczenie]</a:t>
            </a:r>
          </a:p>
          <a:p>
            <a:pPr>
              <a:buFontTx/>
              <a:buChar char="-"/>
            </a:pPr>
            <a:r>
              <a:rPr lang="pl-PL" sz="3000" i="1" dirty="0" smtClean="0"/>
              <a:t>DELIKTY </a:t>
            </a:r>
          </a:p>
          <a:p>
            <a:pPr>
              <a:buFontTx/>
              <a:buChar char="-"/>
            </a:pPr>
            <a:r>
              <a:rPr lang="pl-PL" sz="3000" i="1" dirty="0" smtClean="0"/>
              <a:t>QUASI DELIKTY [spadnięcie rzeczy]</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3"/>
          <p:cNvSpPr>
            <a:spLocks noGrp="1"/>
          </p:cNvSpPr>
          <p:nvPr>
            <p:ph type="title"/>
          </p:nvPr>
        </p:nvSpPr>
        <p:spPr/>
        <p:txBody>
          <a:bodyPr>
            <a:normAutofit/>
          </a:bodyPr>
          <a:lstStyle/>
          <a:p>
            <a:r>
              <a:rPr lang="pl-PL" dirty="0" smtClean="0"/>
              <a:t>ŹRÓDŁA W ŚREDNIOWIECZU</a:t>
            </a:r>
            <a:endParaRPr lang="pl-PL" dirty="0"/>
          </a:p>
        </p:txBody>
      </p:sp>
      <p:sp>
        <p:nvSpPr>
          <p:cNvPr id="3" name="Symbol zastępczy zawartości 2"/>
          <p:cNvSpPr>
            <a:spLocks noGrp="1"/>
          </p:cNvSpPr>
          <p:nvPr>
            <p:ph idx="1"/>
          </p:nvPr>
        </p:nvSpPr>
        <p:spPr/>
        <p:txBody>
          <a:bodyPr>
            <a:normAutofit fontScale="92500" lnSpcReduction="10000"/>
          </a:bodyPr>
          <a:lstStyle/>
          <a:p>
            <a:pPr>
              <a:buFontTx/>
              <a:buChar char="-"/>
            </a:pPr>
            <a:r>
              <a:rPr lang="pl-PL" sz="4400" i="1" dirty="0" smtClean="0"/>
              <a:t>DELIKTY [W PRAWIE KARNYM]</a:t>
            </a:r>
          </a:p>
          <a:p>
            <a:pPr>
              <a:buFontTx/>
              <a:buChar char="-"/>
            </a:pPr>
            <a:r>
              <a:rPr lang="pl-PL" sz="4400" i="1" dirty="0" smtClean="0"/>
              <a:t>KONTRAKTY – </a:t>
            </a:r>
          </a:p>
          <a:p>
            <a:pPr lvl="1">
              <a:buFontTx/>
              <a:buChar char="-"/>
            </a:pPr>
            <a:r>
              <a:rPr lang="pl-PL" sz="4000" i="1" dirty="0" smtClean="0"/>
              <a:t>FORMALNE</a:t>
            </a:r>
          </a:p>
          <a:p>
            <a:pPr lvl="1">
              <a:buFontTx/>
              <a:buChar char="-"/>
            </a:pPr>
            <a:r>
              <a:rPr lang="pl-PL" sz="4000" i="1" dirty="0" smtClean="0"/>
              <a:t>REALNE</a:t>
            </a:r>
          </a:p>
          <a:p>
            <a:pPr lvl="1">
              <a:buFontTx/>
              <a:buChar char="-"/>
            </a:pPr>
            <a:r>
              <a:rPr lang="pl-PL" sz="4000" i="1" dirty="0" smtClean="0"/>
              <a:t>(BRAK UMÓW KONSENSUALNYCH; ZASADA </a:t>
            </a:r>
            <a:r>
              <a:rPr lang="pl-PL" sz="4000" i="1" u="sng" dirty="0" smtClean="0"/>
              <a:t>EX NUDO PACTO NON ORITUR ACTIO</a:t>
            </a:r>
            <a:r>
              <a:rPr lang="pl-PL" sz="4000" i="1" dirty="0" smtClean="0"/>
              <a:t>)</a:t>
            </a:r>
          </a:p>
          <a:p>
            <a:pPr>
              <a:buFontTx/>
              <a:buChar char="-"/>
            </a:pPr>
            <a:endParaRPr lang="pl-PL" sz="4400" i="1"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dirty="0" smtClean="0"/>
              <a:t>ŹRÓDŁA ZOBOWIĄZAŃ – XIX w.</a:t>
            </a:r>
            <a:endParaRPr lang="pl-PL" dirty="0"/>
          </a:p>
        </p:txBody>
      </p:sp>
      <p:sp>
        <p:nvSpPr>
          <p:cNvPr id="3" name="Symbol zastępczy zawartości 2"/>
          <p:cNvSpPr>
            <a:spLocks noGrp="1"/>
          </p:cNvSpPr>
          <p:nvPr>
            <p:ph idx="1"/>
          </p:nvPr>
        </p:nvSpPr>
        <p:spPr/>
        <p:txBody>
          <a:bodyPr>
            <a:normAutofit/>
          </a:bodyPr>
          <a:lstStyle/>
          <a:p>
            <a:pPr>
              <a:buNone/>
            </a:pPr>
            <a:r>
              <a:rPr lang="pl-PL" dirty="0" smtClean="0"/>
              <a:t>A) LANDRECHT – BEZPOŚREDNIE (USTAWA, OBOW. RODZINNE, SĄSIEDZKIE) I POŚREDNIE (UMOWY I DELIKTY), </a:t>
            </a:r>
          </a:p>
          <a:p>
            <a:pPr>
              <a:buNone/>
            </a:pPr>
            <a:r>
              <a:rPr lang="pl-PL" dirty="0" smtClean="0"/>
              <a:t>B) ABGB – UMOWA, DELIKT, USTAWA, </a:t>
            </a:r>
          </a:p>
          <a:p>
            <a:pPr>
              <a:buNone/>
            </a:pPr>
            <a:r>
              <a:rPr lang="pl-PL" dirty="0" smtClean="0"/>
              <a:t>C) KN – UMOWA, QUASI-UMOWA, DELIKT, QUASI-DELIKT, USTAWA, </a:t>
            </a:r>
          </a:p>
          <a:p>
            <a:pPr>
              <a:buNone/>
            </a:pPr>
            <a:r>
              <a:rPr lang="pl-PL" dirty="0" smtClean="0"/>
              <a:t>D) BGB - UMOWA, DELIKT, BEZPODSTAWNE WZBOGACENIE.</a:t>
            </a:r>
          </a:p>
          <a:p>
            <a:endParaRPr lang="pl-PL"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 </a:t>
            </a:r>
            <a:endParaRPr lang="pl-PL" dirty="0"/>
          </a:p>
        </p:txBody>
      </p:sp>
      <p:sp>
        <p:nvSpPr>
          <p:cNvPr id="3" name="Symbol zastępczy zawartości 2"/>
          <p:cNvSpPr>
            <a:spLocks noGrp="1"/>
          </p:cNvSpPr>
          <p:nvPr>
            <p:ph idx="1"/>
          </p:nvPr>
        </p:nvSpPr>
        <p:spPr/>
        <p:txBody>
          <a:bodyPr>
            <a:normAutofit/>
          </a:bodyPr>
          <a:lstStyle/>
          <a:p>
            <a:pPr algn="ctr">
              <a:buNone/>
            </a:pPr>
            <a:r>
              <a:rPr lang="pl-PL" sz="6400" dirty="0" smtClean="0"/>
              <a:t>ZOBOWIĄZANIA</a:t>
            </a:r>
          </a:p>
          <a:p>
            <a:pPr algn="ctr">
              <a:buNone/>
            </a:pPr>
            <a:r>
              <a:rPr lang="pl-PL" sz="6400" dirty="0" smtClean="0"/>
              <a:t>W OKRESIE</a:t>
            </a:r>
          </a:p>
          <a:p>
            <a:pPr algn="ctr">
              <a:buNone/>
            </a:pPr>
            <a:r>
              <a:rPr lang="pl-PL" sz="6400" dirty="0" smtClean="0"/>
              <a:t>ŚREDNIOWIECZA</a:t>
            </a:r>
          </a:p>
          <a:p>
            <a:endParaRPr lang="pl-PL" sz="64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dirty="0" smtClean="0"/>
              <a:t>GERMAŃSKIE KONTRAKTY</a:t>
            </a:r>
            <a:endParaRPr lang="pl-PL" dirty="0"/>
          </a:p>
        </p:txBody>
      </p:sp>
      <p:sp>
        <p:nvSpPr>
          <p:cNvPr id="3" name="Symbol zastępczy zawartości 2"/>
          <p:cNvSpPr>
            <a:spLocks noGrp="1"/>
          </p:cNvSpPr>
          <p:nvPr>
            <p:ph idx="1"/>
          </p:nvPr>
        </p:nvSpPr>
        <p:spPr/>
        <p:txBody>
          <a:bodyPr>
            <a:noAutofit/>
          </a:bodyPr>
          <a:lstStyle/>
          <a:p>
            <a:r>
              <a:rPr lang="pl-PL" sz="2800" b="1" dirty="0" smtClean="0"/>
              <a:t>Umowy formalne</a:t>
            </a:r>
            <a:r>
              <a:rPr lang="pl-PL" sz="2800" dirty="0" smtClean="0"/>
              <a:t> – ceremonia, przedstawienie, istotna rola symboliki w prawie – gesty, przysięga, uroczysty akt dłużnika, ślubowanie wiary. Złamanie to krzywoprzysięstwo. Oddanie się w ręce wierzyciela w razie naruszenia obietnicy (złożenie ręki w dłoń wierzyciela, oddanie cennej/bliskiej rzeczy, czyli </a:t>
            </a:r>
            <a:r>
              <a:rPr lang="pl-PL" sz="2800" dirty="0" err="1" smtClean="0"/>
              <a:t>wadiacja</a:t>
            </a:r>
            <a:r>
              <a:rPr lang="pl-PL" sz="2800" dirty="0" smtClean="0"/>
              <a:t> = utwierdzenie).    </a:t>
            </a:r>
          </a:p>
          <a:p>
            <a:r>
              <a:rPr lang="pl-PL" sz="2800" b="1" dirty="0" smtClean="0"/>
              <a:t>Umowa realna</a:t>
            </a:r>
            <a:r>
              <a:rPr lang="pl-PL" sz="2800" dirty="0" smtClean="0"/>
              <a:t> – wręczenie przedmiotu zobowiązuje do świadczenia wzajemnego. Z czasem wystarczało danie zadatku – wiązał obie strony. </a:t>
            </a:r>
            <a:endParaRPr lang="pl-PL" sz="28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2200</TotalTime>
  <Words>1123</Words>
  <Application>Microsoft Office PowerPoint</Application>
  <PresentationFormat>Pokaz na ekranie (4:3)</PresentationFormat>
  <Paragraphs>157</Paragraphs>
  <Slides>39</Slides>
  <Notes>0</Notes>
  <HiddenSlides>0</HiddenSlides>
  <MMClips>0</MMClips>
  <ScaleCrop>false</ScaleCrop>
  <HeadingPairs>
    <vt:vector size="4" baseType="variant">
      <vt:variant>
        <vt:lpstr>Motyw</vt:lpstr>
      </vt:variant>
      <vt:variant>
        <vt:i4>1</vt:i4>
      </vt:variant>
      <vt:variant>
        <vt:lpstr>Tytuły slajdów</vt:lpstr>
      </vt:variant>
      <vt:variant>
        <vt:i4>39</vt:i4>
      </vt:variant>
    </vt:vector>
  </HeadingPairs>
  <TitlesOfParts>
    <vt:vector size="40" baseType="lpstr">
      <vt:lpstr>Motyw pakietu Office</vt:lpstr>
      <vt:lpstr>HISTORIA PRAWA ZOBOWIĄZAŃ </vt:lpstr>
      <vt:lpstr>NAJWAŻNIEJSZE CECHY</vt:lpstr>
      <vt:lpstr>NAJWAŻNIEJSZE CECHY</vt:lpstr>
      <vt:lpstr> </vt:lpstr>
      <vt:lpstr>ŹRÓDŁA ZOBOWIĄZAŃ W RZYMIE</vt:lpstr>
      <vt:lpstr>ŹRÓDŁA W ŚREDNIOWIECZU</vt:lpstr>
      <vt:lpstr>ŹRÓDŁA ZOBOWIĄZAŃ – XIX w.</vt:lpstr>
      <vt:lpstr> </vt:lpstr>
      <vt:lpstr>GERMAŃSKIE KONTRAKTY</vt:lpstr>
      <vt:lpstr>ODPOWIEDZIALNOŚĆ I DŁUG</vt:lpstr>
      <vt:lpstr>ZAKRES ODPOWIEDZIALNOŚCI</vt:lpstr>
      <vt:lpstr>WPŁYW DOKTRYNY KANONICZNEJ</vt:lpstr>
      <vt:lpstr>UTWIERDZANIE I UMACNIANIE UMÓW</vt:lpstr>
      <vt:lpstr>Rodzaje umów:</vt:lpstr>
      <vt:lpstr> </vt:lpstr>
      <vt:lpstr>PRAWO ZOBOWIĄZAŃ  NA POCZĄTKU XIX W. (KN, ABGB)</vt:lpstr>
      <vt:lpstr>Zasada swobody umów w kN</vt:lpstr>
      <vt:lpstr>Zasada swobody umów w kN</vt:lpstr>
      <vt:lpstr>PRAWO ZOBOWIĄZAŃ  NA POCZĄTKU XIX W. (KN, ABGB)</vt:lpstr>
      <vt:lpstr>„Prawo pracy” w kN</vt:lpstr>
      <vt:lpstr>PRAWO ZOBOWIĄZAŃ NA PRZEŁOMIE XIX/XX w. (BGB, ZGB, nowele do ABGB)</vt:lpstr>
      <vt:lpstr>PRAWO ZOBOWIĄZAŃ NA PRZEŁOMIE XIX/XX w. (BGB, ZGB, nowele do ABGB)</vt:lpstr>
      <vt:lpstr>KLAUZULE GENERALNE (KAUCZUKOWE)</vt:lpstr>
      <vt:lpstr>Zasada REBUS SIC STANTIBUS</vt:lpstr>
      <vt:lpstr>Zasada swobody umów w KZ</vt:lpstr>
      <vt:lpstr> </vt:lpstr>
      <vt:lpstr>ZAKRES ODPOWIEDZIALNOŚCI ZA SZKODĘ</vt:lpstr>
      <vt:lpstr>ZAKRES ODPOWIEDZIALNOŚCI ZA SZKODĘ</vt:lpstr>
      <vt:lpstr>ZASADY ODPOWIEDZIALNOŚCI CYWILNEJ</vt:lpstr>
      <vt:lpstr>ODPOWIEDZIALNOŚĆ ZA OSOBY TRZECIE</vt:lpstr>
      <vt:lpstr>Prawo deliktów w Kodeksie Napoleona</vt:lpstr>
      <vt:lpstr>Prawo deliktów w Kodeksie Napoleona</vt:lpstr>
      <vt:lpstr>OC na zasadzie słuszności</vt:lpstr>
      <vt:lpstr>OC na zasadzie ryzyka</vt:lpstr>
      <vt:lpstr> </vt:lpstr>
      <vt:lpstr>KAUZALNOŚĆ A ABSTRAKCYJNOŚĆ CZYNNOŚCI PRAWNYCH</vt:lpstr>
      <vt:lpstr>Odpowiedzialność za wady rzeczy</vt:lpstr>
      <vt:lpstr>Sprzedaż</vt:lpstr>
      <vt:lpstr>Sprzedaż</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Slajd 1</dc:title>
  <dc:creator>JH</dc:creator>
  <cp:lastModifiedBy>jan.halberda</cp:lastModifiedBy>
  <cp:revision>108</cp:revision>
  <dcterms:created xsi:type="dcterms:W3CDTF">2008-10-10T13:08:16Z</dcterms:created>
  <dcterms:modified xsi:type="dcterms:W3CDTF">2013-05-13T22:12:56Z</dcterms:modified>
</cp:coreProperties>
</file>