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  <p:sldId id="258" r:id="rId4"/>
    <p:sldId id="302" r:id="rId5"/>
    <p:sldId id="259" r:id="rId6"/>
    <p:sldId id="260" r:id="rId7"/>
    <p:sldId id="299" r:id="rId8"/>
    <p:sldId id="300" r:id="rId9"/>
    <p:sldId id="261" r:id="rId10"/>
    <p:sldId id="262" r:id="rId11"/>
    <p:sldId id="292" r:id="rId12"/>
    <p:sldId id="264" r:id="rId13"/>
    <p:sldId id="297" r:id="rId14"/>
    <p:sldId id="268" r:id="rId15"/>
    <p:sldId id="266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0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2012-10-30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2012-10-30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2012-10-30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2012-10-30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2012-10-30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2012-10-30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2012-10-30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2012-10-30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2012-10-30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2012-10-30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6C9D-F0A4-4A21-A7A8-31F084F0884E}" type="datetimeFigureOut">
              <a:rPr lang="pl-PL" smtClean="0"/>
              <a:pPr/>
              <a:t>2012-10-30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B6C9D-F0A4-4A21-A7A8-31F084F0884E}" type="datetimeFigureOut">
              <a:rPr lang="pl-PL" smtClean="0"/>
              <a:pPr/>
              <a:t>2012-10-30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5EEFB-3515-496A-96AF-A55D59E09AE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24472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POWSZECHNA HISTORIA PRAWA </a:t>
            </a:r>
            <a:br>
              <a:rPr lang="pl-PL" dirty="0" smtClean="0"/>
            </a:br>
            <a:r>
              <a:rPr lang="pl-PL" dirty="0" smtClean="0"/>
              <a:t>- Młodsza Europa: Polska, Czechy, Węgry, Ruś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85910" y="3571876"/>
            <a:ext cx="6400800" cy="1752600"/>
          </a:xfrm>
        </p:spPr>
        <p:txBody>
          <a:bodyPr/>
          <a:lstStyle/>
          <a:p>
            <a:r>
              <a:rPr lang="pl-PL" dirty="0" smtClean="0"/>
              <a:t> </a:t>
            </a:r>
          </a:p>
          <a:p>
            <a:r>
              <a:rPr lang="pl-PL" dirty="0" smtClean="0"/>
              <a:t>dr Jan Halberda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85736"/>
            <a:ext cx="8229600" cy="1143000"/>
          </a:xfrm>
        </p:spPr>
        <p:txBody>
          <a:bodyPr/>
          <a:lstStyle/>
          <a:p>
            <a:r>
              <a:rPr lang="pl-PL" dirty="0" smtClean="0"/>
              <a:t>Źródła </a:t>
            </a:r>
            <a:r>
              <a:rPr lang="pl-PL" dirty="0" err="1" smtClean="0"/>
              <a:t>prawa</a:t>
            </a:r>
            <a:r>
              <a:rPr lang="pl-PL" dirty="0" smtClean="0"/>
              <a:t> na Węgrzech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XI w. - dekrety królewskie (zakaz krwawej zemsty, nakaz przyjęcia kompozycji)</a:t>
            </a:r>
          </a:p>
          <a:p>
            <a:r>
              <a:rPr lang="pl-PL" dirty="0" smtClean="0"/>
              <a:t>1222 r. - Złota Bulla Andrzeja II (nietykalność osobista, wolność podatkowa, prawo rokoszu), </a:t>
            </a:r>
          </a:p>
          <a:p>
            <a:r>
              <a:rPr lang="pl-PL" dirty="0" smtClean="0"/>
              <a:t>1514 r. – </a:t>
            </a:r>
            <a:r>
              <a:rPr lang="pl-PL" dirty="0" err="1" smtClean="0"/>
              <a:t>Tripartitum</a:t>
            </a:r>
            <a:r>
              <a:rPr lang="pl-PL" dirty="0" smtClean="0"/>
              <a:t> Stefana </a:t>
            </a:r>
            <a:r>
              <a:rPr lang="pl-PL" dirty="0" err="1" smtClean="0"/>
              <a:t>Werboczego</a:t>
            </a:r>
            <a:r>
              <a:rPr lang="pl-PL" dirty="0" smtClean="0"/>
              <a:t>, Władysław II Jagiellończyk (całość </a:t>
            </a:r>
            <a:r>
              <a:rPr lang="pl-PL" dirty="0" err="1" smtClean="0"/>
              <a:t>prawa</a:t>
            </a:r>
            <a:r>
              <a:rPr lang="pl-PL" dirty="0" smtClean="0"/>
              <a:t>, zatwierdzony, nieogłoszony, obowiązujący w zakresie </a:t>
            </a:r>
            <a:r>
              <a:rPr lang="pl-PL" dirty="0" err="1" smtClean="0"/>
              <a:t>pr.karnego</a:t>
            </a:r>
            <a:r>
              <a:rPr lang="pl-PL" dirty="0" smtClean="0"/>
              <a:t> do II </a:t>
            </a:r>
            <a:r>
              <a:rPr lang="pl-PL" dirty="0" err="1" smtClean="0"/>
              <a:t>poł</a:t>
            </a:r>
            <a:r>
              <a:rPr lang="pl-PL" dirty="0" smtClean="0"/>
              <a:t>. XVII w.; a w zakresie </a:t>
            </a:r>
            <a:r>
              <a:rPr lang="pl-PL" dirty="0" err="1" smtClean="0"/>
              <a:t>pr.prywatnego</a:t>
            </a:r>
            <a:r>
              <a:rPr lang="pl-PL" dirty="0" smtClean="0"/>
              <a:t> do XX w.)  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Źródła </a:t>
            </a:r>
            <a:r>
              <a:rPr lang="pl-PL" dirty="0" err="1" smtClean="0"/>
              <a:t>prawa</a:t>
            </a:r>
            <a:r>
              <a:rPr lang="pl-PL" dirty="0" smtClean="0"/>
              <a:t> na Rusi Kijowskiej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Wpływy </a:t>
            </a:r>
            <a:r>
              <a:rPr lang="pl-PL" dirty="0" err="1" smtClean="0"/>
              <a:t>prawa</a:t>
            </a:r>
            <a:r>
              <a:rPr lang="pl-PL" dirty="0" smtClean="0"/>
              <a:t> bizantyjskiego:</a:t>
            </a:r>
          </a:p>
          <a:p>
            <a:endParaRPr lang="pl-PL" dirty="0" smtClean="0"/>
          </a:p>
          <a:p>
            <a:r>
              <a:rPr lang="pl-PL" dirty="0" smtClean="0"/>
              <a:t>prawo publiczne: </a:t>
            </a:r>
            <a:r>
              <a:rPr lang="pl-PL" i="1" dirty="0" err="1" smtClean="0"/>
              <a:t>princeps</a:t>
            </a:r>
            <a:r>
              <a:rPr lang="pl-PL" i="1" dirty="0" smtClean="0"/>
              <a:t> </a:t>
            </a:r>
            <a:r>
              <a:rPr lang="pl-PL" i="1" dirty="0" err="1" smtClean="0"/>
              <a:t>legibus</a:t>
            </a:r>
            <a:r>
              <a:rPr lang="pl-PL" i="1" dirty="0" smtClean="0"/>
              <a:t> </a:t>
            </a:r>
            <a:r>
              <a:rPr lang="pl-PL" i="1" dirty="0" err="1" smtClean="0"/>
              <a:t>solutus</a:t>
            </a:r>
            <a:r>
              <a:rPr lang="pl-PL" dirty="0" smtClean="0"/>
              <a:t>,</a:t>
            </a:r>
          </a:p>
          <a:p>
            <a:r>
              <a:rPr lang="pl-PL" dirty="0" smtClean="0"/>
              <a:t>prawo małżeńskie: wpływy cerkwi, Nomokanon – tłum. </a:t>
            </a:r>
            <a:r>
              <a:rPr lang="pl-PL" dirty="0" err="1" smtClean="0"/>
              <a:t>Kormcza</a:t>
            </a:r>
            <a:r>
              <a:rPr lang="pl-PL" dirty="0" smtClean="0"/>
              <a:t> </a:t>
            </a:r>
            <a:r>
              <a:rPr lang="pl-PL" dirty="0" err="1" smtClean="0"/>
              <a:t>Kniga</a:t>
            </a:r>
            <a:r>
              <a:rPr lang="pl-PL" dirty="0" smtClean="0"/>
              <a:t>, </a:t>
            </a:r>
          </a:p>
          <a:p>
            <a:r>
              <a:rPr lang="pl-PL" dirty="0" smtClean="0"/>
              <a:t>traktaty międzynarodowe z Bizancjum, tzw. </a:t>
            </a:r>
            <a:r>
              <a:rPr lang="pl-PL" dirty="0" err="1" smtClean="0"/>
              <a:t>dogowory</a:t>
            </a:r>
            <a:r>
              <a:rPr lang="pl-PL" dirty="0" smtClean="0"/>
              <a:t>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Ruska Prawda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l-PL" dirty="0" smtClean="0"/>
              <a:t>I. Krótka Prawda: </a:t>
            </a:r>
          </a:p>
          <a:p>
            <a:pPr>
              <a:buNone/>
            </a:pPr>
            <a:r>
              <a:rPr lang="pl-PL" dirty="0" smtClean="0"/>
              <a:t>	A) Prawda Jarosława (I </a:t>
            </a:r>
            <a:r>
              <a:rPr lang="pl-PL" dirty="0" err="1" smtClean="0"/>
              <a:t>poł</a:t>
            </a:r>
            <a:r>
              <a:rPr lang="pl-PL" dirty="0" smtClean="0"/>
              <a:t>. XI w.),</a:t>
            </a:r>
          </a:p>
          <a:p>
            <a:pPr>
              <a:buNone/>
            </a:pPr>
            <a:r>
              <a:rPr lang="pl-PL" dirty="0" smtClean="0"/>
              <a:t>	B) Prawda </a:t>
            </a:r>
            <a:r>
              <a:rPr lang="pl-PL" dirty="0" err="1" smtClean="0"/>
              <a:t>Jarosławowiczów</a:t>
            </a:r>
            <a:r>
              <a:rPr lang="pl-PL" dirty="0" smtClean="0"/>
              <a:t> (II </a:t>
            </a:r>
            <a:r>
              <a:rPr lang="pl-PL" dirty="0" err="1" smtClean="0"/>
              <a:t>poł</a:t>
            </a:r>
            <a:r>
              <a:rPr lang="pl-PL" dirty="0" smtClean="0"/>
              <a:t>. XI w.), </a:t>
            </a:r>
          </a:p>
          <a:p>
            <a:pPr>
              <a:buNone/>
            </a:pPr>
            <a:r>
              <a:rPr lang="pl-PL" dirty="0" smtClean="0"/>
              <a:t>[prawo karne i postępowanie]</a:t>
            </a:r>
          </a:p>
          <a:p>
            <a:pPr>
              <a:buNone/>
            </a:pPr>
            <a:r>
              <a:rPr lang="pl-PL" dirty="0" smtClean="0"/>
              <a:t>II. Obszerna Prawda: </a:t>
            </a:r>
          </a:p>
          <a:p>
            <a:pPr>
              <a:buNone/>
            </a:pPr>
            <a:r>
              <a:rPr lang="pl-PL" dirty="0" smtClean="0"/>
              <a:t>	A) Krótka Prawda</a:t>
            </a:r>
          </a:p>
          <a:p>
            <a:pPr>
              <a:buNone/>
            </a:pPr>
            <a:r>
              <a:rPr lang="pl-PL" dirty="0" smtClean="0"/>
              <a:t>	B) Statut Włodzimierza </a:t>
            </a:r>
            <a:r>
              <a:rPr lang="pl-PL" dirty="0" err="1" smtClean="0"/>
              <a:t>Monomacha</a:t>
            </a:r>
            <a:r>
              <a:rPr lang="pl-PL" dirty="0" smtClean="0"/>
              <a:t> (pocz. XII w.)</a:t>
            </a:r>
          </a:p>
          <a:p>
            <a:pPr>
              <a:buNone/>
            </a:pPr>
            <a:r>
              <a:rPr lang="pl-PL" dirty="0" smtClean="0"/>
              <a:t>[także prawo prywatne]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Ruska Prawda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Krwawa zemsta, </a:t>
            </a:r>
          </a:p>
          <a:p>
            <a:r>
              <a:rPr lang="pl-PL" dirty="0" smtClean="0"/>
              <a:t>Kary kompozycyjne, </a:t>
            </a:r>
          </a:p>
          <a:p>
            <a:r>
              <a:rPr lang="pl-PL" dirty="0" smtClean="0"/>
              <a:t>Brak kar publicznych (śmierci, </a:t>
            </a:r>
            <a:r>
              <a:rPr lang="pl-PL" dirty="0" err="1" smtClean="0"/>
              <a:t>mutylacji</a:t>
            </a:r>
            <a:r>
              <a:rPr lang="pl-PL" dirty="0" smtClean="0"/>
              <a:t>),</a:t>
            </a:r>
          </a:p>
          <a:p>
            <a:r>
              <a:rPr lang="pl-PL" dirty="0" smtClean="0"/>
              <a:t>Odpowiedzialność zbiorowa (gminy), </a:t>
            </a:r>
          </a:p>
          <a:p>
            <a:r>
              <a:rPr lang="pl-PL" dirty="0" smtClean="0"/>
              <a:t>Instytucja początku (brak obrony koniecznej),</a:t>
            </a:r>
          </a:p>
          <a:p>
            <a:r>
              <a:rPr lang="pl-PL" dirty="0" smtClean="0"/>
              <a:t>Środki dowodowe: ordalia, pojedynek, świadkowie, </a:t>
            </a:r>
          </a:p>
          <a:p>
            <a:r>
              <a:rPr lang="pl-PL" dirty="0" smtClean="0"/>
              <a:t>Prawo prywatne: zobowiązania, testament,</a:t>
            </a:r>
          </a:p>
          <a:p>
            <a:r>
              <a:rPr lang="pl-PL" dirty="0" smtClean="0"/>
              <a:t>Kazuistyka, stanowość,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Ruska Prawda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i="1" dirty="0" smtClean="0"/>
              <a:t>25. Jeśli kto kogo uderzy batogiem albo czaszą albo rogiem albo płazem miecza to płaci 12 grzywien.</a:t>
            </a:r>
          </a:p>
          <a:p>
            <a:endParaRPr lang="pl-PL" i="1" dirty="0" smtClean="0"/>
          </a:p>
          <a:p>
            <a:r>
              <a:rPr lang="pl-PL" i="1" dirty="0" smtClean="0"/>
              <a:t>26. A jeżeli uderzony nie zniesie tego i uderzy mieczem, nie ponosi w tym żadnej winy. </a:t>
            </a:r>
            <a:endParaRPr lang="pl-PL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Późniejsze ustawodawstwo w Rosji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1497 </a:t>
            </a:r>
            <a:r>
              <a:rPr lang="pl-PL" dirty="0" err="1" smtClean="0"/>
              <a:t>Sudiebnik</a:t>
            </a:r>
            <a:r>
              <a:rPr lang="pl-PL" dirty="0" smtClean="0"/>
              <a:t> (jednolity dla całego państwa zbiór </a:t>
            </a:r>
            <a:r>
              <a:rPr lang="pl-PL" dirty="0" err="1" smtClean="0"/>
              <a:t>prawa</a:t>
            </a:r>
            <a:r>
              <a:rPr lang="pl-PL" dirty="0" smtClean="0"/>
              <a:t>; nawiązania do Ruskiej Prawdy, kary publiczne)</a:t>
            </a:r>
          </a:p>
          <a:p>
            <a:r>
              <a:rPr lang="pl-PL" dirty="0" smtClean="0"/>
              <a:t>1550 </a:t>
            </a:r>
            <a:r>
              <a:rPr lang="pl-PL" dirty="0" err="1" smtClean="0"/>
              <a:t>Sudiebnik</a:t>
            </a:r>
            <a:endParaRPr lang="pl-PL" dirty="0" smtClean="0"/>
          </a:p>
          <a:p>
            <a:r>
              <a:rPr lang="pl-PL" dirty="0" smtClean="0"/>
              <a:t>1551 </a:t>
            </a:r>
            <a:r>
              <a:rPr lang="pl-PL" dirty="0" err="1" smtClean="0"/>
              <a:t>Stogław</a:t>
            </a:r>
            <a:r>
              <a:rPr lang="pl-PL" dirty="0" smtClean="0"/>
              <a:t> (prawo kościelne)</a:t>
            </a:r>
          </a:p>
          <a:p>
            <a:r>
              <a:rPr lang="pl-PL" dirty="0" smtClean="0"/>
              <a:t>1649 </a:t>
            </a:r>
            <a:r>
              <a:rPr lang="pl-PL" dirty="0" err="1" smtClean="0"/>
              <a:t>Sobornoje</a:t>
            </a:r>
            <a:r>
              <a:rPr lang="pl-PL" dirty="0" smtClean="0"/>
              <a:t> </a:t>
            </a:r>
            <a:r>
              <a:rPr lang="pl-PL" dirty="0" err="1" smtClean="0"/>
              <a:t>Ułożenije</a:t>
            </a:r>
            <a:endParaRPr lang="pl-PL" dirty="0" smtClean="0"/>
          </a:p>
          <a:p>
            <a:r>
              <a:rPr lang="pl-PL" dirty="0" smtClean="0"/>
              <a:t>1835 Zbiór praw Cesarstwa Rosyjskiego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Źródła </a:t>
            </a:r>
            <a:r>
              <a:rPr lang="pl-PL" dirty="0" err="1" smtClean="0"/>
              <a:t>prawa</a:t>
            </a:r>
            <a:r>
              <a:rPr lang="pl-PL" dirty="0" smtClean="0"/>
              <a:t> w Polsce – wybór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Księga elbląska (XIII w.)</a:t>
            </a:r>
          </a:p>
          <a:p>
            <a:pPr>
              <a:buNone/>
            </a:pPr>
            <a:r>
              <a:rPr lang="pl-PL" dirty="0" smtClean="0"/>
              <a:t>Statuty Kazimierza Wielkiego (XIV w.)</a:t>
            </a:r>
          </a:p>
          <a:p>
            <a:pPr>
              <a:buNone/>
            </a:pPr>
            <a:r>
              <a:rPr lang="pl-PL" dirty="0" smtClean="0"/>
              <a:t>Statut Jana Łaskiego (1506)</a:t>
            </a:r>
          </a:p>
          <a:p>
            <a:pPr>
              <a:buNone/>
            </a:pPr>
            <a:r>
              <a:rPr lang="pl-PL" dirty="0" err="1" smtClean="0"/>
              <a:t>Formula</a:t>
            </a:r>
            <a:r>
              <a:rPr lang="pl-PL" dirty="0" smtClean="0"/>
              <a:t> </a:t>
            </a:r>
            <a:r>
              <a:rPr lang="pl-PL" dirty="0" err="1" smtClean="0"/>
              <a:t>processus</a:t>
            </a:r>
            <a:r>
              <a:rPr lang="pl-PL" dirty="0" smtClean="0"/>
              <a:t> (1523) </a:t>
            </a:r>
          </a:p>
          <a:p>
            <a:pPr>
              <a:buNone/>
            </a:pPr>
            <a:r>
              <a:rPr lang="pl-PL" dirty="0" err="1" smtClean="0"/>
              <a:t>Correctura</a:t>
            </a:r>
            <a:r>
              <a:rPr lang="pl-PL" dirty="0" smtClean="0"/>
              <a:t> </a:t>
            </a:r>
            <a:r>
              <a:rPr lang="pl-PL" dirty="0" err="1" smtClean="0"/>
              <a:t>Iurium</a:t>
            </a:r>
            <a:r>
              <a:rPr lang="pl-PL" dirty="0" smtClean="0"/>
              <a:t> (1532) </a:t>
            </a:r>
          </a:p>
          <a:p>
            <a:pPr>
              <a:buNone/>
            </a:pPr>
            <a:r>
              <a:rPr lang="pl-PL" dirty="0" smtClean="0"/>
              <a:t>Statuty litewskie (1529, 1566, 1588)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85736"/>
            <a:ext cx="8229600" cy="1143000"/>
          </a:xfrm>
        </p:spPr>
        <p:txBody>
          <a:bodyPr/>
          <a:lstStyle/>
          <a:p>
            <a:r>
              <a:rPr lang="pl-PL" dirty="0" smtClean="0"/>
              <a:t>Księga elbląska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17681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pl-PL" dirty="0" smtClean="0"/>
              <a:t>Prawo procesowe: m.in. ordalia gorącego żelaza i zimnej wody, pojedynek.</a:t>
            </a:r>
          </a:p>
          <a:p>
            <a:pPr marL="514350" indent="-514350">
              <a:buAutoNum type="arabicPeriod"/>
            </a:pPr>
            <a:r>
              <a:rPr lang="pl-PL" dirty="0" smtClean="0"/>
              <a:t>Prawo karne materialne: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główszczyznę płaci ten, kto pochował zabitego na drodze; a za topielca ten, kto go wyłowił bez zgody sędziego; </a:t>
            </a:r>
          </a:p>
          <a:p>
            <a:pPr marL="514350" indent="-514350">
              <a:buFontTx/>
              <a:buChar char="-"/>
            </a:pPr>
            <a:r>
              <a:rPr lang="pl-PL" dirty="0" smtClean="0"/>
              <a:t>odpowiedzialność majątkowa </a:t>
            </a:r>
            <a:r>
              <a:rPr lang="pl-PL" dirty="0" err="1" smtClean="0"/>
              <a:t>opola</a:t>
            </a:r>
            <a:r>
              <a:rPr lang="pl-PL" dirty="0" smtClean="0"/>
              <a:t>, na terenie którego znaleziono ofiarę, w razie nieujawnienia zabójcy. </a:t>
            </a:r>
          </a:p>
          <a:p>
            <a:pPr marL="514350" indent="-514350">
              <a:buNone/>
            </a:pPr>
            <a:r>
              <a:rPr lang="pl-PL" dirty="0" smtClean="0"/>
              <a:t>3.   Kazuistyka, stanowość. </a:t>
            </a:r>
          </a:p>
          <a:p>
            <a:pPr marL="514350" indent="-514350">
              <a:buFontTx/>
              <a:buChar char="-"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143000"/>
          </a:xfrm>
        </p:spPr>
        <p:txBody>
          <a:bodyPr/>
          <a:lstStyle/>
          <a:p>
            <a:r>
              <a:rPr lang="pl-PL" dirty="0" smtClean="0"/>
              <a:t>Księga elbląska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89119"/>
            <a:ext cx="8229600" cy="4525963"/>
          </a:xfrm>
        </p:spPr>
        <p:txBody>
          <a:bodyPr>
            <a:normAutofit/>
          </a:bodyPr>
          <a:lstStyle/>
          <a:p>
            <a:r>
              <a:rPr lang="pl-PL" dirty="0" smtClean="0"/>
              <a:t>Najstarszy spis polskiego </a:t>
            </a:r>
            <a:r>
              <a:rPr lang="pl-PL" dirty="0" err="1" smtClean="0"/>
              <a:t>prawa</a:t>
            </a:r>
            <a:r>
              <a:rPr lang="pl-PL" dirty="0" smtClean="0"/>
              <a:t> zwyczajowego. </a:t>
            </a:r>
          </a:p>
          <a:p>
            <a:r>
              <a:rPr lang="pl-PL" dirty="0" smtClean="0"/>
              <a:t>Odkryta w XIX w. w Elblągu (</a:t>
            </a:r>
            <a:r>
              <a:rPr lang="pl-PL" dirty="0" err="1" smtClean="0"/>
              <a:t>F.Neumann</a:t>
            </a:r>
            <a:r>
              <a:rPr lang="pl-PL" dirty="0" smtClean="0"/>
              <a:t>).</a:t>
            </a:r>
          </a:p>
          <a:p>
            <a:r>
              <a:rPr lang="pl-PL" dirty="0" smtClean="0"/>
              <a:t>XIII w., na potrzeby Zakonu Krzyżackiego – do osądzenia ludności polskiej (zasada personalności) </a:t>
            </a:r>
          </a:p>
          <a:p>
            <a:r>
              <a:rPr lang="pl-PL" dirty="0" smtClean="0"/>
              <a:t>Język staroniemiecki. </a:t>
            </a:r>
          </a:p>
          <a:p>
            <a:r>
              <a:rPr lang="pl-PL" dirty="0" smtClean="0"/>
              <a:t>Prawo karne, postępowanie sądowe.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Statuty Kazimierza Wielkiego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46314" y="1611086"/>
            <a:ext cx="8229600" cy="4525963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pl-PL" dirty="0" smtClean="0"/>
              <a:t>Statuty piotrkowsko-wiślickie (ok. lata 60. XIV w.) </a:t>
            </a:r>
          </a:p>
          <a:p>
            <a:pPr lvl="1">
              <a:buNone/>
            </a:pPr>
            <a:r>
              <a:rPr lang="pl-PL" dirty="0" smtClean="0"/>
              <a:t>Osobne dla Małopolski i Wielkopolski.</a:t>
            </a:r>
          </a:p>
          <a:p>
            <a:pPr lvl="1">
              <a:buNone/>
            </a:pPr>
            <a:r>
              <a:rPr lang="pl-PL" dirty="0" smtClean="0"/>
              <a:t>Prawo karne i procedura sądowa. </a:t>
            </a:r>
          </a:p>
          <a:p>
            <a:pPr lvl="1">
              <a:buNone/>
            </a:pPr>
            <a:r>
              <a:rPr lang="pl-PL" dirty="0" smtClean="0"/>
              <a:t>Język łaciński, w XV w. tłumaczenie na polski. </a:t>
            </a:r>
          </a:p>
          <a:p>
            <a:pPr lvl="1">
              <a:buNone/>
            </a:pPr>
            <a:r>
              <a:rPr lang="pl-PL" dirty="0" smtClean="0"/>
              <a:t>Cel (wg Długosza) – spis </a:t>
            </a:r>
            <a:r>
              <a:rPr lang="pl-PL" dirty="0" err="1" smtClean="0"/>
              <a:t>prawa</a:t>
            </a:r>
            <a:r>
              <a:rPr lang="pl-PL" dirty="0" smtClean="0"/>
              <a:t> zwyczajowego eliminujący zwyczaje niezgodne z rozumem i </a:t>
            </a:r>
            <a:r>
              <a:rPr lang="pl-PL" dirty="0" err="1" smtClean="0"/>
              <a:t>pr.naturalnym</a:t>
            </a:r>
            <a:r>
              <a:rPr lang="pl-PL" dirty="0" smtClean="0"/>
              <a:t>. </a:t>
            </a:r>
          </a:p>
          <a:p>
            <a:pPr lvl="1">
              <a:buNone/>
            </a:pPr>
            <a:r>
              <a:rPr lang="pl-PL" dirty="0" smtClean="0"/>
              <a:t>Lista maksym z praw uczonych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Statuty Kazimierza Wielkiego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pl-PL" dirty="0" smtClean="0"/>
              <a:t>Przykłady maksym : </a:t>
            </a:r>
          </a:p>
          <a:p>
            <a:pPr lvl="1">
              <a:buFontTx/>
              <a:buChar char="-"/>
            </a:pPr>
            <a:r>
              <a:rPr lang="pl-PL" dirty="0" smtClean="0"/>
              <a:t>Prawo nie działa wstecz;</a:t>
            </a:r>
          </a:p>
          <a:p>
            <a:pPr lvl="1">
              <a:buFontTx/>
              <a:buChar char="-"/>
            </a:pPr>
            <a:r>
              <a:rPr lang="pl-PL" dirty="0" smtClean="0"/>
              <a:t>Nikt nie może czerpać korzyści z popełnionego bezprawia; </a:t>
            </a:r>
          </a:p>
          <a:p>
            <a:pPr lvl="1">
              <a:buFontTx/>
              <a:buChar char="-"/>
            </a:pPr>
            <a:r>
              <a:rPr lang="pl-PL" dirty="0" smtClean="0"/>
              <a:t>Nie należy wzruszać sprawy prawomocnie zakończonej; </a:t>
            </a:r>
          </a:p>
          <a:p>
            <a:pPr lvl="1">
              <a:buFontTx/>
              <a:buChar char="-"/>
            </a:pPr>
            <a:r>
              <a:rPr lang="pl-PL" dirty="0" smtClean="0"/>
              <a:t>Powód powinien pozywać do sądu właściwego dla pozwanego.</a:t>
            </a:r>
          </a:p>
          <a:p>
            <a:pPr lvl="1">
              <a:buFontTx/>
              <a:buChar char="-"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Statut Jana Łaskiego (1506)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Program egzekucji praw.</a:t>
            </a:r>
          </a:p>
          <a:p>
            <a:r>
              <a:rPr lang="pl-PL" dirty="0" smtClean="0"/>
              <a:t>Część 1 zatwierdzona i oficjalnie obowiązująca: przywileje szlacheckie, Statuty Kazimierza, edykty królewskie, konstytucje sejmowe, traktaty międzynarodowe.</a:t>
            </a:r>
          </a:p>
          <a:p>
            <a:r>
              <a:rPr lang="pl-PL" dirty="0" smtClean="0"/>
              <a:t>Część 2 nieoficjalna: Zwierciadło Saskie, </a:t>
            </a:r>
            <a:r>
              <a:rPr lang="pl-PL" dirty="0" err="1" smtClean="0"/>
              <a:t>Weichbild</a:t>
            </a:r>
            <a:r>
              <a:rPr lang="pl-PL" dirty="0" smtClean="0"/>
              <a:t> magdeburski.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Reformy XVI w.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1504 r. Statut Jana Łaskiego</a:t>
            </a:r>
          </a:p>
          <a:p>
            <a:r>
              <a:rPr lang="pl-PL" dirty="0" smtClean="0"/>
              <a:t>1523 r. </a:t>
            </a:r>
            <a:r>
              <a:rPr lang="pl-PL" dirty="0" err="1" smtClean="0"/>
              <a:t>Formula</a:t>
            </a:r>
            <a:r>
              <a:rPr lang="pl-PL" dirty="0" smtClean="0"/>
              <a:t> </a:t>
            </a:r>
            <a:r>
              <a:rPr lang="pl-PL" dirty="0" err="1" smtClean="0"/>
              <a:t>processus</a:t>
            </a:r>
            <a:r>
              <a:rPr lang="pl-PL" dirty="0" smtClean="0"/>
              <a:t> (wprowadzenie apelacji)</a:t>
            </a:r>
          </a:p>
          <a:p>
            <a:r>
              <a:rPr lang="pl-PL" dirty="0" smtClean="0"/>
              <a:t>1532 r. </a:t>
            </a:r>
            <a:r>
              <a:rPr lang="pl-PL" dirty="0" err="1" smtClean="0"/>
              <a:t>Correctura</a:t>
            </a:r>
            <a:r>
              <a:rPr lang="pl-PL" dirty="0" smtClean="0"/>
              <a:t> </a:t>
            </a:r>
            <a:r>
              <a:rPr lang="pl-PL" dirty="0" err="1" smtClean="0"/>
              <a:t>iurium</a:t>
            </a:r>
            <a:r>
              <a:rPr lang="pl-PL" dirty="0" smtClean="0"/>
              <a:t> – całościowa kodyfikacja, odrzucona przez sejm </a:t>
            </a:r>
          </a:p>
          <a:p>
            <a:r>
              <a:rPr lang="pl-PL" dirty="0" smtClean="0"/>
              <a:t>1529, 1566, 1588 – trzy statuty litewskie </a:t>
            </a:r>
          </a:p>
          <a:p>
            <a:r>
              <a:rPr lang="pl-PL" dirty="0" smtClean="0"/>
              <a:t>Prawo miejskie – prace Bartłomieja </a:t>
            </a:r>
            <a:r>
              <a:rPr lang="pl-PL" dirty="0" err="1" smtClean="0"/>
              <a:t>Groickiego</a:t>
            </a:r>
            <a:r>
              <a:rPr lang="pl-PL" dirty="0" smtClean="0"/>
              <a:t> (pierwsze książki w języku polskim)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85736"/>
            <a:ext cx="8229600" cy="1143000"/>
          </a:xfrm>
        </p:spPr>
        <p:txBody>
          <a:bodyPr/>
          <a:lstStyle/>
          <a:p>
            <a:r>
              <a:rPr lang="pl-PL" dirty="0" smtClean="0"/>
              <a:t>Źródła </a:t>
            </a:r>
            <a:r>
              <a:rPr lang="pl-PL" dirty="0" err="1" smtClean="0"/>
              <a:t>prawa</a:t>
            </a:r>
            <a:r>
              <a:rPr lang="pl-PL" dirty="0" smtClean="0"/>
              <a:t> w Czechach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Schyłek XIII w. – próby Wacława II,</a:t>
            </a:r>
          </a:p>
          <a:p>
            <a:r>
              <a:rPr lang="pl-PL" dirty="0" smtClean="0"/>
              <a:t>Połowa XIV w. – </a:t>
            </a:r>
            <a:r>
              <a:rPr lang="pl-PL" dirty="0" err="1" smtClean="0"/>
              <a:t>Maiestas</a:t>
            </a:r>
            <a:r>
              <a:rPr lang="pl-PL" dirty="0" smtClean="0"/>
              <a:t> </a:t>
            </a:r>
            <a:r>
              <a:rPr lang="pl-PL" dirty="0" err="1" smtClean="0"/>
              <a:t>Carolina</a:t>
            </a:r>
            <a:r>
              <a:rPr lang="pl-PL" dirty="0" smtClean="0"/>
              <a:t> (projekt Karola IV Luksemburskiego, całość </a:t>
            </a:r>
            <a:r>
              <a:rPr lang="pl-PL" dirty="0" err="1" smtClean="0"/>
              <a:t>prawa</a:t>
            </a:r>
            <a:r>
              <a:rPr lang="pl-PL" dirty="0" smtClean="0"/>
              <a:t> ziemskiego, zbiór </a:t>
            </a:r>
            <a:r>
              <a:rPr lang="pl-PL" dirty="0" smtClean="0"/>
              <a:t>ekskluzywny</a:t>
            </a:r>
            <a:r>
              <a:rPr lang="pl-PL" dirty="0" smtClean="0"/>
              <a:t>, zapożyczenia z praw uczonych </a:t>
            </a:r>
            <a:r>
              <a:rPr lang="pl-PL" dirty="0" smtClean="0"/>
              <a:t>-</a:t>
            </a:r>
            <a:r>
              <a:rPr lang="pl-PL" dirty="0" err="1" smtClean="0"/>
              <a:t>princeps</a:t>
            </a:r>
            <a:r>
              <a:rPr lang="pl-PL" dirty="0" smtClean="0"/>
              <a:t> </a:t>
            </a:r>
            <a:r>
              <a:rPr lang="pl-PL" dirty="0" err="1" smtClean="0"/>
              <a:t>legibus</a:t>
            </a:r>
            <a:r>
              <a:rPr lang="pl-PL" dirty="0" smtClean="0"/>
              <a:t> </a:t>
            </a:r>
            <a:r>
              <a:rPr lang="pl-PL" dirty="0" err="1" smtClean="0"/>
              <a:t>solutus</a:t>
            </a:r>
            <a:r>
              <a:rPr lang="pl-PL" dirty="0" smtClean="0"/>
              <a:t>-</a:t>
            </a:r>
            <a:r>
              <a:rPr lang="pl-PL" dirty="0" smtClean="0"/>
              <a:t> odrzucony </a:t>
            </a:r>
            <a:r>
              <a:rPr lang="pl-PL" dirty="0" smtClean="0"/>
              <a:t>przez stany),</a:t>
            </a:r>
          </a:p>
          <a:p>
            <a:r>
              <a:rPr lang="pl-PL" dirty="0" smtClean="0"/>
              <a:t>1500 – statut ziemski (Władysław II Jagiellończyk, zatwierdzony zbiór praw, </a:t>
            </a:r>
            <a:r>
              <a:rPr lang="pl-PL" dirty="0" err="1" smtClean="0"/>
              <a:t>Iura</a:t>
            </a:r>
            <a:r>
              <a:rPr lang="pl-PL" dirty="0" smtClean="0"/>
              <a:t> et </a:t>
            </a:r>
            <a:r>
              <a:rPr lang="pl-PL" dirty="0" err="1" smtClean="0"/>
              <a:t>constitutiones</a:t>
            </a:r>
            <a:r>
              <a:rPr lang="pl-PL" dirty="0" smtClean="0"/>
              <a:t> </a:t>
            </a:r>
            <a:r>
              <a:rPr lang="pl-PL" dirty="0" err="1" smtClean="0"/>
              <a:t>Regni</a:t>
            </a:r>
            <a:r>
              <a:rPr lang="pl-PL" dirty="0" smtClean="0"/>
              <a:t> </a:t>
            </a:r>
            <a:r>
              <a:rPr lang="pl-PL" dirty="0" err="1" smtClean="0"/>
              <a:t>Bohemiae</a:t>
            </a:r>
            <a:r>
              <a:rPr lang="pl-PL" dirty="0" smtClean="0"/>
              <a:t> – 1527),</a:t>
            </a:r>
          </a:p>
          <a:p>
            <a:r>
              <a:rPr lang="pl-PL" dirty="0" smtClean="0"/>
              <a:t>1549 – zbiór habsburski, </a:t>
            </a:r>
          </a:p>
          <a:p>
            <a:r>
              <a:rPr lang="pl-PL" dirty="0" smtClean="0"/>
              <a:t>1707 - ordynacja kryminalna oparta na </a:t>
            </a:r>
            <a:r>
              <a:rPr lang="pl-PL" dirty="0" err="1" smtClean="0"/>
              <a:t>Carolinie</a:t>
            </a:r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1586</TotalTime>
  <Words>671</Words>
  <Application>Microsoft Office PowerPoint</Application>
  <PresentationFormat>Pokaz na ekranie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POWSZECHNA HISTORIA PRAWA  - Młodsza Europa: Polska, Czechy, Węgry, Ruś </vt:lpstr>
      <vt:lpstr>Źródła prawa w Polsce – wybór</vt:lpstr>
      <vt:lpstr>Księga elbląska</vt:lpstr>
      <vt:lpstr>Księga elbląska</vt:lpstr>
      <vt:lpstr>Statuty Kazimierza Wielkiego</vt:lpstr>
      <vt:lpstr>Statuty Kazimierza Wielkiego</vt:lpstr>
      <vt:lpstr>Statut Jana Łaskiego (1506)</vt:lpstr>
      <vt:lpstr>Reformy XVI w. </vt:lpstr>
      <vt:lpstr>Źródła prawa w Czechach</vt:lpstr>
      <vt:lpstr>Źródła prawa na Węgrzech</vt:lpstr>
      <vt:lpstr>Źródła prawa na Rusi Kijowskiej</vt:lpstr>
      <vt:lpstr>Ruska Prawda</vt:lpstr>
      <vt:lpstr>Ruska Prawda</vt:lpstr>
      <vt:lpstr>Ruska Prawda</vt:lpstr>
      <vt:lpstr>Późniejsze ustawodawstwo w Rosji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JH</dc:creator>
  <cp:lastModifiedBy>jan.halberda</cp:lastModifiedBy>
  <cp:revision>88</cp:revision>
  <dcterms:created xsi:type="dcterms:W3CDTF">2008-10-10T13:08:16Z</dcterms:created>
  <dcterms:modified xsi:type="dcterms:W3CDTF">2012-10-30T09:06:54Z</dcterms:modified>
</cp:coreProperties>
</file>