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3" r:id="rId3"/>
    <p:sldId id="375" r:id="rId4"/>
    <p:sldId id="399" r:id="rId5"/>
    <p:sldId id="260" r:id="rId6"/>
    <p:sldId id="407" r:id="rId7"/>
    <p:sldId id="415" r:id="rId8"/>
    <p:sldId id="406" r:id="rId9"/>
    <p:sldId id="404" r:id="rId10"/>
    <p:sldId id="401" r:id="rId11"/>
    <p:sldId id="411" r:id="rId12"/>
    <p:sldId id="416" r:id="rId13"/>
    <p:sldId id="402" r:id="rId14"/>
    <p:sldId id="403" r:id="rId15"/>
    <p:sldId id="377" r:id="rId16"/>
    <p:sldId id="322" r:id="rId17"/>
    <p:sldId id="409" r:id="rId18"/>
    <p:sldId id="299" r:id="rId19"/>
    <p:sldId id="313" r:id="rId20"/>
    <p:sldId id="314" r:id="rId21"/>
    <p:sldId id="350" r:id="rId22"/>
    <p:sldId id="351" r:id="rId23"/>
    <p:sldId id="353" r:id="rId24"/>
    <p:sldId id="412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89982" autoAdjust="0"/>
  </p:normalViewPr>
  <p:slideViewPr>
    <p:cSldViewPr>
      <p:cViewPr>
        <p:scale>
          <a:sx n="60" d="100"/>
          <a:sy n="60" d="100"/>
        </p:scale>
        <p:origin x="-802" y="3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14539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2013-05-31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2013-05-31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2013-05-31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2013-05-31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2013-05-31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2013-05-31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2013-05-31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2013-05-31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2013-05-31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2013-05-31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2013-05-31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B6C9D-F0A4-4A21-A7A8-31F084F0884E}" type="datetimeFigureOut">
              <a:rPr lang="pl-PL" smtClean="0"/>
              <a:pPr/>
              <a:t>2013-05-31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HISTORIA PRAWA PROCESOWEGO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85910" y="3571876"/>
            <a:ext cx="6400800" cy="1752600"/>
          </a:xfrm>
        </p:spPr>
        <p:txBody>
          <a:bodyPr/>
          <a:lstStyle/>
          <a:p>
            <a:endParaRPr lang="pl-PL" dirty="0" smtClean="0"/>
          </a:p>
          <a:p>
            <a:r>
              <a:rPr lang="pl-PL" dirty="0" smtClean="0"/>
              <a:t>dr Jan Halberda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Zasada dyspozycyjności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900634"/>
          </a:xfrm>
        </p:spPr>
        <p:txBody>
          <a:bodyPr>
            <a:noAutofit/>
          </a:bodyPr>
          <a:lstStyle/>
          <a:p>
            <a:pPr marL="514350" indent="-514350">
              <a:buAutoNum type="alphaLcParenR"/>
            </a:pPr>
            <a:r>
              <a:rPr lang="pl-PL" sz="2800" b="1" dirty="0" smtClean="0"/>
              <a:t>Dyspozycyjność formalna </a:t>
            </a:r>
            <a:r>
              <a:rPr lang="pl-PL" sz="2800" dirty="0" smtClean="0"/>
              <a:t>- </a:t>
            </a:r>
            <a:r>
              <a:rPr lang="pl-PL" sz="2800" u="sng" dirty="0" smtClean="0"/>
              <a:t>swoboda w dysponowaniu środkami walki procesowej</a:t>
            </a:r>
            <a:endParaRPr lang="pl-PL" sz="2800" dirty="0" smtClean="0"/>
          </a:p>
          <a:p>
            <a:pPr marL="514350" indent="-514350">
              <a:buAutoNum type="alphaLcParenR"/>
            </a:pPr>
            <a:r>
              <a:rPr lang="pl-PL" sz="2800" b="1" dirty="0" smtClean="0"/>
              <a:t>Dyspozycyjność materialna</a:t>
            </a:r>
            <a:r>
              <a:rPr lang="pl-PL" sz="2800" dirty="0" smtClean="0"/>
              <a:t> - </a:t>
            </a:r>
            <a:r>
              <a:rPr lang="pl-PL" sz="2800" u="sng" dirty="0" smtClean="0"/>
              <a:t>możność dysponowania przedmiotem procesu</a:t>
            </a:r>
            <a:r>
              <a:rPr lang="pl-PL" sz="2800" dirty="0" smtClean="0"/>
              <a:t> </a:t>
            </a:r>
          </a:p>
          <a:p>
            <a:pPr lvl="0" fontAlgn="base" hangingPunct="0"/>
            <a:r>
              <a:rPr lang="pl-PL" sz="2800" i="1" dirty="0" smtClean="0"/>
              <a:t>Ne </a:t>
            </a:r>
            <a:r>
              <a:rPr lang="pl-PL" sz="2800" i="1" dirty="0" smtClean="0"/>
              <a:t>ultra </a:t>
            </a:r>
            <a:r>
              <a:rPr lang="pl-PL" sz="2800" i="1" dirty="0" err="1" smtClean="0"/>
              <a:t>petita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partium</a:t>
            </a:r>
            <a:r>
              <a:rPr lang="pl-PL" sz="2800" dirty="0" smtClean="0"/>
              <a:t> - nie więcej niż tego żąda strona</a:t>
            </a:r>
          </a:p>
          <a:p>
            <a:pPr lvl="0" fontAlgn="base" hangingPunct="0"/>
            <a:r>
              <a:rPr lang="pl-PL" sz="2800" dirty="0" smtClean="0"/>
              <a:t>[ŚREDN, KANON, I RP, </a:t>
            </a:r>
            <a:r>
              <a:rPr lang="pl-PL" sz="2800" dirty="0" err="1" smtClean="0"/>
              <a:t>NEW-KPC</a:t>
            </a:r>
            <a:r>
              <a:rPr lang="pl-PL" sz="2800" dirty="0" smtClean="0"/>
              <a:t>]</a:t>
            </a:r>
          </a:p>
          <a:p>
            <a:pPr lvl="0" fontAlgn="base" hangingPunct="0"/>
            <a:r>
              <a:rPr lang="pl-PL" sz="2800" dirty="0" smtClean="0"/>
              <a:t>Zasada ściśle powiązana z kontradyktoryjnością. </a:t>
            </a:r>
            <a:endParaRPr 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3400" i="1" dirty="0" smtClean="0"/>
              <a:t>JAKIE TO ZASADY ? </a:t>
            </a:r>
            <a:endParaRPr lang="pl-PL" sz="3400" i="1" dirty="0" smtClean="0"/>
          </a:p>
          <a:p>
            <a:r>
              <a:rPr lang="pl-PL" sz="3400" i="1" dirty="0" smtClean="0"/>
              <a:t>„Sąd nie inaczej przystąpi do rozpoznania sprawy, jak tylko na skutek wniesionej skargi.” </a:t>
            </a:r>
            <a:r>
              <a:rPr lang="pl-PL" sz="3400" dirty="0" smtClean="0"/>
              <a:t>(KPC ros. 1864)</a:t>
            </a:r>
          </a:p>
          <a:p>
            <a:r>
              <a:rPr lang="pl-PL" sz="3400" i="1" dirty="0" smtClean="0"/>
              <a:t> „Sąd nie ma prawa przysądzać stronie to, na co nie ma wniosku. W szczególności tak ma być co do owoców, procentu i innych wierzytelności ubocznych.” </a:t>
            </a:r>
            <a:r>
              <a:rPr lang="pl-PL" sz="3400" dirty="0" smtClean="0"/>
              <a:t>(KPC austr.1895)</a:t>
            </a:r>
            <a:r>
              <a:rPr lang="pl-PL" sz="3400" i="1" dirty="0" smtClean="0"/>
              <a:t> </a:t>
            </a:r>
          </a:p>
          <a:p>
            <a:r>
              <a:rPr lang="pl-PL" sz="3400" i="1" dirty="0" smtClean="0"/>
              <a:t>„Sąd nie ma prawa wyrokować co do rzeczy, która nie była przedmiotem żądania, ani zasądzać ponad żądanie.”</a:t>
            </a:r>
            <a:endParaRPr lang="pl-PL" sz="3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Autofit/>
          </a:bodyPr>
          <a:lstStyle/>
          <a:p>
            <a:r>
              <a:rPr lang="pl-PL" sz="3600" i="1" dirty="0" smtClean="0"/>
              <a:t>„Powodowi wolno w każdym czasie odstąpić od wniesionej skargi po zwróceniu kosztów pozwanemu wyrządzonych.”</a:t>
            </a:r>
          </a:p>
          <a:p>
            <a:r>
              <a:rPr lang="pl-PL" sz="3600" i="1" dirty="0" smtClean="0"/>
              <a:t>„Jeżeli sąd znajdzie, że wyrozumienie głównej sprawy będzie zależało jedynie albo szczególnie na wysłuchaniu świadków, może ich natychmiast </a:t>
            </a:r>
            <a:r>
              <a:rPr lang="pl-PL" sz="3600" i="1" dirty="0" err="1" smtClean="0"/>
              <a:t>zapozwać</a:t>
            </a:r>
            <a:r>
              <a:rPr lang="pl-PL" sz="3600" i="1" dirty="0" smtClean="0"/>
              <a:t> w terminie instrukcji .” </a:t>
            </a:r>
            <a:r>
              <a:rPr lang="pl-PL" sz="3600" dirty="0" smtClean="0"/>
              <a:t>(POSPP 1793) 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Zasada instrukcyjności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900634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pl-PL" sz="2800" b="1" dirty="0" smtClean="0"/>
              <a:t>Zasada instrukcyjności </a:t>
            </a:r>
            <a:r>
              <a:rPr lang="pl-PL" sz="2800" dirty="0" smtClean="0"/>
              <a:t>- ma charakter pośredni pomiędzy zasadą kontradyktoryjności a zasadą oficjalno-śledczą; sędzia mógł ingerować w przewód sądowy kierując i uzupełniając działalność stron, </a:t>
            </a:r>
            <a:r>
              <a:rPr lang="pl-PL" sz="2800" u="sng" dirty="0" smtClean="0"/>
              <a:t>chyba że obie strony zgodnie się przeciwstawiały</a:t>
            </a:r>
            <a:r>
              <a:rPr lang="pl-PL" sz="2800" dirty="0" smtClean="0"/>
              <a:t>.</a:t>
            </a:r>
          </a:p>
          <a:p>
            <a:pPr marL="514350" indent="-514350">
              <a:buNone/>
            </a:pPr>
            <a:r>
              <a:rPr lang="pl-PL" sz="2800" dirty="0" smtClean="0"/>
              <a:t>	[</a:t>
            </a:r>
            <a:r>
              <a:rPr lang="pl-PL" sz="2800" dirty="0" err="1" smtClean="0"/>
              <a:t>NEW-KPC</a:t>
            </a:r>
            <a:r>
              <a:rPr lang="pl-PL" sz="2800" dirty="0" smtClean="0"/>
              <a:t>: aus.1895-6, pol.1930-33]</a:t>
            </a:r>
          </a:p>
          <a:p>
            <a:pPr marL="514350" indent="-514350">
              <a:buNone/>
            </a:pPr>
            <a:r>
              <a:rPr lang="pl-PL" sz="2800" i="1" dirty="0" smtClean="0"/>
              <a:t>„Dowód z dokumentu nie może być dopuszczony, jeżeli obie strony się temu sprzeciwiają. Dowód ze świadków nie może być dopuszczony, jeżeli obie strony się temu sprzeciwiają.” </a:t>
            </a:r>
            <a:r>
              <a:rPr lang="pl-PL" sz="2800" dirty="0" smtClean="0"/>
              <a:t>(KPC pol.)   </a:t>
            </a:r>
          </a:p>
          <a:p>
            <a:pPr marL="514350" indent="-514350">
              <a:buNone/>
            </a:pPr>
            <a:endParaRPr 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Ustalanie prawdy w procesie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9006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800" b="1" dirty="0" smtClean="0"/>
              <a:t>1) Zasada prawdy formalnej </a:t>
            </a:r>
            <a:r>
              <a:rPr lang="pl-PL" sz="2800" dirty="0" smtClean="0"/>
              <a:t>(</a:t>
            </a:r>
            <a:r>
              <a:rPr lang="pl-PL" sz="2800" b="1" dirty="0" smtClean="0"/>
              <a:t>sądowej</a:t>
            </a:r>
            <a:r>
              <a:rPr lang="pl-PL" sz="2800" dirty="0" smtClean="0"/>
              <a:t>,</a:t>
            </a:r>
            <a:r>
              <a:rPr lang="pl-PL" sz="2800" b="1" dirty="0" smtClean="0"/>
              <a:t> prawniczej</a:t>
            </a:r>
            <a:r>
              <a:rPr lang="pl-PL" sz="2800" dirty="0" smtClean="0"/>
              <a:t>)</a:t>
            </a:r>
            <a:r>
              <a:rPr lang="pl-PL" sz="2800" b="1" dirty="0" smtClean="0"/>
              <a:t> -</a:t>
            </a:r>
            <a:endParaRPr lang="pl-PL" sz="2800" dirty="0" smtClean="0"/>
          </a:p>
          <a:p>
            <a:pPr lvl="0" fontAlgn="base" hangingPunct="0"/>
            <a:r>
              <a:rPr lang="pl-PL" sz="2800" i="1" dirty="0" err="1" smtClean="0"/>
              <a:t>Quod</a:t>
            </a:r>
            <a:r>
              <a:rPr lang="pl-PL" sz="2800" i="1" dirty="0" smtClean="0"/>
              <a:t> non </a:t>
            </a:r>
            <a:r>
              <a:rPr lang="pl-PL" sz="2800" i="1" dirty="0" err="1" smtClean="0"/>
              <a:t>est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in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actis</a:t>
            </a:r>
            <a:r>
              <a:rPr lang="pl-PL" sz="2800" i="1" dirty="0" smtClean="0"/>
              <a:t>, non </a:t>
            </a:r>
            <a:r>
              <a:rPr lang="pl-PL" sz="2800" i="1" dirty="0" err="1" smtClean="0"/>
              <a:t>est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in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mundo</a:t>
            </a:r>
            <a:r>
              <a:rPr lang="pl-PL" sz="2800" dirty="0" smtClean="0"/>
              <a:t> - co nie jest zawarte w aktach, nie istnieje w ogóle.</a:t>
            </a:r>
          </a:p>
          <a:p>
            <a:pPr lvl="0" fontAlgn="base" hangingPunct="0">
              <a:buNone/>
            </a:pPr>
            <a:r>
              <a:rPr lang="pl-PL" sz="2800" dirty="0" smtClean="0"/>
              <a:t>Powiązanie z dyspozycyjnością. </a:t>
            </a:r>
          </a:p>
          <a:p>
            <a:pPr lvl="0" fontAlgn="base" hangingPunct="0">
              <a:buNone/>
            </a:pPr>
            <a:r>
              <a:rPr lang="pl-PL" sz="2800" dirty="0" smtClean="0"/>
              <a:t>[ŚREDN, KANON, </a:t>
            </a:r>
            <a:r>
              <a:rPr lang="pl-PL" sz="2800" dirty="0" err="1" smtClean="0"/>
              <a:t>KPC-NEW</a:t>
            </a:r>
            <a:r>
              <a:rPr lang="pl-PL" sz="2800" dirty="0" smtClean="0"/>
              <a:t>]</a:t>
            </a:r>
          </a:p>
          <a:p>
            <a:pPr lvl="0" fontAlgn="base" hangingPunct="0">
              <a:buNone/>
            </a:pPr>
            <a:r>
              <a:rPr lang="pl-PL" sz="2800" b="1" dirty="0" smtClean="0"/>
              <a:t>2) Zasada prawdy materialnej </a:t>
            </a:r>
            <a:r>
              <a:rPr lang="pl-PL" sz="2800" dirty="0" smtClean="0"/>
              <a:t>(</a:t>
            </a:r>
            <a:r>
              <a:rPr lang="pl-PL" sz="2800" b="1" dirty="0" smtClean="0"/>
              <a:t>obiektywnej</a:t>
            </a:r>
            <a:r>
              <a:rPr lang="pl-PL" sz="2800" dirty="0" smtClean="0"/>
              <a:t>) </a:t>
            </a:r>
          </a:p>
          <a:p>
            <a:pPr lvl="0" fontAlgn="base" hangingPunct="0">
              <a:buNone/>
            </a:pPr>
            <a:r>
              <a:rPr lang="pl-PL" sz="2800" dirty="0" smtClean="0"/>
              <a:t>Powiązanie z jednoczesnym odejściem od zasady legalnej teorii dowodów. </a:t>
            </a:r>
          </a:p>
          <a:p>
            <a:pPr lvl="0" fontAlgn="base" hangingPunct="0">
              <a:buNone/>
            </a:pPr>
            <a:r>
              <a:rPr lang="pl-PL" sz="2800" dirty="0" smtClean="0"/>
              <a:t>[</a:t>
            </a:r>
            <a:r>
              <a:rPr lang="pl-PL" sz="2800" dirty="0" err="1" smtClean="0"/>
              <a:t>KPK-MIX</a:t>
            </a:r>
            <a:r>
              <a:rPr lang="pl-PL" sz="2800" dirty="0" smtClean="0"/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Ocena dowodów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sz="4400" b="1" dirty="0" smtClean="0"/>
              <a:t>1) Zasada legalnej oceny dowodów</a:t>
            </a:r>
            <a:r>
              <a:rPr lang="pl-PL" sz="4400" baseline="30000" dirty="0" smtClean="0"/>
              <a:t> </a:t>
            </a:r>
            <a:r>
              <a:rPr lang="pl-PL" sz="4400" dirty="0" smtClean="0"/>
              <a:t> </a:t>
            </a:r>
          </a:p>
          <a:p>
            <a:r>
              <a:rPr lang="pl-PL" sz="4400" i="1" dirty="0" err="1" smtClean="0"/>
              <a:t>Confessio</a:t>
            </a:r>
            <a:r>
              <a:rPr lang="pl-PL" sz="4400" i="1" dirty="0" smtClean="0"/>
              <a:t> </a:t>
            </a:r>
            <a:r>
              <a:rPr lang="pl-PL" sz="4400" i="1" dirty="0" err="1" smtClean="0"/>
              <a:t>est</a:t>
            </a:r>
            <a:r>
              <a:rPr lang="pl-PL" sz="4400" i="1" dirty="0" smtClean="0"/>
              <a:t> </a:t>
            </a:r>
            <a:r>
              <a:rPr lang="pl-PL" sz="4400" i="1" dirty="0" err="1" smtClean="0"/>
              <a:t>regina</a:t>
            </a:r>
            <a:r>
              <a:rPr lang="pl-PL" sz="4400" i="1" dirty="0" smtClean="0"/>
              <a:t> </a:t>
            </a:r>
            <a:r>
              <a:rPr lang="pl-PL" sz="4400" i="1" dirty="0" err="1" smtClean="0"/>
              <a:t>probationum</a:t>
            </a:r>
            <a:r>
              <a:rPr lang="pl-PL" sz="4400" dirty="0" smtClean="0"/>
              <a:t> - przyznanie się jest królową dowodów</a:t>
            </a:r>
          </a:p>
          <a:p>
            <a:pPr fontAlgn="base" hangingPunct="0"/>
            <a:r>
              <a:rPr lang="pl-PL" sz="4400" i="1" dirty="0" err="1" smtClean="0"/>
              <a:t>Testis</a:t>
            </a:r>
            <a:r>
              <a:rPr lang="pl-PL" sz="4400" i="1" dirty="0" smtClean="0"/>
              <a:t> </a:t>
            </a:r>
            <a:r>
              <a:rPr lang="pl-PL" sz="4400" i="1" dirty="0" err="1" smtClean="0"/>
              <a:t>unus</a:t>
            </a:r>
            <a:r>
              <a:rPr lang="pl-PL" sz="4400" i="1" dirty="0" smtClean="0"/>
              <a:t> </a:t>
            </a:r>
            <a:r>
              <a:rPr lang="pl-PL" sz="4400" i="1" dirty="0" err="1" smtClean="0"/>
              <a:t>testis</a:t>
            </a:r>
            <a:r>
              <a:rPr lang="pl-PL" sz="4400" i="1" dirty="0" smtClean="0"/>
              <a:t> </a:t>
            </a:r>
            <a:r>
              <a:rPr lang="pl-PL" sz="4400" i="1" dirty="0" err="1" smtClean="0"/>
              <a:t>nullus</a:t>
            </a:r>
            <a:r>
              <a:rPr lang="pl-PL" sz="4400" dirty="0" smtClean="0"/>
              <a:t> - jeden świadek, to żaden świadek</a:t>
            </a:r>
          </a:p>
          <a:p>
            <a:pPr>
              <a:buNone/>
            </a:pPr>
            <a:endParaRPr lang="pl-PL" sz="4400" dirty="0" smtClean="0"/>
          </a:p>
          <a:p>
            <a:pPr>
              <a:buNone/>
            </a:pPr>
            <a:r>
              <a:rPr lang="pl-PL" sz="4400" b="1" dirty="0" smtClean="0"/>
              <a:t>2) Zasada swobodnej oceny dowodów</a:t>
            </a:r>
            <a:r>
              <a:rPr lang="pl-PL" sz="4400" dirty="0" smtClean="0"/>
              <a:t> - sąd ocenia dowody na podstawie swojego przekonania (</a:t>
            </a:r>
            <a:r>
              <a:rPr lang="pl-PL" sz="4400" dirty="0" err="1" smtClean="0"/>
              <a:t>fr</a:t>
            </a:r>
            <a:r>
              <a:rPr lang="pl-PL" sz="4400" dirty="0" smtClean="0"/>
              <a:t>. </a:t>
            </a:r>
            <a:r>
              <a:rPr lang="pl-PL" sz="4400" i="1" dirty="0" err="1" smtClean="0"/>
              <a:t>convinction</a:t>
            </a:r>
            <a:r>
              <a:rPr lang="pl-PL" sz="4400" i="1" dirty="0" smtClean="0"/>
              <a:t> </a:t>
            </a:r>
            <a:r>
              <a:rPr lang="pl-PL" sz="4400" i="1" dirty="0" err="1" smtClean="0"/>
              <a:t>intime</a:t>
            </a:r>
            <a:r>
              <a:rPr lang="pl-PL" sz="4400" dirty="0" smtClean="0"/>
              <a:t>), Powszechna Ordynacja Sądowa dla Państw Pruskich, </a:t>
            </a:r>
            <a:r>
              <a:rPr lang="pl-PL" sz="4400" dirty="0" err="1" smtClean="0"/>
              <a:t>fr</a:t>
            </a:r>
            <a:r>
              <a:rPr lang="pl-PL" sz="4400" dirty="0" smtClean="0"/>
              <a:t>. KPC z 1806 r., </a:t>
            </a:r>
            <a:r>
              <a:rPr lang="pl-PL" sz="4400" dirty="0" err="1" smtClean="0"/>
              <a:t>fr</a:t>
            </a:r>
            <a:r>
              <a:rPr lang="pl-PL" sz="4400" dirty="0" smtClean="0"/>
              <a:t>. KPK z 1808 r.). </a:t>
            </a:r>
          </a:p>
          <a:p>
            <a:pPr>
              <a:buNone/>
            </a:pPr>
            <a:r>
              <a:rPr lang="pl-PL" sz="5500" i="1" dirty="0" smtClean="0"/>
              <a:t>„Sąd według własnego przekonania na podstawie wszechstronnego rozważenia zebranego materiału ocenia wiarygodność i moc dowodów.”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Legalna teoria dowodowa, </a:t>
            </a:r>
            <a:br>
              <a:rPr lang="pl-PL" dirty="0" smtClean="0"/>
            </a:br>
            <a:r>
              <a:rPr lang="pl-PL" dirty="0" smtClean="0"/>
              <a:t>teoria dowodów formalnych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3600" dirty="0" smtClean="0"/>
              <a:t>a) </a:t>
            </a:r>
            <a:r>
              <a:rPr lang="pl-PL" sz="3600" b="1" dirty="0" smtClean="0"/>
              <a:t>Bliższość do dowodu</a:t>
            </a:r>
            <a:r>
              <a:rPr lang="pl-PL" sz="3600" dirty="0" smtClean="0"/>
              <a:t> (</a:t>
            </a:r>
            <a:r>
              <a:rPr lang="pl-PL" sz="3600" i="1" dirty="0" err="1" smtClean="0"/>
              <a:t>proprior</a:t>
            </a:r>
            <a:r>
              <a:rPr lang="pl-PL" sz="3600" i="1" dirty="0" smtClean="0"/>
              <a:t> ad </a:t>
            </a:r>
            <a:r>
              <a:rPr lang="pl-PL" sz="3600" i="1" dirty="0" err="1" smtClean="0"/>
              <a:t>probandum</a:t>
            </a:r>
            <a:r>
              <a:rPr lang="pl-PL" sz="3600" dirty="0" smtClean="0"/>
              <a:t>; zakaz przeciwdowodu). </a:t>
            </a:r>
          </a:p>
          <a:p>
            <a:pPr>
              <a:buNone/>
            </a:pPr>
            <a:r>
              <a:rPr lang="pl-PL" sz="3600" dirty="0" smtClean="0"/>
              <a:t>b) </a:t>
            </a:r>
            <a:r>
              <a:rPr lang="pl-PL" sz="3600" b="1" dirty="0" smtClean="0"/>
              <a:t>System dowodów arytmetycznych </a:t>
            </a:r>
            <a:r>
              <a:rPr lang="pl-PL" sz="3600" dirty="0" smtClean="0"/>
              <a:t>-</a:t>
            </a:r>
          </a:p>
          <a:p>
            <a:pPr lvl="0" fontAlgn="base" hangingPunct="0"/>
            <a:r>
              <a:rPr lang="pl-PL" sz="3600" dirty="0" smtClean="0"/>
              <a:t>pozytywna teoria dowodów (</a:t>
            </a:r>
            <a:r>
              <a:rPr lang="pl-PL" sz="3600" i="1" dirty="0" err="1" smtClean="0"/>
              <a:t>Carolina</a:t>
            </a:r>
            <a:r>
              <a:rPr lang="pl-PL" sz="3600" dirty="0" smtClean="0"/>
              <a:t>, </a:t>
            </a:r>
            <a:r>
              <a:rPr lang="pl-PL" sz="3600" i="1" dirty="0" err="1" smtClean="0"/>
              <a:t>Theresiana</a:t>
            </a:r>
            <a:r>
              <a:rPr lang="pl-PL" sz="3600" dirty="0" smtClean="0"/>
              <a:t>, austr. POK z 1788 r.);</a:t>
            </a:r>
          </a:p>
          <a:p>
            <a:pPr lvl="0" fontAlgn="base" hangingPunct="0"/>
            <a:r>
              <a:rPr lang="pl-PL" sz="3600" dirty="0" smtClean="0"/>
              <a:t>negatywna teoria dowodów (</a:t>
            </a:r>
            <a:r>
              <a:rPr lang="pl-PL" sz="3600" dirty="0" err="1" smtClean="0"/>
              <a:t>ukzachgal</a:t>
            </a:r>
            <a:r>
              <a:rPr lang="pl-PL" sz="3600" dirty="0" smtClean="0"/>
              <a:t>, </a:t>
            </a:r>
            <a:r>
              <a:rPr lang="pl-PL" sz="3600" i="1" dirty="0" err="1" smtClean="0"/>
              <a:t>Franciscana</a:t>
            </a:r>
            <a:r>
              <a:rPr lang="pl-PL" sz="3600" dirty="0" smtClean="0"/>
              <a:t>, </a:t>
            </a:r>
            <a:r>
              <a:rPr lang="pl-PL" sz="3600" dirty="0" err="1" smtClean="0"/>
              <a:t>austr.kpk</a:t>
            </a:r>
            <a:r>
              <a:rPr lang="pl-PL" sz="3600" dirty="0" smtClean="0"/>
              <a:t> z 1853 r.).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20000"/>
          </a:bodyPr>
          <a:lstStyle/>
          <a:p>
            <a:r>
              <a:rPr lang="pl-PL" i="1" dirty="0" smtClean="0"/>
              <a:t>„Prawo nie wymaga od przysięgłych usprawiedliwienia się z pobudek, które do przekonania ich służyły; nie przypisuje im prawideł, podług których by szczególniej, dowód za zupełny i dostateczny uważać by mieli. Prawo nie mówi im: Uważać będziecie za prawdziwy każdy czyn, który zeznaniem tylu lub tylu świadków został stwierdzony. Nie mówi im także: Nie będziecie uważać dowodu za dostateczny, któryby się nie zasadzał na takim protokole, na takich dokumentach, na zeznaniach tylu świadków, na tylu oznakach; </a:t>
            </a:r>
            <a:r>
              <a:rPr lang="pl-PL" b="1" i="1" u="sng" dirty="0" smtClean="0"/>
              <a:t>czyni im tylko jedno pytanie, które wszystkie ich obowiązki w sobie zawiera: czyli jesteście wewnętrznie przekonani?” (</a:t>
            </a:r>
            <a:r>
              <a:rPr lang="pl-PL" i="1" dirty="0" smtClean="0"/>
              <a:t>KPK </a:t>
            </a:r>
            <a:r>
              <a:rPr lang="pl-PL" i="1" dirty="0" err="1" smtClean="0"/>
              <a:t>fr</a:t>
            </a:r>
            <a:r>
              <a:rPr lang="pl-PL" i="1" dirty="0" smtClean="0"/>
              <a:t>. 1808).   </a:t>
            </a:r>
            <a:endParaRPr lang="pl-P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Kontakt sędziego z dowodami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Autofit/>
          </a:bodyPr>
          <a:lstStyle/>
          <a:p>
            <a:pPr marL="742950" indent="-742950">
              <a:buNone/>
            </a:pPr>
            <a:r>
              <a:rPr lang="pl-PL" sz="4000" dirty="0" smtClean="0"/>
              <a:t>1. </a:t>
            </a:r>
            <a:r>
              <a:rPr lang="pl-PL" sz="4000" b="1" dirty="0" smtClean="0"/>
              <a:t>Zasada bezpośredniości</a:t>
            </a:r>
          </a:p>
          <a:p>
            <a:pPr marL="742950" indent="-742950">
              <a:buNone/>
            </a:pPr>
            <a:r>
              <a:rPr lang="pl-PL" sz="2800" i="1" dirty="0" smtClean="0"/>
              <a:t>„Sąd wydając wyrok na to tylko uwzględnić powinien co wyszło na jaw na rozprawie głównej. Akta o tyle tylko mogą służyć za środki dowodowe o ile je na rozprawie głównej odczytano.”</a:t>
            </a:r>
            <a:r>
              <a:rPr lang="pl-PL" sz="2800" b="1" dirty="0" smtClean="0"/>
              <a:t> </a:t>
            </a:r>
          </a:p>
          <a:p>
            <a:pPr marL="742950" indent="-742950">
              <a:buNone/>
            </a:pPr>
            <a:r>
              <a:rPr lang="pl-PL" sz="2800" dirty="0" smtClean="0"/>
              <a:t>[ŚREDN, </a:t>
            </a:r>
            <a:r>
              <a:rPr lang="pl-PL" sz="2800" dirty="0" err="1" smtClean="0"/>
              <a:t>KPK-MIX</a:t>
            </a:r>
            <a:r>
              <a:rPr lang="pl-PL" sz="2800" dirty="0" smtClean="0"/>
              <a:t>, </a:t>
            </a:r>
            <a:r>
              <a:rPr lang="pl-PL" sz="2800" dirty="0" err="1" smtClean="0"/>
              <a:t>KPC-NEW</a:t>
            </a:r>
            <a:r>
              <a:rPr lang="pl-PL" sz="2800" dirty="0" smtClean="0"/>
              <a:t>]</a:t>
            </a:r>
          </a:p>
          <a:p>
            <a:pPr marL="742950" indent="-742950">
              <a:buNone/>
            </a:pPr>
            <a:r>
              <a:rPr lang="pl-PL" sz="4000" dirty="0" smtClean="0"/>
              <a:t>2. </a:t>
            </a:r>
            <a:r>
              <a:rPr lang="pl-PL" sz="4000" b="1" dirty="0" smtClean="0"/>
              <a:t>Zasada pośredniości </a:t>
            </a:r>
          </a:p>
          <a:p>
            <a:pPr marL="742950" indent="-742950">
              <a:buNone/>
            </a:pPr>
            <a:r>
              <a:rPr lang="pl-PL" sz="2800" i="1" dirty="0" smtClean="0"/>
              <a:t>„Tak jak ty zasądziłeś zgodnie z wyrokiem i prawem, to tak niech będzie” (</a:t>
            </a:r>
            <a:r>
              <a:rPr lang="pl-PL" sz="2800" i="1" dirty="0" err="1" smtClean="0"/>
              <a:t>Carolina</a:t>
            </a:r>
            <a:r>
              <a:rPr lang="pl-PL" sz="2800" i="1" dirty="0" smtClean="0"/>
              <a:t>) </a:t>
            </a:r>
          </a:p>
          <a:p>
            <a:pPr marL="742950" indent="-742950">
              <a:buNone/>
            </a:pPr>
            <a:r>
              <a:rPr lang="pl-PL" sz="2800" dirty="0" smtClean="0"/>
              <a:t>[INKW]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Sposób formułowania materiału procesowego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42950" indent="-742950">
              <a:buNone/>
            </a:pPr>
            <a:r>
              <a:rPr lang="pl-PL" sz="3000" dirty="0" smtClean="0"/>
              <a:t>1. </a:t>
            </a:r>
            <a:r>
              <a:rPr lang="pl-PL" sz="3000" b="1" dirty="0" smtClean="0"/>
              <a:t>Zasada ustności </a:t>
            </a:r>
            <a:r>
              <a:rPr lang="pl-PL" sz="3000" dirty="0" smtClean="0"/>
              <a:t>[ŚREDN] </a:t>
            </a:r>
          </a:p>
          <a:p>
            <a:pPr marL="742950" indent="-742950">
              <a:buNone/>
            </a:pPr>
            <a:r>
              <a:rPr lang="pl-PL" sz="3000" i="1" dirty="0" smtClean="0"/>
              <a:t>„Powołanie się na pisma zamiast udziału w rozprawie ustnej jest niedopuszczalne. Odczytanie pism ma miejsce tylko wtedy, gdy idzie o dosłowną ich treść” (KPC </a:t>
            </a:r>
            <a:r>
              <a:rPr lang="pl-PL" sz="3000" i="1" dirty="0" err="1" smtClean="0"/>
              <a:t>niem</a:t>
            </a:r>
            <a:r>
              <a:rPr lang="pl-PL" sz="3000" i="1" dirty="0" smtClean="0"/>
              <a:t>. 1877)</a:t>
            </a:r>
          </a:p>
          <a:p>
            <a:pPr marL="742950" indent="-742950">
              <a:buNone/>
            </a:pPr>
            <a:r>
              <a:rPr lang="pl-PL" sz="3000" dirty="0" smtClean="0"/>
              <a:t>2. </a:t>
            </a:r>
            <a:r>
              <a:rPr lang="pl-PL" sz="3000" b="1" dirty="0" smtClean="0"/>
              <a:t>Zasada pisemności</a:t>
            </a:r>
            <a:r>
              <a:rPr lang="pl-PL" sz="3000" dirty="0" smtClean="0"/>
              <a:t> [KANON, INKW]</a:t>
            </a:r>
          </a:p>
          <a:p>
            <a:pPr marL="742950" indent="-742950">
              <a:buNone/>
            </a:pPr>
            <a:endParaRPr lang="pl-PL" sz="3000" dirty="0" smtClean="0"/>
          </a:p>
          <a:p>
            <a:pPr marL="742950" indent="-742950">
              <a:buNone/>
            </a:pPr>
            <a:r>
              <a:rPr lang="pl-PL" sz="3000" dirty="0" smtClean="0"/>
              <a:t>3. </a:t>
            </a:r>
            <a:r>
              <a:rPr lang="pl-PL" sz="3000" b="1" dirty="0" smtClean="0"/>
              <a:t>„Złoty środek” –</a:t>
            </a:r>
            <a:r>
              <a:rPr lang="pl-PL" sz="3000" dirty="0" smtClean="0"/>
              <a:t> </a:t>
            </a:r>
            <a:r>
              <a:rPr lang="pl-PL" sz="3000" dirty="0" err="1" smtClean="0"/>
              <a:t>KPK-MIX</a:t>
            </a:r>
            <a:r>
              <a:rPr lang="pl-PL" sz="3000" dirty="0" smtClean="0"/>
              <a:t>, </a:t>
            </a:r>
            <a:r>
              <a:rPr lang="pl-PL" sz="3000" dirty="0" err="1" smtClean="0"/>
              <a:t>KPC-NEW</a:t>
            </a:r>
            <a:r>
              <a:rPr lang="pl-PL" sz="3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TENDENCJE ROZWOJOWE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3600" i="1" dirty="0" smtClean="0">
                <a:solidFill>
                  <a:srgbClr val="FF0000"/>
                </a:solidFill>
              </a:rPr>
              <a:t>Średnio</a:t>
            </a:r>
            <a:r>
              <a:rPr lang="pl-PL" sz="3600" i="1" dirty="0" smtClean="0">
                <a:solidFill>
                  <a:srgbClr val="00B050"/>
                </a:solidFill>
              </a:rPr>
              <a:t>wieczny</a:t>
            </a:r>
            <a:r>
              <a:rPr lang="pl-PL" sz="3600" i="1" dirty="0" smtClean="0"/>
              <a:t> </a:t>
            </a:r>
            <a:r>
              <a:rPr lang="pl-PL" sz="3600" i="1" dirty="0" smtClean="0">
                <a:solidFill>
                  <a:srgbClr val="FF0000"/>
                </a:solidFill>
              </a:rPr>
              <a:t>pro</a:t>
            </a:r>
            <a:r>
              <a:rPr lang="pl-PL" sz="3600" i="1" dirty="0" smtClean="0">
                <a:solidFill>
                  <a:srgbClr val="00B050"/>
                </a:solidFill>
              </a:rPr>
              <a:t>ces </a:t>
            </a:r>
            <a:r>
              <a:rPr lang="pl-PL" sz="3600" i="1" dirty="0" smtClean="0">
                <a:solidFill>
                  <a:srgbClr val="FF0000"/>
                </a:solidFill>
              </a:rPr>
              <a:t>skar</a:t>
            </a:r>
            <a:r>
              <a:rPr lang="pl-PL" sz="3600" i="1" dirty="0" smtClean="0">
                <a:solidFill>
                  <a:srgbClr val="00B050"/>
                </a:solidFill>
              </a:rPr>
              <a:t>gowy</a:t>
            </a:r>
          </a:p>
          <a:p>
            <a:pPr>
              <a:buNone/>
            </a:pPr>
            <a:r>
              <a:rPr lang="pl-PL" sz="3600" i="1" dirty="0" smtClean="0">
                <a:solidFill>
                  <a:srgbClr val="FF0000"/>
                </a:solidFill>
              </a:rPr>
              <a:t>Proces inkwizycyjny (karny)</a:t>
            </a:r>
          </a:p>
          <a:p>
            <a:pPr>
              <a:buNone/>
            </a:pPr>
            <a:r>
              <a:rPr lang="pl-PL" sz="3600" i="1" dirty="0" smtClean="0">
                <a:solidFill>
                  <a:srgbClr val="00B050"/>
                </a:solidFill>
              </a:rPr>
              <a:t>Proces rzymsko-kanoniczny (cywilny)</a:t>
            </a:r>
          </a:p>
          <a:p>
            <a:pPr>
              <a:buNone/>
            </a:pPr>
            <a:r>
              <a:rPr lang="pl-PL" sz="3600" i="1" dirty="0" smtClean="0">
                <a:solidFill>
                  <a:srgbClr val="00B050"/>
                </a:solidFill>
              </a:rPr>
              <a:t>Powszechny proces cywilny (niemiecki) </a:t>
            </a:r>
          </a:p>
          <a:p>
            <a:pPr>
              <a:buNone/>
            </a:pPr>
            <a:r>
              <a:rPr lang="pl-PL" sz="3600" i="1" dirty="0" smtClean="0">
                <a:solidFill>
                  <a:srgbClr val="FF0000"/>
                </a:solidFill>
              </a:rPr>
              <a:t>Mieszany proces karny </a:t>
            </a:r>
          </a:p>
          <a:p>
            <a:pPr>
              <a:buNone/>
            </a:pPr>
            <a:r>
              <a:rPr lang="pl-PL" sz="3600" i="1" dirty="0" smtClean="0">
                <a:solidFill>
                  <a:srgbClr val="00B050"/>
                </a:solidFill>
              </a:rPr>
              <a:t>Nowoczesny proces cywilny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Dostępność wiadomości o procesie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4000" b="1" dirty="0" smtClean="0"/>
              <a:t>1. Zasada jawności </a:t>
            </a:r>
            <a:r>
              <a:rPr lang="pl-PL" sz="4000" dirty="0" smtClean="0"/>
              <a:t>(</a:t>
            </a:r>
            <a:r>
              <a:rPr lang="pl-PL" sz="4000" b="1" dirty="0" smtClean="0"/>
              <a:t>publiczności</a:t>
            </a:r>
            <a:r>
              <a:rPr lang="pl-PL" sz="4000" dirty="0" smtClean="0"/>
              <a:t>) </a:t>
            </a:r>
          </a:p>
          <a:p>
            <a:pPr>
              <a:buNone/>
            </a:pPr>
            <a:r>
              <a:rPr lang="pl-PL" sz="4000" dirty="0" smtClean="0"/>
              <a:t>[ŚREDN, I RP, </a:t>
            </a:r>
            <a:r>
              <a:rPr lang="pl-PL" sz="4000" dirty="0" err="1" smtClean="0"/>
              <a:t>KPC-NEW</a:t>
            </a:r>
            <a:r>
              <a:rPr lang="pl-PL" sz="4000" dirty="0" smtClean="0"/>
              <a:t>, </a:t>
            </a:r>
            <a:r>
              <a:rPr lang="pl-PL" sz="4000" dirty="0" err="1" smtClean="0"/>
              <a:t>KPK-MIX</a:t>
            </a:r>
            <a:r>
              <a:rPr lang="pl-PL" sz="4000" dirty="0" smtClean="0"/>
              <a:t>(cz.2)] </a:t>
            </a:r>
          </a:p>
          <a:p>
            <a:pPr>
              <a:buNone/>
            </a:pPr>
            <a:r>
              <a:rPr lang="pl-PL" sz="4000" b="1" dirty="0" smtClean="0"/>
              <a:t>2. Zasada tajności</a:t>
            </a:r>
            <a:r>
              <a:rPr lang="pl-PL" sz="4000" dirty="0" smtClean="0"/>
              <a:t> </a:t>
            </a:r>
          </a:p>
          <a:p>
            <a:pPr>
              <a:buNone/>
            </a:pPr>
            <a:r>
              <a:rPr lang="pl-PL" sz="4000" dirty="0" smtClean="0"/>
              <a:t>[INKW, </a:t>
            </a:r>
            <a:r>
              <a:rPr lang="pl-PL" sz="4000" dirty="0" err="1" smtClean="0"/>
              <a:t>KPK-MIX</a:t>
            </a:r>
            <a:r>
              <a:rPr lang="pl-PL" sz="4000" dirty="0" smtClean="0"/>
              <a:t>(cz.1)]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4571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Wzajemny stosunek stron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3400" b="1" dirty="0" smtClean="0"/>
              <a:t>1. Zasada stanowości </a:t>
            </a:r>
          </a:p>
          <a:p>
            <a:pPr>
              <a:buNone/>
            </a:pPr>
            <a:r>
              <a:rPr lang="pl-PL" sz="3400" dirty="0" smtClean="0"/>
              <a:t>(por. bliższość do dowodu, tortury)</a:t>
            </a:r>
          </a:p>
          <a:p>
            <a:pPr>
              <a:buNone/>
            </a:pPr>
            <a:r>
              <a:rPr lang="pl-PL" sz="3400" dirty="0" smtClean="0"/>
              <a:t>[ŚREDN, INKW]</a:t>
            </a:r>
          </a:p>
          <a:p>
            <a:pPr>
              <a:buNone/>
            </a:pPr>
            <a:r>
              <a:rPr lang="pl-PL" sz="3400" b="1" dirty="0" smtClean="0"/>
              <a:t>2. Zasada równości</a:t>
            </a:r>
            <a:r>
              <a:rPr lang="pl-PL" sz="3400" dirty="0" smtClean="0"/>
              <a:t> (</a:t>
            </a:r>
            <a:r>
              <a:rPr lang="pl-PL" sz="3400" b="1" dirty="0" smtClean="0"/>
              <a:t>równouprawnienia</a:t>
            </a:r>
            <a:r>
              <a:rPr lang="pl-PL" sz="3400" dirty="0" smtClean="0"/>
              <a:t>)</a:t>
            </a:r>
          </a:p>
          <a:p>
            <a:pPr lvl="0" fontAlgn="base" hangingPunct="0"/>
            <a:r>
              <a:rPr lang="pl-PL" sz="3400" i="1" dirty="0" err="1" smtClean="0"/>
              <a:t>Audiatur</a:t>
            </a:r>
            <a:r>
              <a:rPr lang="pl-PL" sz="3400" i="1" dirty="0" smtClean="0"/>
              <a:t> et </a:t>
            </a:r>
            <a:r>
              <a:rPr lang="pl-PL" sz="3400" i="1" dirty="0" err="1" smtClean="0"/>
              <a:t>altera</a:t>
            </a:r>
            <a:r>
              <a:rPr lang="pl-PL" sz="3400" i="1" dirty="0" smtClean="0"/>
              <a:t> pars</a:t>
            </a:r>
            <a:r>
              <a:rPr lang="pl-PL" sz="3400" dirty="0" smtClean="0"/>
              <a:t> - niech będzie wysłuchana także i druga strona.</a:t>
            </a:r>
          </a:p>
          <a:p>
            <a:pPr lvl="0" fontAlgn="base" hangingPunct="0">
              <a:buNone/>
            </a:pPr>
            <a:r>
              <a:rPr lang="pl-PL" sz="3400" dirty="0" smtClean="0"/>
              <a:t>[</a:t>
            </a:r>
            <a:r>
              <a:rPr lang="pl-PL" sz="3400" dirty="0" err="1" smtClean="0"/>
              <a:t>KPC-NEW</a:t>
            </a:r>
            <a:r>
              <a:rPr lang="pl-PL" sz="3400" dirty="0" smtClean="0"/>
              <a:t>, </a:t>
            </a:r>
            <a:r>
              <a:rPr lang="pl-PL" sz="3400" dirty="0" err="1" smtClean="0"/>
              <a:t>KPC-MIX</a:t>
            </a:r>
            <a:r>
              <a:rPr lang="pl-PL" sz="3400" dirty="0" smtClean="0"/>
              <a:t>]</a:t>
            </a:r>
            <a:endParaRPr lang="pl-PL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Gwarancje ochrony jednostki (</a:t>
            </a:r>
            <a:r>
              <a:rPr lang="pl-PL" dirty="0" err="1" smtClean="0"/>
              <a:t>kpk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89119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1. Zasada domniemania niewinności</a:t>
            </a:r>
            <a:r>
              <a:rPr lang="pl-PL" dirty="0" smtClean="0"/>
              <a:t> (</a:t>
            </a:r>
            <a:r>
              <a:rPr lang="pl-PL" i="1" dirty="0" err="1" smtClean="0"/>
              <a:t>praesumptio</a:t>
            </a:r>
            <a:r>
              <a:rPr lang="pl-PL" i="1" dirty="0" smtClean="0"/>
              <a:t> boni </a:t>
            </a:r>
            <a:r>
              <a:rPr lang="pl-PL" i="1" dirty="0" err="1" smtClean="0"/>
              <a:t>viri</a:t>
            </a:r>
            <a:r>
              <a:rPr lang="pl-PL" dirty="0" smtClean="0"/>
              <a:t> - domniemanie przyzwoitości człowieka) - „Nikogo nie można nazwać przestępcą dopóki nie zapadnie skazujący wyrok.”</a:t>
            </a:r>
          </a:p>
          <a:p>
            <a:pPr>
              <a:buNone/>
            </a:pPr>
            <a:r>
              <a:rPr lang="pl-PL" b="1" dirty="0" smtClean="0"/>
              <a:t>2. Zasada </a:t>
            </a:r>
            <a:r>
              <a:rPr lang="pl-PL" b="1" i="1" dirty="0" err="1" smtClean="0"/>
              <a:t>in</a:t>
            </a:r>
            <a:r>
              <a:rPr lang="pl-PL" b="1" i="1" dirty="0" smtClean="0"/>
              <a:t> </a:t>
            </a:r>
            <a:r>
              <a:rPr lang="pl-PL" b="1" i="1" dirty="0" err="1" smtClean="0"/>
              <a:t>dubio</a:t>
            </a:r>
            <a:r>
              <a:rPr lang="pl-PL" b="1" i="1" dirty="0" smtClean="0"/>
              <a:t> pro </a:t>
            </a:r>
            <a:r>
              <a:rPr lang="pl-PL" b="1" i="1" dirty="0" err="1" smtClean="0"/>
              <a:t>reo</a:t>
            </a:r>
            <a:r>
              <a:rPr lang="pl-PL" b="1" dirty="0" smtClean="0"/>
              <a:t> </a:t>
            </a:r>
            <a:r>
              <a:rPr lang="pl-PL" dirty="0" smtClean="0"/>
              <a:t>- wątpliwości tłumaczone na korzyść podsądnego.</a:t>
            </a:r>
          </a:p>
          <a:p>
            <a:pPr>
              <a:buNone/>
            </a:pPr>
            <a:r>
              <a:rPr lang="pl-PL" b="1" dirty="0" smtClean="0"/>
              <a:t>3. Zasada prawa do obrony </a:t>
            </a:r>
            <a:r>
              <a:rPr lang="pl-PL" dirty="0" smtClean="0"/>
              <a:t>- oskarżony mógł bronić swych interesów, a także korzystać z pomocy obrońcy.</a:t>
            </a:r>
          </a:p>
          <a:p>
            <a:pPr>
              <a:buNone/>
            </a:pPr>
            <a:r>
              <a:rPr lang="pl-PL" b="1" dirty="0" smtClean="0"/>
              <a:t>4. Zakaz </a:t>
            </a:r>
            <a:r>
              <a:rPr lang="pl-PL" b="1" i="1" dirty="0" err="1" smtClean="0"/>
              <a:t>reformationis</a:t>
            </a:r>
            <a:r>
              <a:rPr lang="pl-PL" b="1" i="1" dirty="0" smtClean="0"/>
              <a:t> </a:t>
            </a:r>
            <a:r>
              <a:rPr lang="pl-PL" b="1" i="1" dirty="0" err="1" smtClean="0"/>
              <a:t>in</a:t>
            </a:r>
            <a:r>
              <a:rPr lang="pl-PL" b="1" i="1" dirty="0" smtClean="0"/>
              <a:t> </a:t>
            </a:r>
            <a:r>
              <a:rPr lang="pl-PL" b="1" i="1" dirty="0" err="1" smtClean="0"/>
              <a:t>peius</a:t>
            </a:r>
            <a:endParaRPr lang="pl-PL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ZARZUTY - EKSCEPCJE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Autofit/>
          </a:bodyPr>
          <a:lstStyle/>
          <a:p>
            <a:pPr fontAlgn="base" hangingPunct="0"/>
            <a:r>
              <a:rPr lang="pl-PL" sz="4000" b="1" dirty="0" smtClean="0"/>
              <a:t>dylatoryjne</a:t>
            </a:r>
            <a:r>
              <a:rPr lang="pl-PL" sz="4000" dirty="0" smtClean="0"/>
              <a:t> - tzn. powodujące odroczenie sporu,</a:t>
            </a:r>
          </a:p>
          <a:p>
            <a:pPr fontAlgn="base" hangingPunct="0"/>
            <a:r>
              <a:rPr lang="pl-PL" sz="4000" b="1" dirty="0" err="1" smtClean="0"/>
              <a:t>deklinatoryjne</a:t>
            </a:r>
            <a:r>
              <a:rPr lang="pl-PL" sz="4000" b="1" dirty="0" smtClean="0"/>
              <a:t> </a:t>
            </a:r>
            <a:r>
              <a:rPr lang="pl-PL" sz="4000" dirty="0" smtClean="0"/>
              <a:t>- tzn. zwalniające od wdania się w spór, </a:t>
            </a:r>
          </a:p>
          <a:p>
            <a:pPr lvl="0" fontAlgn="base" hangingPunct="0"/>
            <a:r>
              <a:rPr lang="pl-PL" sz="4000" b="1" dirty="0" smtClean="0"/>
              <a:t>peremptoryjne</a:t>
            </a:r>
            <a:r>
              <a:rPr lang="pl-PL" sz="4000" dirty="0" smtClean="0"/>
              <a:t> - tzn. niweczące pretensję powoda, ale wymagające dopiero udowodnienia w toku rozprawy.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NA DESER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3600" dirty="0" smtClean="0"/>
              <a:t>Zasada ewentualności</a:t>
            </a:r>
          </a:p>
          <a:p>
            <a:pPr>
              <a:buNone/>
            </a:pPr>
            <a:r>
              <a:rPr lang="pl-PL" sz="3600" dirty="0" smtClean="0"/>
              <a:t>Zasada wyroku na dowód</a:t>
            </a:r>
          </a:p>
          <a:p>
            <a:pPr>
              <a:buNone/>
            </a:pPr>
            <a:r>
              <a:rPr lang="pl-PL" sz="3600" dirty="0" smtClean="0"/>
              <a:t>Zasada instancyjności (apelacja </a:t>
            </a:r>
            <a:r>
              <a:rPr lang="pl-PL" sz="3600" dirty="0" err="1" smtClean="0"/>
              <a:t>vs</a:t>
            </a:r>
            <a:r>
              <a:rPr lang="pl-PL" sz="3600" dirty="0" smtClean="0"/>
              <a:t> rewizja </a:t>
            </a:r>
            <a:r>
              <a:rPr lang="pl-PL" sz="3600" dirty="0" err="1" smtClean="0"/>
              <a:t>vs</a:t>
            </a:r>
            <a:r>
              <a:rPr lang="pl-PL" sz="3600" dirty="0" smtClean="0"/>
              <a:t> kasacja)</a:t>
            </a:r>
          </a:p>
          <a:p>
            <a:pPr>
              <a:buNone/>
            </a:pPr>
            <a:r>
              <a:rPr lang="pl-PL" sz="3600" i="1" dirty="0" err="1" smtClean="0"/>
              <a:t>Litis</a:t>
            </a:r>
            <a:r>
              <a:rPr lang="pl-PL" sz="3600" i="1" dirty="0" smtClean="0"/>
              <a:t> </a:t>
            </a:r>
            <a:r>
              <a:rPr lang="pl-PL" sz="3600" i="1" dirty="0" err="1" smtClean="0"/>
              <a:t>contestatio</a:t>
            </a:r>
            <a:endParaRPr lang="pl-PL" sz="3600" i="1" dirty="0" smtClean="0"/>
          </a:p>
          <a:p>
            <a:pPr>
              <a:buNone/>
            </a:pPr>
            <a:r>
              <a:rPr lang="pl-PL" sz="3600" i="1" dirty="0" err="1" smtClean="0"/>
              <a:t>Ei</a:t>
            </a:r>
            <a:r>
              <a:rPr lang="pl-PL" sz="3600" i="1" dirty="0" smtClean="0"/>
              <a:t> </a:t>
            </a:r>
            <a:r>
              <a:rPr lang="pl-PL" sz="3600" i="1" dirty="0" err="1" smtClean="0"/>
              <a:t>incubit</a:t>
            </a:r>
            <a:r>
              <a:rPr lang="pl-PL" sz="3600" i="1" dirty="0" smtClean="0"/>
              <a:t> </a:t>
            </a:r>
            <a:r>
              <a:rPr lang="pl-PL" sz="3600" i="1" dirty="0" err="1" smtClean="0"/>
              <a:t>probatio</a:t>
            </a:r>
            <a:r>
              <a:rPr lang="pl-PL" sz="3600" i="1" dirty="0" smtClean="0"/>
              <a:t> qui </a:t>
            </a:r>
            <a:r>
              <a:rPr lang="pl-PL" sz="3600" i="1" dirty="0" err="1" smtClean="0"/>
              <a:t>dicit</a:t>
            </a:r>
            <a:r>
              <a:rPr lang="pl-PL" sz="3600" i="1" dirty="0" smtClean="0"/>
              <a:t>, non qui </a:t>
            </a:r>
            <a:r>
              <a:rPr lang="pl-PL" sz="3600" i="1" dirty="0" err="1" smtClean="0"/>
              <a:t>negat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 prawie karnym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sz="4800" i="1" dirty="0" smtClean="0"/>
              <a:t>1. Średniowieczny proces skargowy</a:t>
            </a:r>
          </a:p>
          <a:p>
            <a:pPr>
              <a:buNone/>
            </a:pPr>
            <a:r>
              <a:rPr lang="pl-PL" sz="4800" i="1" dirty="0" smtClean="0"/>
              <a:t>2. Proces inkwizycyjny (</a:t>
            </a:r>
            <a:r>
              <a:rPr lang="pl-PL" sz="4800" i="1" dirty="0" err="1" smtClean="0"/>
              <a:t>Carolina</a:t>
            </a:r>
            <a:r>
              <a:rPr lang="pl-PL" sz="4800" i="1" dirty="0" smtClean="0"/>
              <a:t>, </a:t>
            </a:r>
            <a:r>
              <a:rPr lang="pl-PL" sz="4800" i="1" dirty="0" err="1" smtClean="0"/>
              <a:t>fr</a:t>
            </a:r>
            <a:r>
              <a:rPr lang="pl-PL" sz="4800" i="1" dirty="0" smtClean="0"/>
              <a:t>. ordonans z </a:t>
            </a:r>
            <a:r>
              <a:rPr lang="pl-PL" sz="4800" i="1" dirty="0" err="1" smtClean="0"/>
              <a:t>Villers-Cotteret</a:t>
            </a:r>
            <a:r>
              <a:rPr lang="pl-PL" sz="4800" i="1" dirty="0" smtClean="0"/>
              <a:t> 1539; austr. </a:t>
            </a:r>
            <a:r>
              <a:rPr lang="pl-PL" sz="4800" i="1" dirty="0" err="1" smtClean="0"/>
              <a:t>Theresiana</a:t>
            </a:r>
            <a:r>
              <a:rPr lang="pl-PL" sz="4800" i="1" dirty="0" smtClean="0"/>
              <a:t>, POK 1788, </a:t>
            </a:r>
            <a:r>
              <a:rPr lang="pl-PL" sz="4800" i="1" dirty="0" err="1" smtClean="0"/>
              <a:t>Franciscana</a:t>
            </a:r>
            <a:r>
              <a:rPr lang="pl-PL" sz="4800" i="1" dirty="0" smtClean="0"/>
              <a:t>, </a:t>
            </a:r>
            <a:r>
              <a:rPr lang="pl-PL" sz="4800" i="1" dirty="0" err="1" smtClean="0"/>
              <a:t>kpk</a:t>
            </a:r>
            <a:r>
              <a:rPr lang="pl-PL" sz="4800" i="1" dirty="0" smtClean="0"/>
              <a:t> 1853; pr. POK 1805)</a:t>
            </a:r>
          </a:p>
          <a:p>
            <a:pPr>
              <a:buNone/>
            </a:pPr>
            <a:r>
              <a:rPr lang="pl-PL" sz="4800" i="1" dirty="0" smtClean="0"/>
              <a:t>3. Nowoczesny proces mieszany (od XIX w., </a:t>
            </a:r>
            <a:r>
              <a:rPr lang="pl-PL" sz="4800" i="1" dirty="0" err="1" smtClean="0"/>
              <a:t>kpk</a:t>
            </a:r>
            <a:r>
              <a:rPr lang="pl-PL" sz="4800" i="1" dirty="0" smtClean="0"/>
              <a:t> </a:t>
            </a:r>
            <a:r>
              <a:rPr lang="pl-PL" sz="4800" i="1" dirty="0" err="1" smtClean="0"/>
              <a:t>fr</a:t>
            </a:r>
            <a:r>
              <a:rPr lang="pl-PL" sz="4800" i="1" dirty="0" smtClean="0"/>
              <a:t>. 1808, ros. 1864, austr. 1873 – </a:t>
            </a:r>
            <a:r>
              <a:rPr lang="pl-PL" sz="4800" i="1" dirty="0" err="1" smtClean="0"/>
              <a:t>Glaser</a:t>
            </a:r>
            <a:r>
              <a:rPr lang="pl-PL" sz="4800" i="1" dirty="0" smtClean="0"/>
              <a:t>, </a:t>
            </a:r>
            <a:r>
              <a:rPr lang="pl-PL" sz="4800" i="1" dirty="0" err="1" smtClean="0"/>
              <a:t>niem</a:t>
            </a:r>
            <a:r>
              <a:rPr lang="pl-PL" sz="4800" i="1" dirty="0" smtClean="0"/>
              <a:t>. 1877, pol. 1928) </a:t>
            </a:r>
            <a:endParaRPr lang="pl-PL" sz="4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 prawie cywilnym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sz="4800" i="1" dirty="0" smtClean="0"/>
              <a:t>1. Średniowieczny proces skargowy</a:t>
            </a:r>
          </a:p>
          <a:p>
            <a:pPr>
              <a:buNone/>
            </a:pPr>
            <a:r>
              <a:rPr lang="pl-PL" sz="4800" i="1" dirty="0" smtClean="0"/>
              <a:t>2. Proces rzymsko-kanoniczny (wzór: proces kognicyjny)</a:t>
            </a:r>
          </a:p>
          <a:p>
            <a:pPr>
              <a:buNone/>
            </a:pPr>
            <a:r>
              <a:rPr lang="pl-PL" sz="4800" i="1" dirty="0" smtClean="0"/>
              <a:t>3. Powszechny proces cywilny niemiecki (wzór: 2.+pr.saskie); tzw. model przestarzały (austr. POS 1781, pr. POSPP 1793)</a:t>
            </a:r>
          </a:p>
          <a:p>
            <a:pPr>
              <a:buNone/>
            </a:pPr>
            <a:r>
              <a:rPr lang="pl-PL" sz="4800" i="1" dirty="0" smtClean="0"/>
              <a:t>4. Nowoczesny proces cywilny (od XIX w., </a:t>
            </a:r>
            <a:r>
              <a:rPr lang="pl-PL" sz="4800" i="1" dirty="0" err="1" smtClean="0"/>
              <a:t>kpc</a:t>
            </a:r>
            <a:r>
              <a:rPr lang="pl-PL" sz="4800" i="1" dirty="0" smtClean="0"/>
              <a:t> </a:t>
            </a:r>
            <a:r>
              <a:rPr lang="pl-PL" sz="4800" i="1" dirty="0" err="1" smtClean="0"/>
              <a:t>fr</a:t>
            </a:r>
            <a:r>
              <a:rPr lang="pl-PL" sz="4800" i="1" dirty="0" smtClean="0"/>
              <a:t>. 1806, ros. 1864, </a:t>
            </a:r>
            <a:r>
              <a:rPr lang="pl-PL" sz="4800" i="1" dirty="0" err="1" smtClean="0"/>
              <a:t>niem</a:t>
            </a:r>
            <a:r>
              <a:rPr lang="pl-PL" sz="4800" i="1" dirty="0" smtClean="0"/>
              <a:t>. 1877, austr. 1895-96 – Klein, pol. 1930-33)</a:t>
            </a:r>
            <a:endParaRPr lang="pl-PL" sz="4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Tryb wszczęcia procesu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9006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3400" b="1" dirty="0" smtClean="0"/>
              <a:t>1) Zasada skargowości </a:t>
            </a:r>
            <a:r>
              <a:rPr lang="pl-PL" sz="3400" dirty="0" smtClean="0"/>
              <a:t>(</a:t>
            </a:r>
            <a:r>
              <a:rPr lang="pl-PL" sz="3400" b="1" dirty="0" err="1" smtClean="0"/>
              <a:t>akuzacyjności</a:t>
            </a:r>
            <a:r>
              <a:rPr lang="pl-PL" sz="3400" b="1" dirty="0" smtClean="0"/>
              <a:t> - </a:t>
            </a:r>
            <a:r>
              <a:rPr lang="pl-PL" sz="3400" dirty="0" smtClean="0"/>
              <a:t>łac. </a:t>
            </a:r>
            <a:r>
              <a:rPr lang="pl-PL" sz="3400" i="1" dirty="0" err="1" smtClean="0"/>
              <a:t>accuso</a:t>
            </a:r>
            <a:r>
              <a:rPr lang="pl-PL" sz="3400" i="1" dirty="0" smtClean="0"/>
              <a:t>, -</a:t>
            </a:r>
            <a:r>
              <a:rPr lang="pl-PL" sz="3400" i="1" dirty="0" err="1" smtClean="0"/>
              <a:t>are</a:t>
            </a:r>
            <a:r>
              <a:rPr lang="pl-PL" sz="3400" dirty="0" smtClean="0"/>
              <a:t> - oskarżać) </a:t>
            </a:r>
          </a:p>
          <a:p>
            <a:pPr>
              <a:buNone/>
            </a:pPr>
            <a:r>
              <a:rPr lang="pl-PL" sz="3400" dirty="0" smtClean="0"/>
              <a:t>[ŚREDN, KANON, I RP, </a:t>
            </a:r>
            <a:r>
              <a:rPr lang="pl-PL" sz="3400" dirty="0" err="1" smtClean="0"/>
              <a:t>NEW-KPC</a:t>
            </a:r>
            <a:r>
              <a:rPr lang="pl-PL" sz="3400" dirty="0" smtClean="0"/>
              <a:t>]</a:t>
            </a:r>
          </a:p>
          <a:p>
            <a:pPr lvl="0" fontAlgn="base" hangingPunct="0"/>
            <a:r>
              <a:rPr lang="pl-PL" sz="3000" i="1" dirty="0" smtClean="0"/>
              <a:t>Ne </a:t>
            </a:r>
            <a:r>
              <a:rPr lang="pl-PL" sz="3000" i="1" dirty="0" err="1" smtClean="0"/>
              <a:t>procedat</a:t>
            </a:r>
            <a:r>
              <a:rPr lang="pl-PL" sz="3000" i="1" dirty="0" smtClean="0"/>
              <a:t> </a:t>
            </a:r>
            <a:r>
              <a:rPr lang="pl-PL" sz="3000" i="1" dirty="0" err="1" smtClean="0"/>
              <a:t>iudex</a:t>
            </a:r>
            <a:r>
              <a:rPr lang="pl-PL" sz="3000" i="1" dirty="0" smtClean="0"/>
              <a:t> ex </a:t>
            </a:r>
            <a:r>
              <a:rPr lang="pl-PL" sz="3000" i="1" dirty="0" err="1" smtClean="0"/>
              <a:t>officio</a:t>
            </a:r>
            <a:r>
              <a:rPr lang="pl-PL" sz="3000" dirty="0" smtClean="0"/>
              <a:t> </a:t>
            </a:r>
            <a:r>
              <a:rPr lang="pl-PL" sz="3000" dirty="0" smtClean="0"/>
              <a:t>– sędzia nie działa z </a:t>
            </a:r>
            <a:r>
              <a:rPr lang="pl-PL" sz="3000" dirty="0" smtClean="0"/>
              <a:t>urzędu </a:t>
            </a:r>
          </a:p>
          <a:p>
            <a:pPr lvl="0" fontAlgn="base" hangingPunct="0"/>
            <a:r>
              <a:rPr lang="pl-PL" sz="3000" dirty="0" smtClean="0"/>
              <a:t>(podobnie: </a:t>
            </a:r>
            <a:r>
              <a:rPr lang="pl-PL" sz="3000" i="1" dirty="0" err="1" smtClean="0"/>
              <a:t>Nemo</a:t>
            </a:r>
            <a:r>
              <a:rPr lang="pl-PL" sz="3000" i="1" dirty="0" smtClean="0"/>
              <a:t> </a:t>
            </a:r>
            <a:r>
              <a:rPr lang="pl-PL" sz="3000" i="1" dirty="0" err="1" smtClean="0"/>
              <a:t>iudex</a:t>
            </a:r>
            <a:r>
              <a:rPr lang="pl-PL" sz="3000" i="1" dirty="0" smtClean="0"/>
              <a:t> sine </a:t>
            </a:r>
            <a:r>
              <a:rPr lang="pl-PL" sz="3000" i="1" dirty="0" err="1" smtClean="0"/>
              <a:t>actore</a:t>
            </a:r>
            <a:r>
              <a:rPr lang="pl-PL" sz="3000" dirty="0" smtClean="0"/>
              <a:t>)</a:t>
            </a:r>
            <a:r>
              <a:rPr lang="pl-PL" sz="3000" dirty="0" smtClean="0"/>
              <a:t> </a:t>
            </a:r>
            <a:endParaRPr lang="pl-PL" sz="3000" dirty="0" smtClean="0"/>
          </a:p>
          <a:p>
            <a:pPr>
              <a:buNone/>
            </a:pPr>
            <a:r>
              <a:rPr lang="pl-PL" sz="3400" b="1" dirty="0" smtClean="0"/>
              <a:t>2</a:t>
            </a:r>
            <a:r>
              <a:rPr lang="pl-PL" sz="3400" b="1" dirty="0" smtClean="0"/>
              <a:t>) Zasada ścigania z urzędu</a:t>
            </a:r>
            <a:r>
              <a:rPr lang="pl-PL" sz="3400" dirty="0" smtClean="0"/>
              <a:t> </a:t>
            </a:r>
          </a:p>
          <a:p>
            <a:pPr>
              <a:buNone/>
            </a:pPr>
            <a:r>
              <a:rPr lang="pl-PL" sz="3400" dirty="0" smtClean="0"/>
              <a:t>[INKW, </a:t>
            </a:r>
            <a:r>
              <a:rPr lang="pl-PL" sz="3400" dirty="0" err="1" smtClean="0"/>
              <a:t>MIX-KPK</a:t>
            </a:r>
            <a:r>
              <a:rPr lang="pl-PL" sz="3400" dirty="0" smtClean="0"/>
              <a:t>]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Zasada skargowości (</a:t>
            </a:r>
            <a:r>
              <a:rPr lang="pl-PL" dirty="0" err="1" smtClean="0"/>
              <a:t>akuzacyjności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i="1" dirty="0" smtClean="0"/>
              <a:t>„Nikogo nie można zmusić do popierania skargi, której nie wniósł. Każdy może zamilczeć o swej szkodzie jak długo zechce.” (Zwierciadło Saskie)</a:t>
            </a:r>
            <a:endParaRPr lang="pl-PL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Zasada ścigania z </a:t>
            </a:r>
            <a:r>
              <a:rPr lang="pl-PL" dirty="0" smtClean="0"/>
              <a:t>urzędu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i="1" dirty="0" smtClean="0"/>
              <a:t>„Proces inkwizycyjny nosi tę nazwę dlatego, że nie ma w nim oskarżyciela prywatnego, lecz sędzia z urzędu podejmuje sądowe śledztwo przeciwko obwinionemu i na niego nakłada zasłużoną karę” </a:t>
            </a:r>
            <a:r>
              <a:rPr lang="pl-PL" sz="4000" dirty="0" smtClean="0"/>
              <a:t>(Benedykt </a:t>
            </a:r>
            <a:r>
              <a:rPr lang="pl-PL" sz="4000" dirty="0" err="1" smtClean="0"/>
              <a:t>Carpzow</a:t>
            </a:r>
            <a:r>
              <a:rPr lang="pl-PL" sz="4000" dirty="0" smtClean="0"/>
              <a:t> – </a:t>
            </a:r>
            <a:r>
              <a:rPr lang="pl-PL" sz="4000" dirty="0" err="1" smtClean="0"/>
              <a:t>Practica</a:t>
            </a:r>
            <a:r>
              <a:rPr lang="pl-PL" sz="4000" dirty="0" smtClean="0"/>
              <a:t> Nova)</a:t>
            </a:r>
            <a:endParaRPr lang="pl-P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Pozycja stron w procesie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9006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3400" b="1" dirty="0" smtClean="0"/>
              <a:t>3) Zasada kontradyktoryjności</a:t>
            </a:r>
            <a:r>
              <a:rPr lang="pl-PL" sz="3400" dirty="0" smtClean="0"/>
              <a:t> (</a:t>
            </a:r>
            <a:r>
              <a:rPr lang="pl-PL" sz="3400" b="1" dirty="0" smtClean="0"/>
              <a:t>sporności</a:t>
            </a:r>
            <a:r>
              <a:rPr lang="pl-PL" sz="3400" dirty="0" smtClean="0"/>
              <a:t>; łac.</a:t>
            </a:r>
            <a:r>
              <a:rPr lang="pl-PL" sz="3400" i="1" dirty="0" smtClean="0"/>
              <a:t> </a:t>
            </a:r>
            <a:r>
              <a:rPr lang="pl-PL" sz="3400" i="1" dirty="0" err="1" smtClean="0"/>
              <a:t>contradictorius</a:t>
            </a:r>
            <a:r>
              <a:rPr lang="pl-PL" sz="3400" dirty="0" smtClean="0"/>
              <a:t> - zawierający sprzeciw)  </a:t>
            </a:r>
          </a:p>
          <a:p>
            <a:pPr>
              <a:buNone/>
            </a:pPr>
            <a:r>
              <a:rPr lang="pl-PL" sz="3400" b="1" dirty="0" smtClean="0"/>
              <a:t>4) Zasada dyspozycyjności </a:t>
            </a:r>
            <a:r>
              <a:rPr lang="pl-PL" sz="3400" dirty="0" smtClean="0"/>
              <a:t>(</a:t>
            </a:r>
            <a:r>
              <a:rPr lang="pl-PL" sz="3400" b="1" dirty="0" smtClean="0"/>
              <a:t>rozporządzalności</a:t>
            </a:r>
            <a:r>
              <a:rPr lang="pl-PL" sz="3400" dirty="0" smtClean="0"/>
              <a:t>)</a:t>
            </a:r>
            <a:r>
              <a:rPr lang="pl-PL" sz="3400" b="1" dirty="0" smtClean="0"/>
              <a:t> </a:t>
            </a:r>
            <a:r>
              <a:rPr lang="pl-PL" sz="3400" dirty="0" smtClean="0"/>
              <a:t> </a:t>
            </a:r>
          </a:p>
          <a:p>
            <a:pPr>
              <a:buNone/>
            </a:pPr>
            <a:r>
              <a:rPr lang="pl-PL" sz="3400" b="1" dirty="0" smtClean="0"/>
              <a:t>5) Zasada oficjalno-śledcza </a:t>
            </a:r>
            <a:r>
              <a:rPr lang="pl-PL" sz="3400" dirty="0" smtClean="0"/>
              <a:t>(</a:t>
            </a:r>
            <a:r>
              <a:rPr lang="pl-PL" sz="3400" b="1" dirty="0" smtClean="0"/>
              <a:t>inkwizycyjności</a:t>
            </a:r>
            <a:r>
              <a:rPr lang="pl-PL" sz="3400" dirty="0" smtClean="0"/>
              <a:t> - łac. </a:t>
            </a:r>
            <a:r>
              <a:rPr lang="pl-PL" sz="3400" i="1" dirty="0" err="1" smtClean="0"/>
              <a:t>inquisitio</a:t>
            </a:r>
            <a:r>
              <a:rPr lang="pl-PL" sz="3400" dirty="0" smtClean="0"/>
              <a:t> - poszukiwanie, śledztwo, badanie)  </a:t>
            </a:r>
          </a:p>
          <a:p>
            <a:pPr>
              <a:buNone/>
            </a:pPr>
            <a:r>
              <a:rPr lang="pl-PL" sz="3400" b="1" dirty="0" smtClean="0"/>
              <a:t>6) Zasada instrukcyjności</a:t>
            </a:r>
            <a:endParaRPr lang="pl-PL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Kontradyktoryjność </a:t>
            </a:r>
            <a:r>
              <a:rPr lang="pl-PL" dirty="0" err="1" smtClean="0"/>
              <a:t>vs</a:t>
            </a:r>
            <a:r>
              <a:rPr lang="pl-PL" dirty="0" smtClean="0"/>
              <a:t> inkwizycyjność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9006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800" b="1" dirty="0" smtClean="0"/>
              <a:t>1. Zasada kontradyktoryjności</a:t>
            </a:r>
            <a:r>
              <a:rPr lang="pl-PL" sz="2800" dirty="0" smtClean="0"/>
              <a:t> (</a:t>
            </a:r>
            <a:r>
              <a:rPr lang="pl-PL" sz="2800" b="1" dirty="0" smtClean="0"/>
              <a:t>sporności</a:t>
            </a:r>
            <a:r>
              <a:rPr lang="pl-PL" sz="2800" dirty="0" smtClean="0"/>
              <a:t>; łac.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contradictorius</a:t>
            </a:r>
            <a:r>
              <a:rPr lang="pl-PL" sz="2800" dirty="0" smtClean="0"/>
              <a:t> - zawierający sprzeciw) – proces toczył się jako </a:t>
            </a:r>
            <a:r>
              <a:rPr lang="pl-PL" sz="2800" b="1" dirty="0" smtClean="0"/>
              <a:t>spór między dwoma stronami</a:t>
            </a:r>
            <a:r>
              <a:rPr lang="pl-PL" sz="2800" dirty="0" smtClean="0"/>
              <a:t>, zaś sąd był jedynie jego biernym obserwatorem</a:t>
            </a:r>
            <a:r>
              <a:rPr lang="pl-PL" sz="2800" dirty="0" smtClean="0"/>
              <a:t>. Trzech graczy w procesie (atakujący, broniący, sędzia).</a:t>
            </a:r>
            <a:endParaRPr lang="pl-PL" sz="2800" dirty="0" smtClean="0"/>
          </a:p>
          <a:p>
            <a:pPr>
              <a:buNone/>
            </a:pPr>
            <a:r>
              <a:rPr lang="pl-PL" sz="2000" dirty="0" smtClean="0"/>
              <a:t>[ŚREDN, KANON, I RP, </a:t>
            </a:r>
            <a:r>
              <a:rPr lang="pl-PL" sz="2000" dirty="0" err="1" smtClean="0"/>
              <a:t>NEW-KPC</a:t>
            </a:r>
            <a:r>
              <a:rPr lang="pl-PL" sz="2000" dirty="0" smtClean="0"/>
              <a:t>, </a:t>
            </a:r>
            <a:r>
              <a:rPr lang="pl-PL" sz="2000" dirty="0" err="1" smtClean="0"/>
              <a:t>MIX-KPK</a:t>
            </a:r>
            <a:r>
              <a:rPr lang="pl-PL" sz="2000" dirty="0" smtClean="0"/>
              <a:t>(CZ.2)]</a:t>
            </a:r>
          </a:p>
          <a:p>
            <a:pPr marL="514350" indent="-514350">
              <a:buNone/>
            </a:pPr>
            <a:r>
              <a:rPr lang="pl-PL" sz="2800" b="1" dirty="0" smtClean="0"/>
              <a:t>2. Zasada oficjalno-śledcza </a:t>
            </a:r>
            <a:r>
              <a:rPr lang="pl-PL" sz="2800" dirty="0" smtClean="0"/>
              <a:t>(</a:t>
            </a:r>
            <a:r>
              <a:rPr lang="pl-PL" sz="2800" b="1" dirty="0" smtClean="0"/>
              <a:t>inkwizycyjności</a:t>
            </a:r>
            <a:r>
              <a:rPr lang="pl-PL" sz="2800" dirty="0" smtClean="0"/>
              <a:t> - łac. </a:t>
            </a:r>
            <a:r>
              <a:rPr lang="pl-PL" sz="2800" i="1" dirty="0" err="1" smtClean="0"/>
              <a:t>inquisitio</a:t>
            </a:r>
            <a:r>
              <a:rPr lang="pl-PL" sz="2800" dirty="0" smtClean="0"/>
              <a:t> - poszukiwanie, śledztwo, badanie) – sędzia </a:t>
            </a:r>
            <a:r>
              <a:rPr lang="pl-PL" sz="2800" b="1" dirty="0" smtClean="0"/>
              <a:t>z urzędu</a:t>
            </a:r>
            <a:r>
              <a:rPr lang="pl-PL" sz="2800" dirty="0" smtClean="0"/>
              <a:t>, nawet wbrew stanowisku stron mógł dochodzić okoliczności sprawy</a:t>
            </a:r>
            <a:r>
              <a:rPr lang="pl-PL" sz="2800" dirty="0" smtClean="0"/>
              <a:t>.  Połączenie ról procesowyc</a:t>
            </a:r>
            <a:r>
              <a:rPr lang="pl-PL" sz="2800" dirty="0" smtClean="0"/>
              <a:t>h w jednym ręku – sędziego </a:t>
            </a:r>
            <a:r>
              <a:rPr lang="pl-PL" sz="2800" dirty="0" err="1" smtClean="0"/>
              <a:t>inkwirenta</a:t>
            </a:r>
            <a:r>
              <a:rPr lang="pl-PL" sz="2800" dirty="0" smtClean="0"/>
              <a:t>.</a:t>
            </a:r>
            <a:endParaRPr lang="pl-PL" sz="2800" dirty="0" smtClean="0"/>
          </a:p>
          <a:p>
            <a:pPr marL="514350" indent="-514350">
              <a:buNone/>
            </a:pPr>
            <a:r>
              <a:rPr lang="pl-PL" sz="2000" dirty="0" smtClean="0"/>
              <a:t>[INKW, </a:t>
            </a:r>
            <a:r>
              <a:rPr lang="pl-PL" sz="2000" dirty="0" err="1" smtClean="0"/>
              <a:t>MIX-KPK</a:t>
            </a:r>
            <a:r>
              <a:rPr lang="pl-PL" sz="2000" dirty="0" smtClean="0"/>
              <a:t>(CZ.1), POSPP 1793, </a:t>
            </a:r>
            <a:r>
              <a:rPr lang="pl-PL" sz="2000" dirty="0" err="1" smtClean="0"/>
              <a:t>NEW-KPC</a:t>
            </a:r>
            <a:r>
              <a:rPr lang="pl-PL" sz="2000" dirty="0" smtClean="0"/>
              <a:t>: niem.1877]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endParaRPr 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2383</TotalTime>
  <Words>1325</Words>
  <Application>Microsoft Office PowerPoint</Application>
  <PresentationFormat>Pokaz na ekranie (4:3)</PresentationFormat>
  <Paragraphs>120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Motyw pakietu Office</vt:lpstr>
      <vt:lpstr>HISTORIA PRAWA PROCESOWEGO </vt:lpstr>
      <vt:lpstr>TENDENCJE ROZWOJOWE</vt:lpstr>
      <vt:lpstr>W prawie karnym</vt:lpstr>
      <vt:lpstr>W prawie cywilnym</vt:lpstr>
      <vt:lpstr>Tryb wszczęcia procesu</vt:lpstr>
      <vt:lpstr>Zasada skargowości (akuzacyjności)</vt:lpstr>
      <vt:lpstr>Zasada ścigania z urzędu</vt:lpstr>
      <vt:lpstr>Pozycja stron w procesie</vt:lpstr>
      <vt:lpstr>Kontradyktoryjność vs inkwizycyjność</vt:lpstr>
      <vt:lpstr>Zasada dyspozycyjności</vt:lpstr>
      <vt:lpstr> </vt:lpstr>
      <vt:lpstr> </vt:lpstr>
      <vt:lpstr>Zasada instrukcyjności</vt:lpstr>
      <vt:lpstr>Ustalanie prawdy w procesie</vt:lpstr>
      <vt:lpstr>Ocena dowodów </vt:lpstr>
      <vt:lpstr>Legalna teoria dowodowa,  teoria dowodów formalnych</vt:lpstr>
      <vt:lpstr> </vt:lpstr>
      <vt:lpstr>Kontakt sędziego z dowodami</vt:lpstr>
      <vt:lpstr>Sposób formułowania materiału procesowego</vt:lpstr>
      <vt:lpstr>Dostępność wiadomości o procesie</vt:lpstr>
      <vt:lpstr>Wzajemny stosunek stron</vt:lpstr>
      <vt:lpstr>Gwarancje ochrony jednostki (kpk)</vt:lpstr>
      <vt:lpstr>ZARZUTY - EKSCEPCJE</vt:lpstr>
      <vt:lpstr>NA DESER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JH</dc:creator>
  <cp:lastModifiedBy>jan.halberda</cp:lastModifiedBy>
  <cp:revision>115</cp:revision>
  <dcterms:created xsi:type="dcterms:W3CDTF">2008-10-10T13:08:16Z</dcterms:created>
  <dcterms:modified xsi:type="dcterms:W3CDTF">2013-05-31T06:10:52Z</dcterms:modified>
</cp:coreProperties>
</file>