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22" r:id="rId3"/>
    <p:sldId id="340" r:id="rId4"/>
    <p:sldId id="341" r:id="rId5"/>
    <p:sldId id="314" r:id="rId6"/>
    <p:sldId id="315" r:id="rId7"/>
    <p:sldId id="324" r:id="rId8"/>
    <p:sldId id="326" r:id="rId9"/>
    <p:sldId id="329" r:id="rId10"/>
    <p:sldId id="328" r:id="rId11"/>
    <p:sldId id="325" r:id="rId12"/>
    <p:sldId id="331" r:id="rId13"/>
    <p:sldId id="347" r:id="rId14"/>
    <p:sldId id="349" r:id="rId15"/>
    <p:sldId id="348" r:id="rId16"/>
    <p:sldId id="332" r:id="rId17"/>
    <p:sldId id="350" r:id="rId18"/>
    <p:sldId id="333" r:id="rId19"/>
    <p:sldId id="336" r:id="rId20"/>
    <p:sldId id="337" r:id="rId21"/>
    <p:sldId id="351" r:id="rId22"/>
    <p:sldId id="338" r:id="rId23"/>
    <p:sldId id="346" r:id="rId24"/>
    <p:sldId id="352" r:id="rId25"/>
    <p:sldId id="339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404" autoAdjust="0"/>
  </p:normalViewPr>
  <p:slideViewPr>
    <p:cSldViewPr>
      <p:cViewPr>
        <p:scale>
          <a:sx n="60" d="100"/>
          <a:sy n="60" d="100"/>
        </p:scale>
        <p:origin x="-802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49F89-E974-44D2-9D30-7A3C96C7B4B1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CFC24-4A37-46DF-80C3-8050C4C018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Ehepatent</a:t>
            </a:r>
            <a:r>
              <a:rPr lang="pl-PL" dirty="0" smtClean="0"/>
              <a:t> </a:t>
            </a:r>
          </a:p>
          <a:p>
            <a:r>
              <a:rPr lang="pl-PL" dirty="0" smtClean="0"/>
              <a:t>Sądy</a:t>
            </a:r>
            <a:r>
              <a:rPr lang="pl-PL" baseline="0" dirty="0" smtClean="0"/>
              <a:t> świeckie, forma kościelna, małżeństwo jako umowa, materialnie prawo tak jak do tej pory, przeszkoda braku zrywająca zgody rodziców, rozwód zależy od religii 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Josephina</a:t>
            </a:r>
            <a:endParaRPr lang="pl-PL" dirty="0" smtClean="0"/>
          </a:p>
          <a:p>
            <a:r>
              <a:rPr lang="pl-PL" dirty="0" err="1" smtClean="0"/>
              <a:t>Nullum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crimen</a:t>
            </a:r>
            <a:r>
              <a:rPr lang="pl-PL" baseline="0" dirty="0" smtClean="0"/>
              <a:t> sine </a:t>
            </a:r>
            <a:r>
              <a:rPr lang="pl-PL" baseline="0" dirty="0" err="1" smtClean="0"/>
              <a:t>lege</a:t>
            </a:r>
            <a:r>
              <a:rPr lang="pl-PL" baseline="0" dirty="0" smtClean="0"/>
              <a:t> </a:t>
            </a:r>
            <a:endParaRPr lang="pl-PL" dirty="0" smtClean="0"/>
          </a:p>
          <a:p>
            <a:r>
              <a:rPr lang="pl-PL" dirty="0" smtClean="0"/>
              <a:t>Zniesienie kary śmierci</a:t>
            </a:r>
            <a:r>
              <a:rPr lang="pl-PL" baseline="0" dirty="0" smtClean="0"/>
              <a:t> w </a:t>
            </a:r>
            <a:r>
              <a:rPr lang="pl-PL" baseline="0" dirty="0" err="1" smtClean="0"/>
              <a:t>post.zwyczajnym</a:t>
            </a:r>
            <a:r>
              <a:rPr lang="pl-PL" baseline="0" dirty="0" smtClean="0"/>
              <a:t> </a:t>
            </a:r>
          </a:p>
          <a:p>
            <a:r>
              <a:rPr lang="pl-PL" baseline="0" dirty="0" smtClean="0"/>
              <a:t>Różne kary więzienia </a:t>
            </a:r>
          </a:p>
          <a:p>
            <a:r>
              <a:rPr lang="pl-PL" baseline="0" dirty="0" smtClean="0"/>
              <a:t>Teoria odstraszania</a:t>
            </a:r>
          </a:p>
          <a:p>
            <a:r>
              <a:rPr lang="pl-PL" baseline="0" dirty="0" smtClean="0"/>
              <a:t>Obniżenie karalności przestępstw przeciwko religii, kościołowi, dobrym obyczajom </a:t>
            </a:r>
          </a:p>
          <a:p>
            <a:r>
              <a:rPr lang="pl-PL" baseline="0" dirty="0" smtClean="0"/>
              <a:t>Brak przedawnienia </a:t>
            </a:r>
          </a:p>
          <a:p>
            <a:endParaRPr lang="pl-PL" baseline="0" dirty="0" smtClean="0"/>
          </a:p>
          <a:p>
            <a:r>
              <a:rPr lang="pl-PL" baseline="0" dirty="0" smtClean="0"/>
              <a:t>Ustawa karna </a:t>
            </a:r>
            <a:r>
              <a:rPr lang="pl-PL" baseline="0" dirty="0" err="1" smtClean="0"/>
              <a:t>zachodniogalicyjska</a:t>
            </a:r>
            <a:r>
              <a:rPr lang="pl-PL" baseline="0" dirty="0" smtClean="0"/>
              <a:t> 1796</a:t>
            </a:r>
          </a:p>
          <a:p>
            <a:r>
              <a:rPr lang="pl-PL" baseline="0" dirty="0" smtClean="0"/>
              <a:t>Wąska kara śmierci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/>
              <a:t>Zwiększenie karalności przestępstw przeciwko religii, kościołowi, dobrym obyczajom </a:t>
            </a:r>
          </a:p>
          <a:p>
            <a:r>
              <a:rPr lang="pl-PL" dirty="0" smtClean="0"/>
              <a:t>Przedawnienie</a:t>
            </a:r>
          </a:p>
          <a:p>
            <a:r>
              <a:rPr lang="pl-PL" dirty="0" smtClean="0"/>
              <a:t>Negatywna</a:t>
            </a:r>
            <a:r>
              <a:rPr lang="pl-PL" baseline="0" dirty="0" smtClean="0"/>
              <a:t> teoria dowodowa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CFE69-9378-4E5E-B9BA-388EEBF9AF5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>POWSZECHNA HISTORIA PRAWA </a:t>
            </a:r>
            <a:br>
              <a:rPr lang="pl-PL" dirty="0" smtClean="0"/>
            </a:br>
            <a:r>
              <a:rPr lang="pl-PL" dirty="0" smtClean="0"/>
              <a:t>- Kodeksy w XVIII-XX w.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10" y="3571876"/>
            <a:ext cx="6400800" cy="1752600"/>
          </a:xfrm>
        </p:spPr>
        <p:txBody>
          <a:bodyPr/>
          <a:lstStyle/>
          <a:p>
            <a:r>
              <a:rPr lang="pl-PL" dirty="0" smtClean="0"/>
              <a:t> </a:t>
            </a:r>
          </a:p>
          <a:p>
            <a:r>
              <a:rPr lang="pl-PL" dirty="0" smtClean="0"/>
              <a:t>dr Jan Halberda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PRAWO KARNE PROCESOWE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Francja: Deklaracja 1789, k. o przestępstwach i karach 1795, </a:t>
            </a:r>
            <a:r>
              <a:rPr lang="pl-PL" b="1" dirty="0" err="1" smtClean="0"/>
              <a:t>kpk</a:t>
            </a:r>
            <a:r>
              <a:rPr lang="pl-PL" b="1" dirty="0" smtClean="0"/>
              <a:t> 1808 </a:t>
            </a:r>
            <a:r>
              <a:rPr lang="pl-PL" dirty="0" smtClean="0"/>
              <a:t>(do 1957-1959)</a:t>
            </a:r>
            <a:endParaRPr lang="pl-PL" b="1" dirty="0" smtClean="0"/>
          </a:p>
          <a:p>
            <a:r>
              <a:rPr lang="pl-PL" dirty="0" smtClean="0"/>
              <a:t>Austria: </a:t>
            </a:r>
            <a:r>
              <a:rPr lang="pl-PL" i="1" dirty="0" err="1" smtClean="0"/>
              <a:t>Theresiana</a:t>
            </a:r>
            <a:r>
              <a:rPr lang="pl-PL" i="1" dirty="0" smtClean="0"/>
              <a:t> </a:t>
            </a:r>
            <a:r>
              <a:rPr lang="pl-PL" dirty="0" smtClean="0"/>
              <a:t>1768, ordynacja procesowa 1788, ustawa karna dla </a:t>
            </a:r>
            <a:r>
              <a:rPr lang="pl-PL" dirty="0" err="1" smtClean="0"/>
              <a:t>Gal.Zach</a:t>
            </a:r>
            <a:r>
              <a:rPr lang="pl-PL" dirty="0" smtClean="0"/>
              <a:t>. 1796, </a:t>
            </a:r>
            <a:r>
              <a:rPr lang="pl-PL" i="1" dirty="0" err="1" smtClean="0"/>
              <a:t>Franciscana</a:t>
            </a:r>
            <a:r>
              <a:rPr lang="pl-PL" i="1" dirty="0" smtClean="0"/>
              <a:t> </a:t>
            </a:r>
            <a:r>
              <a:rPr lang="pl-PL" dirty="0" smtClean="0"/>
              <a:t>1803, </a:t>
            </a:r>
            <a:r>
              <a:rPr lang="pl-PL" dirty="0" err="1" smtClean="0"/>
              <a:t>kpk</a:t>
            </a:r>
            <a:r>
              <a:rPr lang="pl-PL" dirty="0" smtClean="0"/>
              <a:t> 1850, </a:t>
            </a:r>
            <a:r>
              <a:rPr lang="pl-PL" b="1" dirty="0" smtClean="0"/>
              <a:t>procedura „</a:t>
            </a:r>
            <a:r>
              <a:rPr lang="pl-PL" b="1" dirty="0" err="1" smtClean="0"/>
              <a:t>glaserowska</a:t>
            </a:r>
            <a:r>
              <a:rPr lang="pl-PL" b="1" dirty="0" smtClean="0"/>
              <a:t>” 1873</a:t>
            </a:r>
          </a:p>
          <a:p>
            <a:r>
              <a:rPr lang="pl-PL" dirty="0" smtClean="0"/>
              <a:t>Niemcy: (Prusy) Pruska Ordynacja Kryminalna 1805, </a:t>
            </a:r>
            <a:r>
              <a:rPr lang="pl-PL" dirty="0" err="1" smtClean="0"/>
              <a:t>kpk</a:t>
            </a:r>
            <a:r>
              <a:rPr lang="pl-PL" dirty="0" smtClean="0"/>
              <a:t> 1849-1852, (Rzesza) </a:t>
            </a:r>
            <a:r>
              <a:rPr lang="pl-PL" b="1" dirty="0" err="1" smtClean="0"/>
              <a:t>kpk</a:t>
            </a:r>
            <a:r>
              <a:rPr lang="pl-PL" b="1" dirty="0" smtClean="0"/>
              <a:t> 1877 </a:t>
            </a:r>
            <a:r>
              <a:rPr lang="pl-PL" dirty="0" smtClean="0"/>
              <a:t>(w mocy)</a:t>
            </a:r>
            <a:endParaRPr lang="pl-PL" dirty="0" smtClean="0"/>
          </a:p>
          <a:p>
            <a:r>
              <a:rPr lang="pl-PL" dirty="0" smtClean="0"/>
              <a:t>Rosja: Zwód Praw 1832-1835, </a:t>
            </a:r>
            <a:r>
              <a:rPr lang="pl-PL" b="1" dirty="0" err="1" smtClean="0"/>
              <a:t>kpk</a:t>
            </a:r>
            <a:r>
              <a:rPr lang="pl-PL" b="1" dirty="0" smtClean="0"/>
              <a:t> 1864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HANDLOWE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Francja: </a:t>
            </a:r>
            <a:r>
              <a:rPr lang="pl-PL" b="1" dirty="0" err="1" smtClean="0"/>
              <a:t>kh</a:t>
            </a:r>
            <a:r>
              <a:rPr lang="pl-PL" b="1" dirty="0" smtClean="0"/>
              <a:t> 1807 </a:t>
            </a:r>
            <a:r>
              <a:rPr lang="pl-PL" dirty="0" smtClean="0"/>
              <a:t>(do 2003)</a:t>
            </a:r>
          </a:p>
          <a:p>
            <a:r>
              <a:rPr lang="pl-PL" dirty="0" smtClean="0"/>
              <a:t>Austria: projekt norymberski 1861 </a:t>
            </a:r>
          </a:p>
          <a:p>
            <a:r>
              <a:rPr lang="pl-PL" dirty="0" smtClean="0"/>
              <a:t>Niemcy: (Prusy) </a:t>
            </a:r>
            <a:r>
              <a:rPr lang="pl-PL" dirty="0" err="1" smtClean="0"/>
              <a:t>Landrecht</a:t>
            </a:r>
            <a:r>
              <a:rPr lang="pl-PL" dirty="0" smtClean="0"/>
              <a:t> 1794, (Rzesza) </a:t>
            </a:r>
            <a:r>
              <a:rPr lang="pl-PL" dirty="0" err="1" smtClean="0"/>
              <a:t>proj.norymberski</a:t>
            </a:r>
            <a:r>
              <a:rPr lang="pl-PL" dirty="0" smtClean="0"/>
              <a:t> 1861, </a:t>
            </a:r>
            <a:r>
              <a:rPr lang="pl-PL" b="1" dirty="0" smtClean="0"/>
              <a:t>HGB 1897-1900</a:t>
            </a:r>
          </a:p>
          <a:p>
            <a:r>
              <a:rPr lang="pl-PL" dirty="0" smtClean="0"/>
              <a:t>Rosja: Zwód Praw 1832-1835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LANDRECHT PRUSKI (1794)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Prace kodyfikacyjne zapoczątkował Fryderyk II </a:t>
            </a:r>
          </a:p>
          <a:p>
            <a:r>
              <a:rPr lang="pl-PL" dirty="0" smtClean="0"/>
              <a:t>Obowiązywanie: czkawka rewolucyjna, posiłkowo od 1794 r., do 1900 r. (BGB).  </a:t>
            </a:r>
          </a:p>
          <a:p>
            <a:r>
              <a:rPr lang="pl-PL" dirty="0" smtClean="0"/>
              <a:t>Zakres: całość prawa materialnego (19 tys. §§); w tym prywatne (15 tys. §§) i publiczne. </a:t>
            </a:r>
          </a:p>
          <a:p>
            <a:r>
              <a:rPr lang="pl-PL" dirty="0" smtClean="0"/>
              <a:t>Systematyka: prawa jednostki i prawa w grupie.</a:t>
            </a:r>
          </a:p>
          <a:p>
            <a:r>
              <a:rPr lang="pl-PL" dirty="0" smtClean="0"/>
              <a:t>Treść: pruska droga do kapitalizmu; dwie formy własności, podziały stanowe. </a:t>
            </a:r>
          </a:p>
          <a:p>
            <a:r>
              <a:rPr lang="pl-PL" dirty="0" smtClean="0"/>
              <a:t>Kazuistyka, </a:t>
            </a:r>
            <a:r>
              <a:rPr lang="pl-PL" dirty="0" err="1" smtClean="0"/>
              <a:t>j.niemiecki</a:t>
            </a:r>
            <a:r>
              <a:rPr lang="pl-PL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Kodeks Napoleona (1804)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Ustawodawstwo rewolucyjne (antyfeudalne, laickie). </a:t>
            </a:r>
          </a:p>
          <a:p>
            <a:r>
              <a:rPr lang="pl-PL" dirty="0" smtClean="0"/>
              <a:t>Komisje stworzyły kilka projektów; ostateczną wersję opracowało 4  starych prawników.</a:t>
            </a:r>
          </a:p>
          <a:p>
            <a:r>
              <a:rPr lang="pl-PL" dirty="0" smtClean="0"/>
              <a:t>Nazwa: Kodeks cywilny Francuzów (1804)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Kodeks Napoleona (1807)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Kodeks cywilny (1815). </a:t>
            </a:r>
          </a:p>
          <a:p>
            <a:r>
              <a:rPr lang="pl-PL" dirty="0" smtClean="0"/>
              <a:t>Obowiązuje: do dziś, nowele – przeł. XIX/XX w., po II </a:t>
            </a:r>
            <a:r>
              <a:rPr lang="pl-PL" dirty="0" err="1" smtClean="0"/>
              <a:t>w.św</a:t>
            </a:r>
            <a:r>
              <a:rPr lang="pl-PL" dirty="0" smtClean="0"/>
              <a:t>. 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Kodeks Napoleona (1804)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Systematyka: </a:t>
            </a:r>
          </a:p>
          <a:p>
            <a:pPr>
              <a:buNone/>
            </a:pPr>
            <a:r>
              <a:rPr lang="pl-PL" dirty="0" smtClean="0"/>
              <a:t>3 księgi [</a:t>
            </a:r>
            <a:r>
              <a:rPr lang="pl-PL" i="1" dirty="0" err="1" smtClean="0"/>
              <a:t>personae</a:t>
            </a:r>
            <a:r>
              <a:rPr lang="pl-PL" i="1" dirty="0" smtClean="0"/>
              <a:t>/</a:t>
            </a:r>
            <a:r>
              <a:rPr lang="pl-PL" i="1" dirty="0" err="1" smtClean="0"/>
              <a:t>res</a:t>
            </a:r>
            <a:r>
              <a:rPr lang="pl-PL" i="1" dirty="0" smtClean="0"/>
              <a:t>/</a:t>
            </a:r>
            <a:r>
              <a:rPr lang="pl-PL" i="1" dirty="0" err="1" smtClean="0"/>
              <a:t>actiones</a:t>
            </a:r>
            <a:r>
              <a:rPr lang="pl-PL" dirty="0" smtClean="0"/>
              <a:t>]</a:t>
            </a:r>
          </a:p>
          <a:p>
            <a:r>
              <a:rPr lang="pl-PL" dirty="0" smtClean="0"/>
              <a:t>o osobach (nabywanie/utrata praw cywilnych, </a:t>
            </a:r>
            <a:r>
              <a:rPr lang="pl-PL" dirty="0" err="1" smtClean="0"/>
              <a:t>pr.małż.osob</a:t>
            </a:r>
            <a:r>
              <a:rPr lang="pl-PL" dirty="0" smtClean="0"/>
              <a:t>., rodzinne), </a:t>
            </a:r>
          </a:p>
          <a:p>
            <a:r>
              <a:rPr lang="pl-PL" dirty="0" smtClean="0"/>
              <a:t>o majątkach (rzeczowe), </a:t>
            </a:r>
          </a:p>
          <a:p>
            <a:r>
              <a:rPr lang="pl-PL" dirty="0" smtClean="0"/>
              <a:t>o różnych sposobach nabywania własności (zobowiązania, </a:t>
            </a:r>
            <a:r>
              <a:rPr lang="pl-PL" dirty="0" err="1" smtClean="0"/>
              <a:t>małż.majątkowe</a:t>
            </a:r>
            <a:r>
              <a:rPr lang="pl-PL" dirty="0" smtClean="0"/>
              <a:t>, spadkowe). [</a:t>
            </a:r>
            <a:r>
              <a:rPr lang="pl-PL" b="1" u="sng" dirty="0" smtClean="0"/>
              <a:t>wolność/własność/umowy</a:t>
            </a:r>
            <a:r>
              <a:rPr lang="pl-PL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Kodeks Napoleona (1804)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Zakres: tylko prawo cywilne (2281 art.). </a:t>
            </a:r>
          </a:p>
          <a:p>
            <a:r>
              <a:rPr lang="pl-PL" dirty="0" smtClean="0"/>
              <a:t>Treść: [</a:t>
            </a:r>
            <a:r>
              <a:rPr lang="pl-PL" dirty="0" err="1" smtClean="0"/>
              <a:t>pr.majątkowe</a:t>
            </a:r>
            <a:r>
              <a:rPr lang="pl-PL" dirty="0" smtClean="0"/>
              <a:t>] antyfeudalny, liberalizm, indywidualizm, wolna własność, swoboda umów, [</a:t>
            </a:r>
            <a:r>
              <a:rPr lang="pl-PL" dirty="0" err="1" smtClean="0"/>
              <a:t>pr.osob</a:t>
            </a:r>
            <a:r>
              <a:rPr lang="pl-PL" dirty="0" smtClean="0"/>
              <a:t>./małż.] patriarchalizm. </a:t>
            </a:r>
          </a:p>
          <a:p>
            <a:r>
              <a:rPr lang="pl-PL" dirty="0" smtClean="0"/>
              <a:t>Technika: j. francuski, prosty, brak kazuistyki. Arcydzieło sztuki legislacyjnej.</a:t>
            </a:r>
          </a:p>
          <a:p>
            <a:r>
              <a:rPr lang="pl-PL" dirty="0" smtClean="0"/>
              <a:t>Wpływ na prawo: </a:t>
            </a:r>
            <a:r>
              <a:rPr lang="pl-PL" dirty="0" err="1" smtClean="0"/>
              <a:t>Ks.War</a:t>
            </a:r>
            <a:r>
              <a:rPr lang="pl-PL" dirty="0" smtClean="0"/>
              <a:t>. 1808, Wł. 1865, Port. 1867, Hiszp. 1889, Ameryka Łac., Azja, Afryka Płn.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ABGB (1811)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Prawo cywilne w Austrii: </a:t>
            </a:r>
          </a:p>
          <a:p>
            <a:pPr>
              <a:buFontTx/>
              <a:buChar char="-"/>
            </a:pPr>
            <a:r>
              <a:rPr lang="pl-PL" dirty="0" smtClean="0"/>
              <a:t>Kodeks </a:t>
            </a:r>
            <a:r>
              <a:rPr lang="pl-PL" dirty="0" err="1" smtClean="0"/>
              <a:t>terezjański</a:t>
            </a:r>
            <a:r>
              <a:rPr lang="pl-PL" dirty="0" smtClean="0"/>
              <a:t> (projekt 1766), </a:t>
            </a:r>
          </a:p>
          <a:p>
            <a:pPr>
              <a:buFontTx/>
              <a:buChar char="-"/>
            </a:pPr>
            <a:r>
              <a:rPr lang="pl-PL" dirty="0" err="1" smtClean="0"/>
              <a:t>Ehepatent</a:t>
            </a:r>
            <a:r>
              <a:rPr lang="pl-PL" dirty="0" smtClean="0"/>
              <a:t> (1783), </a:t>
            </a:r>
          </a:p>
          <a:p>
            <a:pPr>
              <a:buFontTx/>
              <a:buChar char="-"/>
            </a:pPr>
            <a:r>
              <a:rPr lang="pl-PL" dirty="0" smtClean="0"/>
              <a:t>Kodeks józefiński (1786), </a:t>
            </a:r>
          </a:p>
          <a:p>
            <a:pPr>
              <a:buFontTx/>
              <a:buChar char="-"/>
            </a:pPr>
            <a:r>
              <a:rPr lang="pl-PL" dirty="0" smtClean="0"/>
              <a:t>Kodeks cywilny </a:t>
            </a:r>
            <a:r>
              <a:rPr lang="pl-PL" dirty="0" err="1" smtClean="0"/>
              <a:t>zachodniogalicyjski</a:t>
            </a:r>
            <a:r>
              <a:rPr lang="pl-PL" dirty="0" smtClean="0"/>
              <a:t> (1797), </a:t>
            </a:r>
          </a:p>
          <a:p>
            <a:pPr>
              <a:buFontTx/>
              <a:buChar char="-"/>
            </a:pPr>
            <a:r>
              <a:rPr lang="pl-PL" i="1" dirty="0" err="1" smtClean="0"/>
              <a:t>Allgemeines</a:t>
            </a:r>
            <a:r>
              <a:rPr lang="pl-PL" i="1" dirty="0" smtClean="0"/>
              <a:t> </a:t>
            </a:r>
            <a:r>
              <a:rPr lang="pl-PL" i="1" dirty="0" err="1" smtClean="0"/>
              <a:t>Burgerliches</a:t>
            </a:r>
            <a:r>
              <a:rPr lang="pl-PL" i="1" dirty="0" smtClean="0"/>
              <a:t> </a:t>
            </a:r>
            <a:r>
              <a:rPr lang="pl-PL" i="1" dirty="0" err="1" smtClean="0"/>
              <a:t>Gesetzbuch</a:t>
            </a:r>
            <a:r>
              <a:rPr lang="pl-PL" i="1" dirty="0" smtClean="0"/>
              <a:t> = ABGB </a:t>
            </a:r>
            <a:r>
              <a:rPr lang="pl-PL" dirty="0" smtClean="0"/>
              <a:t>(1811), III nowele do ABGB (1914-1916). Twórca: Franciszek </a:t>
            </a:r>
            <a:r>
              <a:rPr lang="pl-PL" dirty="0" err="1" smtClean="0"/>
              <a:t>Zeiller</a:t>
            </a:r>
            <a:r>
              <a:rPr lang="pl-PL" dirty="0" smtClean="0"/>
              <a:t>. Obowiązuje: do dziś.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ABGB (1811)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Systematyka: </a:t>
            </a:r>
          </a:p>
          <a:p>
            <a:pPr>
              <a:buNone/>
            </a:pPr>
            <a:r>
              <a:rPr lang="pl-PL" dirty="0" smtClean="0"/>
              <a:t>podział na 3 części - </a:t>
            </a:r>
            <a:r>
              <a:rPr lang="pl-PL" i="1" dirty="0" err="1" smtClean="0"/>
              <a:t>personae</a:t>
            </a:r>
            <a:r>
              <a:rPr lang="pl-PL" i="1" dirty="0" smtClean="0"/>
              <a:t>/</a:t>
            </a:r>
            <a:r>
              <a:rPr lang="pl-PL" i="1" dirty="0" err="1" smtClean="0"/>
              <a:t>res</a:t>
            </a:r>
            <a:r>
              <a:rPr lang="pl-PL" i="1" dirty="0" smtClean="0"/>
              <a:t>/</a:t>
            </a:r>
            <a:r>
              <a:rPr lang="pl-PL" i="1" dirty="0" err="1" smtClean="0"/>
              <a:t>actiones</a:t>
            </a:r>
            <a:r>
              <a:rPr lang="pl-PL" dirty="0" smtClean="0"/>
              <a:t> </a:t>
            </a:r>
          </a:p>
          <a:p>
            <a:r>
              <a:rPr lang="pl-PL" dirty="0" smtClean="0"/>
              <a:t>dot. osób : pr. osobowe, małżeńskie osobowe, rodzinne i opiekuńcze</a:t>
            </a:r>
          </a:p>
          <a:p>
            <a:r>
              <a:rPr lang="pl-PL" dirty="0" smtClean="0"/>
              <a:t>dot. rzeczy : pr. rzeczowe, spadkowe, zobowiązań, małżeńskie majątkowe</a:t>
            </a:r>
          </a:p>
          <a:p>
            <a:r>
              <a:rPr lang="pl-PL" dirty="0" smtClean="0"/>
              <a:t>przepisy wspólne : powstanie, zmiana, zniesienie praw, przedawnienie.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ABGB (1811)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Zakres: tylko prawo cywilne (1502 §§).</a:t>
            </a:r>
          </a:p>
          <a:p>
            <a:r>
              <a:rPr lang="pl-PL" dirty="0" smtClean="0"/>
              <a:t>Treść: nawiązanie do postulatów prawa natury (równość, wolna własność, swoboda umów), relikty przeszłości (przepisy tzw. polityczne, własność podzielona).</a:t>
            </a:r>
          </a:p>
          <a:p>
            <a:r>
              <a:rPr lang="pl-PL" dirty="0" smtClean="0"/>
              <a:t>Technika: </a:t>
            </a:r>
            <a:r>
              <a:rPr lang="pl-PL" dirty="0" err="1" smtClean="0"/>
              <a:t>j.niem</a:t>
            </a:r>
            <a:r>
              <a:rPr lang="pl-PL" dirty="0" smtClean="0"/>
              <a:t>., proste zdania, brak kazuistyki. </a:t>
            </a:r>
          </a:p>
          <a:p>
            <a:r>
              <a:rPr lang="pl-PL" dirty="0" smtClean="0"/>
              <a:t>Zmiany: uchylenie przepisów politycznych, wprowadzanie nowych ustaw szczególnych.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rosyjskie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 smtClean="0"/>
              <a:t>Sobornoje</a:t>
            </a:r>
            <a:r>
              <a:rPr lang="pl-PL" dirty="0" smtClean="0"/>
              <a:t> </a:t>
            </a:r>
            <a:r>
              <a:rPr lang="pl-PL" dirty="0" err="1" smtClean="0"/>
              <a:t>Ułożenije</a:t>
            </a:r>
            <a:r>
              <a:rPr lang="pl-PL" dirty="0" smtClean="0"/>
              <a:t> (1649). </a:t>
            </a:r>
          </a:p>
          <a:p>
            <a:r>
              <a:rPr lang="pl-PL" dirty="0" smtClean="0"/>
              <a:t>Instrukcja Katarzyny II (1767). </a:t>
            </a:r>
          </a:p>
          <a:p>
            <a:r>
              <a:rPr lang="pl-PL" dirty="0" smtClean="0"/>
              <a:t>Projekt </a:t>
            </a:r>
            <a:r>
              <a:rPr lang="pl-PL" dirty="0" err="1" smtClean="0"/>
              <a:t>Sperańskiego</a:t>
            </a:r>
            <a:r>
              <a:rPr lang="pl-PL" dirty="0" smtClean="0"/>
              <a:t> (1809-1811, wg KN).</a:t>
            </a:r>
          </a:p>
          <a:p>
            <a:r>
              <a:rPr lang="pl-PL" dirty="0" smtClean="0"/>
              <a:t>Pełny Zbiór Praw CR (1830, 46 t., </a:t>
            </a:r>
            <a:r>
              <a:rPr lang="pl-PL" dirty="0" err="1" smtClean="0"/>
              <a:t>chronolog</a:t>
            </a:r>
            <a:r>
              <a:rPr lang="pl-PL" dirty="0" smtClean="0"/>
              <a:t>.).</a:t>
            </a:r>
          </a:p>
          <a:p>
            <a:r>
              <a:rPr lang="pl-PL" dirty="0" smtClean="0"/>
              <a:t>Zwód Praw CR (1832-1835, 15 t., całość prawa, </a:t>
            </a:r>
            <a:r>
              <a:rPr lang="pl-PL" dirty="0" err="1" smtClean="0"/>
              <a:t>pr.prywatne</a:t>
            </a:r>
            <a:r>
              <a:rPr lang="pl-PL" dirty="0" smtClean="0"/>
              <a:t> wg </a:t>
            </a:r>
            <a:r>
              <a:rPr lang="pl-PL" dirty="0" err="1" smtClean="0"/>
              <a:t>sys.Instytucji</a:t>
            </a:r>
            <a:r>
              <a:rPr lang="pl-PL" dirty="0" smtClean="0"/>
              <a:t>, feudalno-stanowe, słaba technika). </a:t>
            </a:r>
          </a:p>
          <a:p>
            <a:r>
              <a:rPr lang="pl-PL" dirty="0" smtClean="0"/>
              <a:t>Projekt z 1905 (wg BGB).</a:t>
            </a:r>
          </a:p>
          <a:p>
            <a:r>
              <a:rPr lang="pl-PL" dirty="0" smtClean="0"/>
              <a:t>Ustawodawstwo rewolucyjne (1917-).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 TEORII DO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Austria, Prusy -&gt; reformy monarchów doby absolutyzmu oświeconego </a:t>
            </a:r>
          </a:p>
          <a:p>
            <a:r>
              <a:rPr lang="pl-PL" dirty="0" smtClean="0"/>
              <a:t>Rzeczpospolita -&gt; (nieudane </a:t>
            </a:r>
            <a:r>
              <a:rPr lang="pl-PL" dirty="0" smtClean="0">
                <a:sym typeface="Wingdings" pitchFamily="2" charset="2"/>
              </a:rPr>
              <a:t>) </a:t>
            </a:r>
            <a:r>
              <a:rPr lang="pl-PL" dirty="0" smtClean="0"/>
              <a:t>reformy sojuszu szlachecko-mieszczańskiego </a:t>
            </a:r>
          </a:p>
          <a:p>
            <a:r>
              <a:rPr lang="pl-PL" dirty="0" smtClean="0"/>
              <a:t>Francja -&gt; </a:t>
            </a:r>
            <a:r>
              <a:rPr lang="pl-PL" dirty="0" smtClean="0">
                <a:solidFill>
                  <a:srgbClr val="FF0000"/>
                </a:solidFill>
              </a:rPr>
              <a:t>REWOLUCJA</a:t>
            </a:r>
          </a:p>
          <a:p>
            <a:r>
              <a:rPr lang="pl-PL" dirty="0" smtClean="0"/>
              <a:t>Reszta (prawie </a:t>
            </a:r>
            <a:r>
              <a:rPr lang="pl-PL" dirty="0" smtClean="0">
                <a:sym typeface="Wingdings" pitchFamily="2" charset="2"/>
              </a:rPr>
              <a:t></a:t>
            </a:r>
            <a:r>
              <a:rPr lang="pl-PL" dirty="0" smtClean="0"/>
              <a:t>) Europy -&gt; walec Napoleona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BGB (1896-1900)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Dyskusja 1814: </a:t>
            </a:r>
            <a:r>
              <a:rPr lang="pl-PL" dirty="0" err="1" smtClean="0"/>
              <a:t>Thibaut</a:t>
            </a:r>
            <a:r>
              <a:rPr lang="pl-PL" dirty="0" smtClean="0"/>
              <a:t> (kodyfikować!) </a:t>
            </a:r>
            <a:r>
              <a:rPr lang="pl-PL" dirty="0" err="1" smtClean="0"/>
              <a:t>vs</a:t>
            </a:r>
            <a:r>
              <a:rPr lang="pl-PL" dirty="0" smtClean="0"/>
              <a:t> Fryderyk Karl von </a:t>
            </a:r>
            <a:r>
              <a:rPr lang="pl-PL" dirty="0" err="1" smtClean="0"/>
              <a:t>Savigny</a:t>
            </a:r>
            <a:r>
              <a:rPr lang="pl-PL" dirty="0" smtClean="0"/>
              <a:t> (nie! – szkoła historyczna).</a:t>
            </a:r>
          </a:p>
          <a:p>
            <a:r>
              <a:rPr lang="pl-PL" dirty="0" smtClean="0"/>
              <a:t>Zjednoczenie Niemiec (1871) </a:t>
            </a:r>
            <a:r>
              <a:rPr lang="pl-PL" dirty="0" smtClean="0">
                <a:sym typeface="Wingdings" pitchFamily="2" charset="2"/>
              </a:rPr>
              <a:t> rewizja konstytucji </a:t>
            </a:r>
            <a:r>
              <a:rPr lang="pl-PL" dirty="0" smtClean="0"/>
              <a:t> 2 komisje (krytykowali: germaniści i socjaliści)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uchwalenie (1896), wejście w życie (1900). </a:t>
            </a:r>
          </a:p>
          <a:p>
            <a:r>
              <a:rPr lang="pl-PL" dirty="0" smtClean="0"/>
              <a:t>Obowiązuje: do dziś.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BGB (1896-1900)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Systematyka: </a:t>
            </a:r>
          </a:p>
          <a:p>
            <a:pPr>
              <a:buNone/>
            </a:pPr>
            <a:r>
              <a:rPr lang="pl-PL" dirty="0" smtClean="0"/>
              <a:t>5 ksiąg wg systemu </a:t>
            </a:r>
            <a:r>
              <a:rPr lang="pl-PL" dirty="0" err="1" smtClean="0"/>
              <a:t>pandektowego</a:t>
            </a:r>
            <a:r>
              <a:rPr lang="pl-PL" dirty="0" smtClean="0"/>
              <a:t> - </a:t>
            </a:r>
          </a:p>
          <a:p>
            <a:r>
              <a:rPr lang="pl-PL" dirty="0" smtClean="0"/>
              <a:t>część ogólna, </a:t>
            </a:r>
          </a:p>
          <a:p>
            <a:r>
              <a:rPr lang="pl-PL" dirty="0" smtClean="0"/>
              <a:t>zobowiązania,</a:t>
            </a:r>
          </a:p>
          <a:p>
            <a:r>
              <a:rPr lang="pl-PL" dirty="0" smtClean="0"/>
              <a:t>rzeczowe,</a:t>
            </a:r>
          </a:p>
          <a:p>
            <a:r>
              <a:rPr lang="pl-PL" dirty="0" smtClean="0"/>
              <a:t>rodzinne,</a:t>
            </a:r>
          </a:p>
          <a:p>
            <a:r>
              <a:rPr lang="pl-PL" dirty="0" smtClean="0"/>
              <a:t>spadkowe.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BGB (1896-1900)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Zakres: tylko prawo cywilne (2385 §§).</a:t>
            </a:r>
          </a:p>
          <a:p>
            <a:r>
              <a:rPr lang="pl-PL" dirty="0" smtClean="0"/>
              <a:t>Treść: „wcielenie teorii pandektów” (</a:t>
            </a:r>
            <a:r>
              <a:rPr lang="pl-PL" dirty="0" err="1" smtClean="0"/>
              <a:t>pr.rzym</a:t>
            </a:r>
            <a:r>
              <a:rPr lang="pl-PL" dirty="0" smtClean="0"/>
              <a:t>.); oparty na liberalizmie, indywidualizmie, ale z pewnymi ustępstwami. Abstrahował od realiów, ale </a:t>
            </a:r>
            <a:r>
              <a:rPr lang="pl-PL" dirty="0" err="1" smtClean="0"/>
              <a:t>j.w</a:t>
            </a:r>
            <a:r>
              <a:rPr lang="pl-PL" dirty="0" smtClean="0"/>
              <a:t>. (klauzule generalne). </a:t>
            </a:r>
          </a:p>
          <a:p>
            <a:r>
              <a:rPr lang="pl-PL" dirty="0" smtClean="0"/>
              <a:t>Technika: </a:t>
            </a:r>
            <a:r>
              <a:rPr lang="pl-PL" dirty="0" err="1" smtClean="0"/>
              <a:t>j.niemiecki</a:t>
            </a:r>
            <a:r>
              <a:rPr lang="pl-PL" dirty="0" smtClean="0"/>
              <a:t>, trudny dla laików (jurysprudencja pojęć). </a:t>
            </a:r>
          </a:p>
          <a:p>
            <a:r>
              <a:rPr lang="pl-PL" dirty="0" smtClean="0"/>
              <a:t>Wpływ: Gr. 1940, Wł. 1942, Ameryka Łac., Azja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ZGB (1907-1912)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Rewizje konstytucji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kodeks zobowiązań (1881)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err="1" smtClean="0">
                <a:sym typeface="Wingdings" pitchFamily="2" charset="2"/>
              </a:rPr>
              <a:t>k.cywilny</a:t>
            </a:r>
            <a:r>
              <a:rPr lang="pl-PL" dirty="0" smtClean="0">
                <a:sym typeface="Wingdings" pitchFamily="2" charset="2"/>
              </a:rPr>
              <a:t> (1907)  wejście w życie (1912)</a:t>
            </a:r>
            <a:endParaRPr lang="pl-PL" dirty="0" smtClean="0"/>
          </a:p>
          <a:p>
            <a:r>
              <a:rPr lang="pl-PL" dirty="0" smtClean="0"/>
              <a:t>Zakres: tylko prawo cywilne. </a:t>
            </a:r>
          </a:p>
          <a:p>
            <a:r>
              <a:rPr lang="pl-PL" dirty="0" smtClean="0"/>
              <a:t>Obowiązuje: do dziś.</a:t>
            </a:r>
          </a:p>
          <a:p>
            <a:r>
              <a:rPr lang="pl-PL" dirty="0" smtClean="0"/>
              <a:t>Wpływ: Turcja, nowele ABGB, </a:t>
            </a:r>
            <a:r>
              <a:rPr lang="pl-PL" dirty="0" err="1" smtClean="0"/>
              <a:t>proj.fr-wł</a:t>
            </a:r>
            <a:r>
              <a:rPr lang="pl-PL" dirty="0" smtClean="0"/>
              <a:t> (1927), kodeks zobowiązań (1933). 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ZGB (1907-1912)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Systematyka: </a:t>
            </a:r>
          </a:p>
          <a:p>
            <a:pPr>
              <a:buNone/>
            </a:pPr>
            <a:r>
              <a:rPr lang="pl-PL" dirty="0" smtClean="0"/>
              <a:t>według Pandektów i Instytucji</a:t>
            </a:r>
          </a:p>
          <a:p>
            <a:r>
              <a:rPr lang="pl-PL" dirty="0" smtClean="0"/>
              <a:t>wstęp, </a:t>
            </a:r>
          </a:p>
          <a:p>
            <a:r>
              <a:rPr lang="pl-PL" dirty="0" smtClean="0"/>
              <a:t>1.część ogólna i </a:t>
            </a:r>
            <a:r>
              <a:rPr lang="pl-PL" dirty="0" err="1" smtClean="0"/>
              <a:t>pr.osobowe</a:t>
            </a:r>
            <a:r>
              <a:rPr lang="pl-PL" dirty="0" smtClean="0"/>
              <a:t>,</a:t>
            </a:r>
          </a:p>
          <a:p>
            <a:r>
              <a:rPr lang="pl-PL" dirty="0" smtClean="0"/>
              <a:t>2.rodzinne,</a:t>
            </a:r>
          </a:p>
          <a:p>
            <a:r>
              <a:rPr lang="pl-PL" dirty="0" smtClean="0"/>
              <a:t>3.spadkowe, </a:t>
            </a:r>
          </a:p>
          <a:p>
            <a:r>
              <a:rPr lang="pl-PL" dirty="0" smtClean="0"/>
              <a:t>4.rzeczowe,</a:t>
            </a:r>
          </a:p>
          <a:p>
            <a:r>
              <a:rPr lang="pl-PL" dirty="0" smtClean="0"/>
              <a:t>5.kodeks zobowiązań.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ZGB (1907-1912)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Treść: wpływy </a:t>
            </a:r>
            <a:r>
              <a:rPr lang="pl-PL" dirty="0" err="1" smtClean="0"/>
              <a:t>pandektystyki</a:t>
            </a:r>
            <a:r>
              <a:rPr lang="pl-PL" dirty="0" smtClean="0"/>
              <a:t> i prawa rodzimego. Najnowocześniejszy (wyważenie wartości liberalno-indywidualistycznych ze społecznymi). Niewiele klauzul generalnych. </a:t>
            </a:r>
          </a:p>
          <a:p>
            <a:pPr>
              <a:buNone/>
            </a:pPr>
            <a:r>
              <a:rPr lang="pl-PL" dirty="0" smtClean="0"/>
              <a:t>	W razie luk: Szkoła wolnego prawa. </a:t>
            </a:r>
          </a:p>
          <a:p>
            <a:r>
              <a:rPr lang="pl-PL" dirty="0" smtClean="0"/>
              <a:t>Technika: </a:t>
            </a:r>
            <a:r>
              <a:rPr lang="pl-PL" dirty="0" err="1" smtClean="0"/>
              <a:t>j.niem</a:t>
            </a:r>
            <a:r>
              <a:rPr lang="pl-PL" dirty="0" smtClean="0"/>
              <a:t>., zrozumiały dla laika, notki na boku.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OŚWIECONY ABSOLUTYZM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pl-PL" dirty="0" smtClean="0"/>
              <a:t>Transformacja: od „Państwo to ja” L14 do „pierwszego sługi”  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Królestwo Prus Fryderyka II (1740-1786). Początki </a:t>
            </a:r>
            <a:r>
              <a:rPr lang="pl-PL" i="1" dirty="0" err="1" smtClean="0"/>
              <a:t>Rechtsstaat</a:t>
            </a:r>
            <a:r>
              <a:rPr lang="pl-PL" dirty="0" smtClean="0"/>
              <a:t>: „Rządzić mają jedynie </a:t>
            </a:r>
            <a:r>
              <a:rPr lang="pl-PL" dirty="0" err="1" smtClean="0"/>
              <a:t>prawa</a:t>
            </a:r>
            <a:r>
              <a:rPr lang="pl-PL" dirty="0" smtClean="0"/>
              <a:t>. Obowiązek władcy ogranicza się do ich ochrony”. 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Monarchia Habsburgów Józefa II (1780-1790). Reformy –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Stosunki społeczne, wzięcie pod opiekę chłopów (1781), 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Sprawy wyznaniowe (patent tolerancyjny z 1781 r., </a:t>
            </a:r>
            <a:r>
              <a:rPr lang="pl-PL" i="1" dirty="0" err="1" smtClean="0"/>
              <a:t>Ehepatent</a:t>
            </a:r>
            <a:r>
              <a:rPr lang="pl-PL" i="1" dirty="0" smtClean="0"/>
              <a:t> </a:t>
            </a:r>
            <a:r>
              <a:rPr lang="pl-PL" dirty="0" smtClean="0"/>
              <a:t>z 1783 r.), 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System prawny (nowe kodeksy). </a:t>
            </a:r>
          </a:p>
          <a:p>
            <a:pPr marL="514350" indent="-51435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PRAWO JÓZEFA 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1783 </a:t>
            </a:r>
            <a:r>
              <a:rPr lang="pl-PL" dirty="0" err="1" smtClean="0"/>
              <a:t>Ehepatent</a:t>
            </a:r>
            <a:r>
              <a:rPr lang="pl-PL" dirty="0" smtClean="0"/>
              <a:t> – patent o małżeństwie,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1786 Kodeks Józefiński (prawo osobowe i małżeńskie),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1787 </a:t>
            </a:r>
            <a:r>
              <a:rPr lang="pl-PL" i="1" dirty="0" err="1" smtClean="0"/>
              <a:t>Constitutio</a:t>
            </a:r>
            <a:r>
              <a:rPr lang="pl-PL" i="1" dirty="0" smtClean="0"/>
              <a:t> </a:t>
            </a:r>
            <a:r>
              <a:rPr lang="pl-PL" i="1" dirty="0" err="1" smtClean="0"/>
              <a:t>Criminalis</a:t>
            </a:r>
            <a:r>
              <a:rPr lang="pl-PL" i="1" dirty="0" smtClean="0"/>
              <a:t> </a:t>
            </a:r>
            <a:r>
              <a:rPr lang="pl-PL" i="1" dirty="0" err="1" smtClean="0"/>
              <a:t>Josephina</a:t>
            </a:r>
            <a:r>
              <a:rPr lang="pl-PL" dirty="0" smtClean="0"/>
              <a:t> (</a:t>
            </a:r>
            <a:r>
              <a:rPr lang="pl-PL" dirty="0" err="1" smtClean="0"/>
              <a:t>kk</a:t>
            </a:r>
            <a:r>
              <a:rPr lang="pl-PL" dirty="0" smtClean="0"/>
              <a:t>),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1788 Powszechna Ordynacja Kryminalna (</a:t>
            </a:r>
            <a:r>
              <a:rPr lang="pl-PL" dirty="0" err="1" smtClean="0"/>
              <a:t>kpk</a:t>
            </a:r>
            <a:r>
              <a:rPr lang="pl-PL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RUCH KODYFIKACYJNY W XVIII 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Bawaria – Maksymilian III Józef (1745-1777), </a:t>
            </a:r>
            <a:r>
              <a:rPr lang="pl-PL" dirty="0" err="1" smtClean="0"/>
              <a:t>kk</a:t>
            </a:r>
            <a:r>
              <a:rPr lang="pl-PL" dirty="0" smtClean="0"/>
              <a:t> (1751), </a:t>
            </a:r>
            <a:r>
              <a:rPr lang="pl-PL" dirty="0" err="1" smtClean="0"/>
              <a:t>kpc</a:t>
            </a:r>
            <a:r>
              <a:rPr lang="pl-PL" dirty="0" smtClean="0"/>
              <a:t> (1753), </a:t>
            </a:r>
            <a:r>
              <a:rPr lang="pl-PL" dirty="0" err="1" smtClean="0"/>
              <a:t>kc</a:t>
            </a:r>
            <a:r>
              <a:rPr lang="pl-PL" dirty="0" smtClean="0"/>
              <a:t> (1756), </a:t>
            </a:r>
          </a:p>
          <a:p>
            <a:pPr marL="514350" indent="-514350">
              <a:buNone/>
            </a:pPr>
            <a:r>
              <a:rPr lang="pl-PL" dirty="0" smtClean="0"/>
              <a:t>Austria – </a:t>
            </a:r>
            <a:r>
              <a:rPr lang="pl-PL" i="1" dirty="0" err="1" smtClean="0"/>
              <a:t>Theresiana</a:t>
            </a:r>
            <a:r>
              <a:rPr lang="pl-PL" i="1" dirty="0" smtClean="0"/>
              <a:t> </a:t>
            </a:r>
            <a:r>
              <a:rPr lang="pl-PL" dirty="0" smtClean="0"/>
              <a:t>(1768), </a:t>
            </a:r>
            <a:r>
              <a:rPr lang="pl-PL" i="1" dirty="0" err="1" smtClean="0"/>
              <a:t>Leopoldina</a:t>
            </a:r>
            <a:r>
              <a:rPr lang="pl-PL" i="1" dirty="0" smtClean="0"/>
              <a:t> </a:t>
            </a:r>
            <a:r>
              <a:rPr lang="pl-PL" dirty="0" smtClean="0"/>
              <a:t>(WKT 1786), </a:t>
            </a:r>
            <a:r>
              <a:rPr lang="pl-PL" i="1" dirty="0" err="1" smtClean="0"/>
              <a:t>Josephina</a:t>
            </a:r>
            <a:r>
              <a:rPr lang="pl-PL" dirty="0" smtClean="0"/>
              <a:t> (1787), POK (1788), ustawa karna dla Galicji Zach. (1796), </a:t>
            </a:r>
            <a:r>
              <a:rPr lang="pl-PL" i="1" dirty="0" err="1" smtClean="0"/>
              <a:t>Franciscana</a:t>
            </a:r>
            <a:r>
              <a:rPr lang="pl-PL" i="1" dirty="0" smtClean="0"/>
              <a:t> </a:t>
            </a:r>
            <a:r>
              <a:rPr lang="pl-PL" dirty="0" smtClean="0"/>
              <a:t>(1803), </a:t>
            </a:r>
            <a:r>
              <a:rPr lang="pl-PL" i="1" dirty="0" err="1" smtClean="0"/>
              <a:t>Codex</a:t>
            </a:r>
            <a:r>
              <a:rPr lang="pl-PL" i="1" dirty="0" smtClean="0"/>
              <a:t> </a:t>
            </a:r>
            <a:r>
              <a:rPr lang="pl-PL" i="1" dirty="0" err="1" smtClean="0"/>
              <a:t>Theresianus</a:t>
            </a:r>
            <a:r>
              <a:rPr lang="pl-PL" i="1" dirty="0" smtClean="0"/>
              <a:t> </a:t>
            </a:r>
            <a:r>
              <a:rPr lang="pl-PL" dirty="0" smtClean="0"/>
              <a:t>(1766),</a:t>
            </a:r>
            <a:r>
              <a:rPr lang="pl-PL" i="1" dirty="0" smtClean="0"/>
              <a:t> </a:t>
            </a:r>
            <a:r>
              <a:rPr lang="pl-PL" dirty="0" smtClean="0"/>
              <a:t>POS (1781) </a:t>
            </a:r>
            <a:r>
              <a:rPr lang="pl-PL" i="1" dirty="0" err="1" smtClean="0"/>
              <a:t>Ehepatent</a:t>
            </a:r>
            <a:r>
              <a:rPr lang="pl-PL" dirty="0" smtClean="0"/>
              <a:t> (1783), </a:t>
            </a:r>
            <a:r>
              <a:rPr lang="pl-PL" dirty="0" err="1" smtClean="0"/>
              <a:t>k.józefiński</a:t>
            </a:r>
            <a:r>
              <a:rPr lang="pl-PL" dirty="0" smtClean="0"/>
              <a:t> (1786), </a:t>
            </a:r>
            <a:r>
              <a:rPr lang="pl-PL" dirty="0" err="1" smtClean="0"/>
              <a:t>kc</a:t>
            </a:r>
            <a:r>
              <a:rPr lang="pl-PL" dirty="0" smtClean="0"/>
              <a:t> </a:t>
            </a:r>
            <a:r>
              <a:rPr lang="pl-PL" dirty="0" err="1" smtClean="0"/>
              <a:t>zachodniogalicyjski</a:t>
            </a:r>
            <a:r>
              <a:rPr lang="pl-PL" dirty="0" smtClean="0"/>
              <a:t> (1797), ABGB (1811), </a:t>
            </a:r>
          </a:p>
          <a:p>
            <a:pPr marL="514350" indent="-514350">
              <a:buNone/>
            </a:pPr>
            <a:r>
              <a:rPr lang="pl-PL" dirty="0" smtClean="0"/>
              <a:t>Prusy – Fryderyk II Wielki, </a:t>
            </a:r>
            <a:r>
              <a:rPr lang="pl-PL" dirty="0" err="1" smtClean="0"/>
              <a:t>Landrecht</a:t>
            </a:r>
            <a:r>
              <a:rPr lang="pl-PL" dirty="0" smtClean="0"/>
              <a:t> pruski (1794), </a:t>
            </a:r>
          </a:p>
          <a:p>
            <a:pPr marL="514350" indent="-514350">
              <a:buNone/>
            </a:pPr>
            <a:r>
              <a:rPr lang="pl-PL" dirty="0" smtClean="0"/>
              <a:t>Rosja – </a:t>
            </a:r>
            <a:r>
              <a:rPr lang="pl-PL" i="1" dirty="0" smtClean="0"/>
              <a:t>Instrukcja </a:t>
            </a:r>
            <a:r>
              <a:rPr lang="pl-PL" dirty="0" smtClean="0"/>
              <a:t>Katarzyny Wielkiej (1767),</a:t>
            </a:r>
          </a:p>
          <a:p>
            <a:pPr marL="514350" indent="-514350">
              <a:buNone/>
            </a:pPr>
            <a:r>
              <a:rPr lang="pl-PL" dirty="0" smtClean="0"/>
              <a:t>Francja – Deklaracja 1789, ustawodawstwo rewolucyjne (</a:t>
            </a:r>
            <a:r>
              <a:rPr lang="pl-PL" dirty="0" err="1" smtClean="0"/>
              <a:t>pr.małżeńskie</a:t>
            </a:r>
            <a:r>
              <a:rPr lang="pl-PL" dirty="0" smtClean="0"/>
              <a:t>, spadkowe, karne – </a:t>
            </a:r>
            <a:r>
              <a:rPr lang="pl-PL" dirty="0" err="1" smtClean="0"/>
              <a:t>kk</a:t>
            </a:r>
            <a:r>
              <a:rPr lang="pl-PL" dirty="0" smtClean="0"/>
              <a:t> 1791, </a:t>
            </a:r>
            <a:r>
              <a:rPr lang="pl-PL" dirty="0" err="1" smtClean="0"/>
              <a:t>kpk</a:t>
            </a:r>
            <a:r>
              <a:rPr lang="pl-PL" dirty="0" smtClean="0"/>
              <a:t> 1795, kler, feudalizm), później kodeksy napoleońskie -&gt;&gt;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KODEKSY NAPOLEOŃSKIE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Cywilny z 1804 r. = </a:t>
            </a:r>
            <a:r>
              <a:rPr lang="pl-PL" i="1" dirty="0" err="1" smtClean="0">
                <a:solidFill>
                  <a:srgbClr val="00B050"/>
                </a:solidFill>
              </a:rPr>
              <a:t>Code</a:t>
            </a:r>
            <a:r>
              <a:rPr lang="pl-PL" i="1" dirty="0" smtClean="0">
                <a:solidFill>
                  <a:srgbClr val="00B050"/>
                </a:solidFill>
              </a:rPr>
              <a:t> </a:t>
            </a:r>
            <a:r>
              <a:rPr lang="pl-PL" i="1" dirty="0" err="1" smtClean="0">
                <a:solidFill>
                  <a:srgbClr val="00B050"/>
                </a:solidFill>
              </a:rPr>
              <a:t>civile</a:t>
            </a:r>
            <a:r>
              <a:rPr lang="pl-PL" i="1" dirty="0" smtClean="0">
                <a:solidFill>
                  <a:srgbClr val="00B050"/>
                </a:solidFill>
              </a:rPr>
              <a:t> </a:t>
            </a:r>
            <a:r>
              <a:rPr lang="pl-PL" dirty="0" smtClean="0">
                <a:solidFill>
                  <a:srgbClr val="00B050"/>
                </a:solidFill>
              </a:rPr>
              <a:t>/ kodeks Napoleona,</a:t>
            </a:r>
          </a:p>
          <a:p>
            <a:r>
              <a:rPr lang="pl-PL" dirty="0" smtClean="0">
                <a:solidFill>
                  <a:srgbClr val="00B050"/>
                </a:solidFill>
              </a:rPr>
              <a:t>Postępowania cywilnego z 1806 r., </a:t>
            </a:r>
          </a:p>
          <a:p>
            <a:r>
              <a:rPr lang="pl-PL" dirty="0" smtClean="0">
                <a:solidFill>
                  <a:srgbClr val="00B050"/>
                </a:solidFill>
              </a:rPr>
              <a:t>Handlowy z 1807 r.,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Postępowania karnego z 1808 r.,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Karny z 1810 r. = </a:t>
            </a:r>
            <a:r>
              <a:rPr lang="pl-PL" i="1" dirty="0" err="1" smtClean="0">
                <a:solidFill>
                  <a:srgbClr val="FF0000"/>
                </a:solidFill>
              </a:rPr>
              <a:t>Code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penal</a:t>
            </a:r>
            <a:r>
              <a:rPr lang="pl-PL" dirty="0" smtClean="0">
                <a:solidFill>
                  <a:srgbClr val="FF0000"/>
                </a:solidFill>
              </a:rPr>
              <a:t>, 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CYWILNE MATERIALNE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Francja: ustawy rewolucyjne, </a:t>
            </a:r>
            <a:r>
              <a:rPr lang="pl-PL" b="1" dirty="0" smtClean="0"/>
              <a:t>Kodeks Napoleona 1804 </a:t>
            </a:r>
          </a:p>
          <a:p>
            <a:r>
              <a:rPr lang="pl-PL" dirty="0" smtClean="0"/>
              <a:t>Austria: </a:t>
            </a:r>
            <a:r>
              <a:rPr lang="pl-PL" i="1" dirty="0" err="1" smtClean="0"/>
              <a:t>Ehepatent</a:t>
            </a:r>
            <a:r>
              <a:rPr lang="pl-PL" dirty="0" smtClean="0"/>
              <a:t> 1783, </a:t>
            </a:r>
            <a:r>
              <a:rPr lang="pl-PL" dirty="0" err="1" smtClean="0"/>
              <a:t>k.józefiński</a:t>
            </a:r>
            <a:r>
              <a:rPr lang="pl-PL" dirty="0" smtClean="0"/>
              <a:t> 1786, </a:t>
            </a:r>
            <a:r>
              <a:rPr lang="pl-PL" dirty="0" err="1" smtClean="0"/>
              <a:t>kc</a:t>
            </a:r>
            <a:r>
              <a:rPr lang="pl-PL" dirty="0" smtClean="0"/>
              <a:t> zach.-gal. 1797, </a:t>
            </a:r>
            <a:r>
              <a:rPr lang="pl-PL" b="1" dirty="0" smtClean="0"/>
              <a:t>ABGB 1811</a:t>
            </a:r>
            <a:r>
              <a:rPr lang="pl-PL" dirty="0" smtClean="0"/>
              <a:t>, III nowele 1914-1916</a:t>
            </a:r>
          </a:p>
          <a:p>
            <a:r>
              <a:rPr lang="pl-PL" dirty="0" smtClean="0"/>
              <a:t>Niemcy: (Prusy) </a:t>
            </a:r>
            <a:r>
              <a:rPr lang="pl-PL" dirty="0" err="1" smtClean="0"/>
              <a:t>Landrecht</a:t>
            </a:r>
            <a:r>
              <a:rPr lang="pl-PL" dirty="0" smtClean="0"/>
              <a:t> 1794, (Rzesza) </a:t>
            </a:r>
            <a:r>
              <a:rPr lang="pl-PL" b="1" dirty="0" smtClean="0"/>
              <a:t>BGB 1896-1900</a:t>
            </a:r>
          </a:p>
          <a:p>
            <a:r>
              <a:rPr lang="pl-PL" dirty="0" smtClean="0"/>
              <a:t>Rosja: Zwód Praw 1832-1835</a:t>
            </a:r>
          </a:p>
          <a:p>
            <a:r>
              <a:rPr lang="pl-PL" dirty="0" smtClean="0"/>
              <a:t>Szwajcaria: </a:t>
            </a:r>
            <a:r>
              <a:rPr lang="pl-PL" b="1" dirty="0" smtClean="0"/>
              <a:t>ZGB 1907-1912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KARNE MATERIALNE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Francja: Deklaracja 1789, </a:t>
            </a:r>
            <a:r>
              <a:rPr lang="pl-PL" dirty="0" err="1" smtClean="0"/>
              <a:t>kk</a:t>
            </a:r>
            <a:r>
              <a:rPr lang="pl-PL" dirty="0" smtClean="0"/>
              <a:t> 1791, k. o </a:t>
            </a:r>
            <a:r>
              <a:rPr lang="pl-PL" dirty="0" err="1" smtClean="0"/>
              <a:t>przestęp-stwach</a:t>
            </a:r>
            <a:r>
              <a:rPr lang="pl-PL" dirty="0" smtClean="0"/>
              <a:t> i karach 1795, </a:t>
            </a:r>
            <a:r>
              <a:rPr lang="pl-PL" b="1" i="1" dirty="0" err="1" smtClean="0"/>
              <a:t>Code</a:t>
            </a:r>
            <a:r>
              <a:rPr lang="pl-PL" b="1" i="1" dirty="0" smtClean="0"/>
              <a:t> </a:t>
            </a:r>
            <a:r>
              <a:rPr lang="pl-PL" b="1" i="1" dirty="0" err="1" smtClean="0"/>
              <a:t>penal</a:t>
            </a:r>
            <a:r>
              <a:rPr lang="pl-PL" b="1" i="1" dirty="0" smtClean="0"/>
              <a:t> </a:t>
            </a:r>
            <a:r>
              <a:rPr lang="pl-PL" b="1" dirty="0" smtClean="0"/>
              <a:t>1810 </a:t>
            </a:r>
            <a:r>
              <a:rPr lang="pl-PL" dirty="0" smtClean="0"/>
              <a:t>(do 1994) </a:t>
            </a:r>
          </a:p>
          <a:p>
            <a:r>
              <a:rPr lang="pl-PL" dirty="0" smtClean="0"/>
              <a:t>Austria: </a:t>
            </a:r>
            <a:r>
              <a:rPr lang="pl-PL" i="1" dirty="0" err="1" smtClean="0"/>
              <a:t>Theresiana</a:t>
            </a:r>
            <a:r>
              <a:rPr lang="pl-PL" i="1" dirty="0" smtClean="0"/>
              <a:t> </a:t>
            </a:r>
            <a:r>
              <a:rPr lang="pl-PL" dirty="0" smtClean="0"/>
              <a:t>1768, [</a:t>
            </a:r>
            <a:r>
              <a:rPr lang="pl-PL" i="1" dirty="0" err="1" smtClean="0"/>
              <a:t>Leopoldina</a:t>
            </a:r>
            <a:r>
              <a:rPr lang="pl-PL" i="1" dirty="0" smtClean="0"/>
              <a:t> </a:t>
            </a:r>
            <a:r>
              <a:rPr lang="pl-PL" dirty="0" smtClean="0"/>
              <a:t>1786], </a:t>
            </a:r>
            <a:r>
              <a:rPr lang="pl-PL" i="1" dirty="0" err="1" smtClean="0"/>
              <a:t>Josephina</a:t>
            </a:r>
            <a:r>
              <a:rPr lang="pl-PL" i="1" dirty="0" smtClean="0"/>
              <a:t> </a:t>
            </a:r>
            <a:r>
              <a:rPr lang="pl-PL" dirty="0" smtClean="0"/>
              <a:t>1787, ustawa karna dla </a:t>
            </a:r>
            <a:r>
              <a:rPr lang="pl-PL" dirty="0" err="1" smtClean="0"/>
              <a:t>Gal.Zach</a:t>
            </a:r>
            <a:r>
              <a:rPr lang="pl-PL" dirty="0" smtClean="0"/>
              <a:t>. 1796, </a:t>
            </a:r>
            <a:r>
              <a:rPr lang="pl-PL" i="1" dirty="0" err="1" smtClean="0"/>
              <a:t>Franciscana</a:t>
            </a:r>
            <a:r>
              <a:rPr lang="pl-PL" i="1" dirty="0" smtClean="0"/>
              <a:t> </a:t>
            </a:r>
            <a:r>
              <a:rPr lang="pl-PL" dirty="0" smtClean="0"/>
              <a:t>1803, </a:t>
            </a:r>
            <a:r>
              <a:rPr lang="pl-PL" b="1" dirty="0" err="1" smtClean="0"/>
              <a:t>kk</a:t>
            </a:r>
            <a:r>
              <a:rPr lang="pl-PL" b="1" dirty="0" smtClean="0"/>
              <a:t> 1852 </a:t>
            </a:r>
            <a:r>
              <a:rPr lang="pl-PL" dirty="0" smtClean="0"/>
              <a:t>(do 1974) </a:t>
            </a:r>
          </a:p>
          <a:p>
            <a:r>
              <a:rPr lang="pl-PL" dirty="0" smtClean="0"/>
              <a:t>Niemcy: (Prusy) </a:t>
            </a:r>
            <a:r>
              <a:rPr lang="pl-PL" dirty="0" err="1" smtClean="0"/>
              <a:t>Landrecht</a:t>
            </a:r>
            <a:r>
              <a:rPr lang="pl-PL" dirty="0" smtClean="0"/>
              <a:t> 1794, </a:t>
            </a:r>
            <a:r>
              <a:rPr lang="pl-PL" dirty="0" err="1" smtClean="0"/>
              <a:t>kk</a:t>
            </a:r>
            <a:r>
              <a:rPr lang="pl-PL" dirty="0" smtClean="0"/>
              <a:t> 1851, (Bawaria) </a:t>
            </a:r>
            <a:r>
              <a:rPr lang="pl-PL" dirty="0" err="1" smtClean="0"/>
              <a:t>kk</a:t>
            </a:r>
            <a:r>
              <a:rPr lang="pl-PL" dirty="0" smtClean="0"/>
              <a:t> 1751, </a:t>
            </a:r>
            <a:r>
              <a:rPr lang="pl-PL" b="1" dirty="0" err="1" smtClean="0"/>
              <a:t>kk</a:t>
            </a:r>
            <a:r>
              <a:rPr lang="pl-PL" b="1" dirty="0" smtClean="0"/>
              <a:t> 1813</a:t>
            </a:r>
            <a:r>
              <a:rPr lang="pl-PL" dirty="0" smtClean="0"/>
              <a:t>, (Rzesza) </a:t>
            </a:r>
            <a:r>
              <a:rPr lang="pl-PL" b="1" dirty="0" err="1" smtClean="0"/>
              <a:t>kk</a:t>
            </a:r>
            <a:r>
              <a:rPr lang="pl-PL" b="1" dirty="0" smtClean="0"/>
              <a:t> 1871 </a:t>
            </a:r>
            <a:r>
              <a:rPr lang="pl-PL" dirty="0" smtClean="0"/>
              <a:t>(w mocy)</a:t>
            </a:r>
            <a:endParaRPr lang="pl-PL" dirty="0" smtClean="0"/>
          </a:p>
          <a:p>
            <a:r>
              <a:rPr lang="pl-PL" dirty="0" smtClean="0"/>
              <a:t>Rosja: Zwód Praw 1832-1835, </a:t>
            </a:r>
            <a:r>
              <a:rPr lang="pl-PL" dirty="0" err="1" smtClean="0"/>
              <a:t>k.kar</a:t>
            </a:r>
            <a:r>
              <a:rPr lang="pl-PL" dirty="0" smtClean="0"/>
              <a:t> głównych i poprawczych 1845, </a:t>
            </a:r>
            <a:r>
              <a:rPr lang="pl-PL" b="1" dirty="0" smtClean="0"/>
              <a:t>k. </a:t>
            </a:r>
            <a:r>
              <a:rPr lang="pl-PL" b="1" dirty="0" err="1" smtClean="0"/>
              <a:t>Tagancewa</a:t>
            </a:r>
            <a:r>
              <a:rPr lang="pl-PL" b="1" dirty="0" smtClean="0"/>
              <a:t> 1903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CYWILNE PROCESOWE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Francja: </a:t>
            </a:r>
            <a:r>
              <a:rPr lang="pl-PL" b="1" dirty="0" err="1" smtClean="0"/>
              <a:t>kpc</a:t>
            </a:r>
            <a:r>
              <a:rPr lang="pl-PL" b="1" dirty="0" smtClean="0"/>
              <a:t> 1806 </a:t>
            </a:r>
            <a:r>
              <a:rPr lang="pl-PL" dirty="0" smtClean="0"/>
              <a:t>(do 1975)</a:t>
            </a:r>
            <a:endParaRPr lang="pl-PL" b="1" dirty="0" smtClean="0"/>
          </a:p>
          <a:p>
            <a:r>
              <a:rPr lang="pl-PL" dirty="0" smtClean="0"/>
              <a:t>Austria: Powszechna Ordynacja Sądowa 1781, </a:t>
            </a:r>
            <a:r>
              <a:rPr lang="pl-PL" b="1" dirty="0" smtClean="0"/>
              <a:t>procedura „kleinowska” 1895 </a:t>
            </a:r>
          </a:p>
          <a:p>
            <a:r>
              <a:rPr lang="pl-PL" dirty="0" smtClean="0"/>
              <a:t>Niemcy: (Prusy) Powszechna Ordynacja Sądowa dla Państw Pruskich 1793, (Rzesza) </a:t>
            </a:r>
            <a:r>
              <a:rPr lang="pl-PL" b="1" dirty="0" err="1" smtClean="0"/>
              <a:t>kpc</a:t>
            </a:r>
            <a:r>
              <a:rPr lang="pl-PL" b="1" dirty="0" smtClean="0"/>
              <a:t> </a:t>
            </a:r>
            <a:r>
              <a:rPr lang="pl-PL" b="1" dirty="0" smtClean="0"/>
              <a:t>1877 </a:t>
            </a:r>
          </a:p>
          <a:p>
            <a:r>
              <a:rPr lang="pl-PL" dirty="0" smtClean="0"/>
              <a:t>Rosja</a:t>
            </a:r>
            <a:r>
              <a:rPr lang="pl-PL" dirty="0" smtClean="0"/>
              <a:t>: Zwód Praw 1832-1835, </a:t>
            </a:r>
            <a:r>
              <a:rPr lang="pl-PL" b="1" dirty="0" err="1" smtClean="0"/>
              <a:t>kpc</a:t>
            </a:r>
            <a:r>
              <a:rPr lang="pl-PL" b="1" dirty="0" smtClean="0"/>
              <a:t> 1864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1461</Words>
  <Application>Microsoft Office PowerPoint</Application>
  <PresentationFormat>Pokaz na ekranie (4:3)</PresentationFormat>
  <Paragraphs>164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POWSZECHNA HISTORIA PRAWA  - Kodeksy w XVIII-XX w.</vt:lpstr>
      <vt:lpstr>OD TEORII DO PRAKTYKI</vt:lpstr>
      <vt:lpstr>OŚWIECONY ABSOLUTYZM</vt:lpstr>
      <vt:lpstr>PRAWO JÓZEFA II</vt:lpstr>
      <vt:lpstr>RUCH KODYFIKACYJNY W XVIII W.</vt:lpstr>
      <vt:lpstr>KODEKSY NAPOLEOŃSKIE</vt:lpstr>
      <vt:lpstr>PRAWO CYWILNE MATERIALNE</vt:lpstr>
      <vt:lpstr>PRAWO KARNE MATERIALNE</vt:lpstr>
      <vt:lpstr>PRAWO CYWILNE PROCESOWE</vt:lpstr>
      <vt:lpstr>PRAWO KARNE PROCESOWE</vt:lpstr>
      <vt:lpstr>PRAWO HANDLOWE</vt:lpstr>
      <vt:lpstr>LANDRECHT PRUSKI (1794)</vt:lpstr>
      <vt:lpstr>Kodeks Napoleona (1804)</vt:lpstr>
      <vt:lpstr>Kodeks Napoleona (1804)</vt:lpstr>
      <vt:lpstr>Kodeks Napoleona (1804)</vt:lpstr>
      <vt:lpstr>ABGB (1811)</vt:lpstr>
      <vt:lpstr>ABGB (1811) </vt:lpstr>
      <vt:lpstr>ABGB (1811) </vt:lpstr>
      <vt:lpstr>Prawo rosyjskie</vt:lpstr>
      <vt:lpstr>BGB (1896-1900)</vt:lpstr>
      <vt:lpstr>BGB (1896-1900)</vt:lpstr>
      <vt:lpstr>BGB (1896-1900)</vt:lpstr>
      <vt:lpstr>ZGB (1907-1912)</vt:lpstr>
      <vt:lpstr>ZGB (1907-1912)</vt:lpstr>
      <vt:lpstr>ZGB (1907-1912)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jan.halberda</cp:lastModifiedBy>
  <cp:revision>104</cp:revision>
  <dcterms:created xsi:type="dcterms:W3CDTF">2008-10-10T13:08:16Z</dcterms:created>
  <dcterms:modified xsi:type="dcterms:W3CDTF">2014-01-13T18:59:59Z</dcterms:modified>
</cp:coreProperties>
</file>