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4" r:id="rId4"/>
    <p:sldId id="305" r:id="rId5"/>
    <p:sldId id="260" r:id="rId6"/>
    <p:sldId id="272" r:id="rId7"/>
    <p:sldId id="261" r:id="rId8"/>
    <p:sldId id="262" r:id="rId9"/>
    <p:sldId id="292" r:id="rId10"/>
    <p:sldId id="263" r:id="rId11"/>
    <p:sldId id="264" r:id="rId12"/>
    <p:sldId id="265" r:id="rId13"/>
    <p:sldId id="268" r:id="rId14"/>
    <p:sldId id="306" r:id="rId15"/>
    <p:sldId id="267" r:id="rId16"/>
    <p:sldId id="269" r:id="rId17"/>
    <p:sldId id="301" r:id="rId18"/>
    <p:sldId id="302" r:id="rId19"/>
    <p:sldId id="303" r:id="rId20"/>
    <p:sldId id="293" r:id="rId21"/>
    <p:sldId id="288" r:id="rId22"/>
    <p:sldId id="289" r:id="rId23"/>
    <p:sldId id="290" r:id="rId24"/>
    <p:sldId id="270" r:id="rId25"/>
    <p:sldId id="275" r:id="rId26"/>
    <p:sldId id="307" r:id="rId27"/>
    <p:sldId id="312" r:id="rId28"/>
    <p:sldId id="311" r:id="rId29"/>
    <p:sldId id="309" r:id="rId30"/>
    <p:sldId id="310" r:id="rId31"/>
    <p:sldId id="308" r:id="rId32"/>
    <p:sldId id="291" r:id="rId33"/>
    <p:sldId id="271" r:id="rId34"/>
    <p:sldId id="287" r:id="rId35"/>
    <p:sldId id="277" r:id="rId36"/>
    <p:sldId id="298" r:id="rId37"/>
    <p:sldId id="299" r:id="rId38"/>
    <p:sldId id="300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6C9D-F0A4-4A21-A7A8-31F084F0884E}" type="datetimeFigureOut">
              <a:rPr lang="pl-PL" smtClean="0"/>
              <a:pPr/>
              <a:t>2014-10-13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EFB-3515-496A-96AF-A55D59E09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6C9D-F0A4-4A21-A7A8-31F084F0884E}" type="datetimeFigureOut">
              <a:rPr lang="pl-PL" smtClean="0"/>
              <a:pPr/>
              <a:t>2014-10-13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EFB-3515-496A-96AF-A55D59E09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6C9D-F0A4-4A21-A7A8-31F084F0884E}" type="datetimeFigureOut">
              <a:rPr lang="pl-PL" smtClean="0"/>
              <a:pPr/>
              <a:t>2014-10-13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EFB-3515-496A-96AF-A55D59E09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6C9D-F0A4-4A21-A7A8-31F084F0884E}" type="datetimeFigureOut">
              <a:rPr lang="pl-PL" smtClean="0"/>
              <a:pPr/>
              <a:t>2014-10-13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EFB-3515-496A-96AF-A55D59E09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6C9D-F0A4-4A21-A7A8-31F084F0884E}" type="datetimeFigureOut">
              <a:rPr lang="pl-PL" smtClean="0"/>
              <a:pPr/>
              <a:t>2014-10-13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EFB-3515-496A-96AF-A55D59E09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6C9D-F0A4-4A21-A7A8-31F084F0884E}" type="datetimeFigureOut">
              <a:rPr lang="pl-PL" smtClean="0"/>
              <a:pPr/>
              <a:t>2014-10-13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EFB-3515-496A-96AF-A55D59E09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6C9D-F0A4-4A21-A7A8-31F084F0884E}" type="datetimeFigureOut">
              <a:rPr lang="pl-PL" smtClean="0"/>
              <a:pPr/>
              <a:t>2014-10-13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EFB-3515-496A-96AF-A55D59E09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6C9D-F0A4-4A21-A7A8-31F084F0884E}" type="datetimeFigureOut">
              <a:rPr lang="pl-PL" smtClean="0"/>
              <a:pPr/>
              <a:t>2014-10-13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EFB-3515-496A-96AF-A55D59E09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6C9D-F0A4-4A21-A7A8-31F084F0884E}" type="datetimeFigureOut">
              <a:rPr lang="pl-PL" smtClean="0"/>
              <a:pPr/>
              <a:t>2014-10-13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EFB-3515-496A-96AF-A55D59E09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6C9D-F0A4-4A21-A7A8-31F084F0884E}" type="datetimeFigureOut">
              <a:rPr lang="pl-PL" smtClean="0"/>
              <a:pPr/>
              <a:t>2014-10-13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EFB-3515-496A-96AF-A55D59E09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6C9D-F0A4-4A21-A7A8-31F084F0884E}" type="datetimeFigureOut">
              <a:rPr lang="pl-PL" smtClean="0"/>
              <a:pPr/>
              <a:t>2014-10-13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EEFB-3515-496A-96AF-A55D59E09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B6C9D-F0A4-4A21-A7A8-31F084F0884E}" type="datetimeFigureOut">
              <a:rPr lang="pl-PL" smtClean="0"/>
              <a:pPr/>
              <a:t>2014-10-13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5EEFB-3515-496A-96AF-A55D59E09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POWSZECHNA HISTORIA PRAWA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r>
              <a:rPr lang="pl-PL" dirty="0" err="1" smtClean="0"/>
              <a:t>prawa</a:t>
            </a:r>
            <a:r>
              <a:rPr lang="pl-PL" dirty="0" smtClean="0"/>
              <a:t> plemion barbarzyńskich</a:t>
            </a:r>
            <a:endParaRPr lang="pl-PL" dirty="0" smtClean="0"/>
          </a:p>
          <a:p>
            <a:r>
              <a:rPr lang="pl-PL" dirty="0" smtClean="0"/>
              <a:t>dr Jan Halberda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zwyczajowe </a:t>
            </a:r>
            <a:r>
              <a:rPr lang="pl-PL" dirty="0" err="1" smtClean="0"/>
              <a:t>vs</a:t>
            </a:r>
            <a:r>
              <a:rPr lang="pl-PL" dirty="0" smtClean="0"/>
              <a:t> stanowione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Etapy przechodzenia do świadomego ustawodawstwa (około: od XIII w. do XVI w.):</a:t>
            </a:r>
          </a:p>
          <a:p>
            <a:pPr marL="571500" indent="-571500">
              <a:buAutoNum type="romanUcPeriod"/>
            </a:pPr>
            <a:r>
              <a:rPr lang="pl-PL" i="1" dirty="0" smtClean="0"/>
              <a:t> </a:t>
            </a:r>
            <a:r>
              <a:rPr lang="pl-PL" i="1" dirty="0" err="1" smtClean="0">
                <a:solidFill>
                  <a:srgbClr val="00B050"/>
                </a:solidFill>
              </a:rPr>
              <a:t>Consuetidunes</a:t>
            </a:r>
            <a:r>
              <a:rPr lang="pl-PL" i="1" dirty="0" smtClean="0">
                <a:solidFill>
                  <a:srgbClr val="00B050"/>
                </a:solidFill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</a:rPr>
              <a:t>in</a:t>
            </a:r>
            <a:r>
              <a:rPr lang="pl-PL" i="1" dirty="0" smtClean="0">
                <a:solidFill>
                  <a:srgbClr val="00B050"/>
                </a:solidFill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</a:rPr>
              <a:t>scriptis</a:t>
            </a:r>
            <a:r>
              <a:rPr lang="pl-PL" i="1" dirty="0" smtClean="0">
                <a:solidFill>
                  <a:srgbClr val="00B050"/>
                </a:solidFill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</a:rPr>
              <a:t>redactae</a:t>
            </a:r>
            <a:r>
              <a:rPr lang="pl-PL" i="1" dirty="0" smtClean="0">
                <a:solidFill>
                  <a:srgbClr val="00B050"/>
                </a:solidFill>
              </a:rPr>
              <a:t> </a:t>
            </a:r>
            <a:r>
              <a:rPr lang="pl-PL" dirty="0" smtClean="0"/>
              <a:t>– zwody (Najstarszy zwód prawa polskiego, Księga elbląska </a:t>
            </a:r>
            <a:br>
              <a:rPr lang="pl-PL" dirty="0" smtClean="0"/>
            </a:br>
            <a:r>
              <a:rPr lang="pl-PL" dirty="0" smtClean="0"/>
              <a:t>II </a:t>
            </a:r>
            <a:r>
              <a:rPr lang="pl-PL" dirty="0" err="1" smtClean="0"/>
              <a:t>poł</a:t>
            </a:r>
            <a:r>
              <a:rPr lang="pl-PL" dirty="0" smtClean="0"/>
              <a:t>. XIII w.), zwierciadła (Zwierciadło Saskie 1220-1235), spisy, kodeksy, zwyczaje, </a:t>
            </a:r>
          </a:p>
          <a:p>
            <a:pPr marL="571500" indent="-571500">
              <a:buAutoNum type="romanUcPeriod"/>
            </a:pPr>
            <a:r>
              <a:rPr lang="pl-PL" i="1" dirty="0" smtClean="0"/>
              <a:t> </a:t>
            </a:r>
            <a:r>
              <a:rPr lang="pl-PL" i="1" smtClean="0">
                <a:solidFill>
                  <a:srgbClr val="00B050"/>
                </a:solidFill>
              </a:rPr>
              <a:t>Consuetidunes</a:t>
            </a:r>
            <a:r>
              <a:rPr lang="pl-PL" i="1" dirty="0" smtClean="0">
                <a:solidFill>
                  <a:srgbClr val="00B050"/>
                </a:solidFill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</a:rPr>
              <a:t>approbatae</a:t>
            </a:r>
            <a:r>
              <a:rPr lang="pl-PL" i="1" dirty="0" smtClean="0">
                <a:solidFill>
                  <a:srgbClr val="00B050"/>
                </a:solidFill>
              </a:rPr>
              <a:t> </a:t>
            </a:r>
            <a:r>
              <a:rPr lang="pl-PL" dirty="0" smtClean="0"/>
              <a:t>– zwyczaje zatwierdzone,</a:t>
            </a:r>
          </a:p>
          <a:p>
            <a:pPr marL="571500" indent="-571500">
              <a:buAutoNum type="romanUcPeriod"/>
            </a:pPr>
            <a:r>
              <a:rPr lang="pl-PL" i="1" dirty="0" smtClean="0"/>
              <a:t> </a:t>
            </a:r>
            <a:r>
              <a:rPr lang="pl-PL" dirty="0" smtClean="0">
                <a:solidFill>
                  <a:srgbClr val="00B050"/>
                </a:solidFill>
              </a:rPr>
              <a:t>Prawodawstwo</a:t>
            </a:r>
            <a:r>
              <a:rPr lang="pl-PL" dirty="0" smtClean="0"/>
              <a:t> – absolutyzm (prawo i proces karny – inkwizycyjny: </a:t>
            </a:r>
            <a:r>
              <a:rPr lang="pl-PL" i="1" dirty="0" err="1" smtClean="0"/>
              <a:t>Constitutio</a:t>
            </a:r>
            <a:r>
              <a:rPr lang="pl-PL" i="1" dirty="0" smtClean="0"/>
              <a:t> </a:t>
            </a:r>
            <a:r>
              <a:rPr lang="pl-PL" i="1" dirty="0" err="1" smtClean="0"/>
              <a:t>Criminalis</a:t>
            </a:r>
            <a:r>
              <a:rPr lang="pl-PL" i="1" dirty="0" smtClean="0"/>
              <a:t> </a:t>
            </a:r>
            <a:r>
              <a:rPr lang="pl-PL" i="1" dirty="0" err="1" smtClean="0"/>
              <a:t>Carolina</a:t>
            </a:r>
            <a:r>
              <a:rPr lang="pl-PL" i="1" dirty="0" smtClean="0"/>
              <a:t> </a:t>
            </a:r>
            <a:r>
              <a:rPr lang="pl-PL" dirty="0" smtClean="0"/>
              <a:t>1532, ordonans z </a:t>
            </a:r>
            <a:r>
              <a:rPr lang="pl-PL" dirty="0" err="1" smtClean="0"/>
              <a:t>Villers-Cotterets</a:t>
            </a:r>
            <a:r>
              <a:rPr lang="pl-PL" dirty="0" smtClean="0"/>
              <a:t> 1539).</a:t>
            </a:r>
            <a:r>
              <a:rPr lang="pl-PL" i="1" dirty="0" smtClean="0"/>
              <a:t> 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Partykularyzm prawa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Zasada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personalności</a:t>
            </a:r>
            <a:r>
              <a:rPr lang="pl-PL" dirty="0" smtClean="0"/>
              <a:t> (prawo idzie za człowiekiem) -&gt; zasada stanowości. </a:t>
            </a:r>
            <a:r>
              <a:rPr lang="pl-PL" sz="1500" i="1" dirty="0" smtClean="0"/>
              <a:t>(</a:t>
            </a:r>
            <a:r>
              <a:rPr lang="pl-PL" sz="1500" i="1" dirty="0" err="1" smtClean="0"/>
              <a:t>Ecclesia</a:t>
            </a:r>
            <a:r>
              <a:rPr lang="pl-PL" sz="1500" i="1" dirty="0" smtClean="0"/>
              <a:t> </a:t>
            </a:r>
            <a:r>
              <a:rPr lang="pl-PL" sz="1500" i="1" dirty="0" err="1" smtClean="0"/>
              <a:t>vivit</a:t>
            </a:r>
            <a:r>
              <a:rPr lang="pl-PL" sz="1500" i="1" dirty="0" smtClean="0"/>
              <a:t> </a:t>
            </a:r>
            <a:r>
              <a:rPr lang="pl-PL" sz="1500" i="1" dirty="0" err="1" smtClean="0"/>
              <a:t>lege</a:t>
            </a:r>
            <a:r>
              <a:rPr lang="pl-PL" sz="1500" i="1" dirty="0" smtClean="0"/>
              <a:t> </a:t>
            </a:r>
            <a:r>
              <a:rPr lang="pl-PL" sz="1500" i="1" dirty="0" err="1" smtClean="0"/>
              <a:t>romana</a:t>
            </a:r>
            <a:r>
              <a:rPr lang="pl-PL" sz="1500" i="1" dirty="0" smtClean="0"/>
              <a:t>)</a:t>
            </a:r>
          </a:p>
          <a:p>
            <a:endParaRPr lang="pl-PL" dirty="0" smtClean="0"/>
          </a:p>
          <a:p>
            <a:r>
              <a:rPr lang="pl-PL" dirty="0" smtClean="0"/>
              <a:t>Zasada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terytorialności</a:t>
            </a:r>
            <a:r>
              <a:rPr lang="pl-PL" dirty="0" smtClean="0"/>
              <a:t> (stabilizacja życia, brak komunikacji, wymiany, mobilności, feudalizacja życia - immunitety). Przypadek Francji. 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Unifikacja prawa w dobie wzmacniania władzy królewskiej (ordonans z </a:t>
            </a:r>
            <a:r>
              <a:rPr lang="pl-PL" dirty="0" err="1" smtClean="0"/>
              <a:t>Montil-les-Tours</a:t>
            </a:r>
            <a:r>
              <a:rPr lang="pl-PL" dirty="0" smtClean="0"/>
              <a:t> 1454).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Stanowość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Odmienne jurysdykcje dla każdego stanu,</a:t>
            </a:r>
          </a:p>
          <a:p>
            <a:r>
              <a:rPr lang="pl-PL" dirty="0" smtClean="0"/>
              <a:t>Przywileje stanowe, </a:t>
            </a:r>
          </a:p>
          <a:p>
            <a:r>
              <a:rPr lang="pl-PL" dirty="0" smtClean="0"/>
              <a:t>Wykształca się odmienne prawo dla każdego stanu.  </a:t>
            </a:r>
          </a:p>
          <a:p>
            <a:r>
              <a:rPr lang="pl-PL" dirty="0" smtClean="0"/>
              <a:t>Zdolność prawna i zdolność do czynności prawnej – ograniczenia na każdym kroku…</a:t>
            </a:r>
          </a:p>
          <a:p>
            <a:r>
              <a:rPr lang="pl-PL" dirty="0" smtClean="0"/>
              <a:t>Korporacyjność (w miastach).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Jak przejawia się stanowość?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Jak przejawia się stanowość?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Zawieranie małżeństw</a:t>
            </a:r>
          </a:p>
          <a:p>
            <a:r>
              <a:rPr lang="pl-PL" dirty="0" smtClean="0"/>
              <a:t>Spadkobranie </a:t>
            </a:r>
          </a:p>
          <a:p>
            <a:r>
              <a:rPr lang="pl-PL" dirty="0" smtClean="0"/>
              <a:t>Sprawowanie opieki </a:t>
            </a:r>
          </a:p>
          <a:p>
            <a:r>
              <a:rPr lang="pl-PL" dirty="0" smtClean="0"/>
              <a:t>Zaciąganie zobowiązań</a:t>
            </a:r>
          </a:p>
          <a:p>
            <a:r>
              <a:rPr lang="pl-PL" dirty="0" smtClean="0"/>
              <a:t>Nabywanie dóbr </a:t>
            </a:r>
          </a:p>
          <a:p>
            <a:r>
              <a:rPr lang="pl-PL" dirty="0" smtClean="0"/>
              <a:t>Ochrona </a:t>
            </a:r>
            <a:r>
              <a:rPr lang="pl-PL" dirty="0" err="1" smtClean="0"/>
              <a:t>prawnokarna</a:t>
            </a:r>
            <a:endParaRPr lang="pl-PL" dirty="0" smtClean="0"/>
          </a:p>
          <a:p>
            <a:r>
              <a:rPr lang="pl-PL" dirty="0" smtClean="0"/>
              <a:t>Stanowisko w procesie (cywilnym i karnym)</a:t>
            </a:r>
          </a:p>
          <a:p>
            <a:r>
              <a:rPr lang="pl-PL" dirty="0" smtClean="0"/>
              <a:t>Zajmowanie urzędów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Systematyka prawa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pl-PL" dirty="0" smtClean="0"/>
              <a:t>/Pomieszanie z poplątaniem/</a:t>
            </a:r>
          </a:p>
          <a:p>
            <a:r>
              <a:rPr lang="pl-PL" dirty="0" smtClean="0"/>
              <a:t>Dzisiejsze podziały: </a:t>
            </a:r>
          </a:p>
          <a:p>
            <a:pPr>
              <a:buNone/>
            </a:pPr>
            <a:endParaRPr lang="pl-PL" dirty="0" smtClean="0"/>
          </a:p>
          <a:p>
            <a:pPr marL="1257300"/>
            <a:r>
              <a:rPr lang="pl-PL" dirty="0" smtClean="0"/>
              <a:t>Prawo prywatne a publiczne,</a:t>
            </a:r>
          </a:p>
          <a:p>
            <a:pPr marL="1257300"/>
            <a:r>
              <a:rPr lang="pl-PL" dirty="0" smtClean="0"/>
              <a:t>Prawo prywatne a karne,</a:t>
            </a:r>
          </a:p>
          <a:p>
            <a:pPr marL="1257300"/>
            <a:r>
              <a:rPr lang="pl-PL" dirty="0" smtClean="0"/>
              <a:t>Prawo materialne a procesowe.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Barbarzyńcy – sprzymierzeńcy Rzymu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Inne prawo dla barbarzyńców, a inne dla Rzymian (zasada personalności). (Pewien) wpływ prawa rzymskiego. </a:t>
            </a:r>
          </a:p>
          <a:p>
            <a:r>
              <a:rPr lang="pl-PL" dirty="0" smtClean="0"/>
              <a:t>Wizygoci,</a:t>
            </a:r>
          </a:p>
          <a:p>
            <a:r>
              <a:rPr lang="pl-PL" dirty="0" smtClean="0"/>
              <a:t>Ostrogoci, </a:t>
            </a:r>
          </a:p>
          <a:p>
            <a:r>
              <a:rPr lang="pl-PL" dirty="0" smtClean="0"/>
              <a:t>Burgundowie.</a:t>
            </a:r>
          </a:p>
          <a:p>
            <a:pPr algn="r">
              <a:buNone/>
            </a:pPr>
            <a:r>
              <a:rPr lang="pl-PL" i="1" dirty="0" smtClean="0">
                <a:solidFill>
                  <a:srgbClr val="00B0F0"/>
                </a:solidFill>
              </a:rPr>
              <a:t>Czym różniły się prawa (rzymskie i barbarzyńskie)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Wpływy rzymskie/germańskie?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Gdy kto innego człowieka okaleczy albo rani, a będzie to udowodnione pojedynkiem sądowym, zostanie ukarany śmiercią.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Wpływy rzymskie/germańskie?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Żadnej wolnej kobiecie żyjącej według </a:t>
            </a:r>
            <a:r>
              <a:rPr lang="pl-PL" dirty="0" err="1" smtClean="0"/>
              <a:t>prawa</a:t>
            </a:r>
            <a:r>
              <a:rPr lang="pl-PL" dirty="0" smtClean="0"/>
              <a:t> …w naszym królestwie nie wolno żyć według własnego uznania, lecz winna pozostawać zawsze tylko pod władzą mężczyzny lub króla.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Wpływy rzymskie/germańskie?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Jeśli zaś wrzuci go do studni lub do wody albo w celu ukrycia zasłoni gałęziami lub innymi rzeczami, niech będzie zasądzony jako winny na 24000 denarów, które czynią 600 solidów.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prawa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Różnice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PB prawo zwyczajowe, niespisane, PR prawodawstwo cesarza, prawo opracowywane naukowo, systematyka, literatura</a:t>
            </a:r>
          </a:p>
          <a:p>
            <a:r>
              <a:rPr lang="pl-PL" dirty="0" smtClean="0"/>
              <a:t>PB kolektywizm (ród), PR indywidualizm (jednostka)</a:t>
            </a:r>
          </a:p>
          <a:p>
            <a:r>
              <a:rPr lang="pl-PL" dirty="0" smtClean="0"/>
              <a:t>PB (brak) - PR (są) a prawa kobiety</a:t>
            </a:r>
          </a:p>
          <a:p>
            <a:r>
              <a:rPr lang="pl-PL" dirty="0" smtClean="0"/>
              <a:t>PB obiektywna i zbiorowa odpowiedzialność, PR subiektywizacja i indywidualizacja </a:t>
            </a:r>
          </a:p>
          <a:p>
            <a:r>
              <a:rPr lang="pl-PL" dirty="0" smtClean="0"/>
              <a:t>PB krwawa zemsta, kary kompozycyjne, PR kary publiczne </a:t>
            </a:r>
          </a:p>
          <a:p>
            <a:r>
              <a:rPr lang="pl-PL" dirty="0" smtClean="0"/>
              <a:t>PB proces1, ordalia, PR karny i cywilny, świadkowie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Wizygoci</a:t>
            </a:r>
            <a:endParaRPr lang="pl-PL" dirty="0"/>
          </a:p>
        </p:txBody>
      </p:sp>
      <p:pic>
        <p:nvPicPr>
          <p:cNvPr id="6" name="Symbol zastępczy zawartości 5" descr="Visigoth_migra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4000504"/>
            <a:ext cx="4286250" cy="2571750"/>
          </a:xfrm>
        </p:spPr>
      </p:pic>
      <p:sp>
        <p:nvSpPr>
          <p:cNvPr id="7" name="pole tekstowe 6"/>
          <p:cNvSpPr txBox="1"/>
          <p:nvPr/>
        </p:nvSpPr>
        <p:spPr>
          <a:xfrm>
            <a:off x="142844" y="1264681"/>
            <a:ext cx="850112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i="1" dirty="0" smtClean="0"/>
              <a:t>Kodeks </a:t>
            </a:r>
            <a:r>
              <a:rPr lang="pl-PL" sz="2800" i="1" dirty="0" err="1" smtClean="0"/>
              <a:t>Euryka</a:t>
            </a:r>
            <a:r>
              <a:rPr lang="pl-PL" sz="2800" i="1" dirty="0" smtClean="0"/>
              <a:t> </a:t>
            </a:r>
            <a:r>
              <a:rPr lang="pl-PL" sz="2800" dirty="0" smtClean="0"/>
              <a:t>(475) </a:t>
            </a:r>
            <a:r>
              <a:rPr lang="pl-PL" sz="2800" dirty="0" err="1" smtClean="0"/>
              <a:t>pr.germańskie</a:t>
            </a:r>
            <a:r>
              <a:rPr lang="pl-PL" sz="2800" dirty="0" smtClean="0"/>
              <a:t>, dla 2 grup, </a:t>
            </a:r>
            <a:r>
              <a:rPr lang="pl-PL" sz="2800" i="1" dirty="0" err="1" smtClean="0"/>
              <a:t>Breviarium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Alarici</a:t>
            </a:r>
            <a:r>
              <a:rPr lang="pl-PL" sz="2800" i="1" dirty="0" smtClean="0"/>
              <a:t> – </a:t>
            </a:r>
            <a:r>
              <a:rPr lang="pl-PL" sz="2800" i="1" dirty="0" err="1" smtClean="0"/>
              <a:t>Lex</a:t>
            </a:r>
            <a:r>
              <a:rPr lang="pl-PL" sz="2800" i="1" dirty="0" smtClean="0"/>
              <a:t> Romana </a:t>
            </a:r>
            <a:r>
              <a:rPr lang="pl-PL" sz="2800" i="1" dirty="0" err="1" smtClean="0"/>
              <a:t>Visigothorum</a:t>
            </a:r>
            <a:r>
              <a:rPr lang="pl-PL" sz="2800" i="1" dirty="0" smtClean="0"/>
              <a:t> </a:t>
            </a:r>
            <a:r>
              <a:rPr lang="pl-PL" sz="2800" dirty="0" smtClean="0"/>
              <a:t>(506) </a:t>
            </a:r>
            <a:r>
              <a:rPr lang="pl-PL" sz="2800" dirty="0" err="1" smtClean="0"/>
              <a:t>Rz</a:t>
            </a:r>
            <a:r>
              <a:rPr lang="pl-PL" sz="2800" dirty="0" smtClean="0"/>
              <a:t>, 	pomost, ekskluzywność); </a:t>
            </a:r>
          </a:p>
          <a:p>
            <a:r>
              <a:rPr lang="pl-PL" sz="2800" i="1" dirty="0" smtClean="0"/>
              <a:t>Kodeks </a:t>
            </a:r>
            <a:r>
              <a:rPr lang="pl-PL" sz="2800" i="1" dirty="0" err="1" smtClean="0"/>
              <a:t>Recceswinta</a:t>
            </a:r>
            <a:r>
              <a:rPr lang="pl-PL" sz="2800" i="1" dirty="0" smtClean="0"/>
              <a:t> </a:t>
            </a:r>
            <a:r>
              <a:rPr lang="pl-PL" sz="2800" dirty="0" smtClean="0"/>
              <a:t>(654) dla 2 grup, zasada 	terytorialności, wpływy rzymskie. </a:t>
            </a:r>
          </a:p>
          <a:p>
            <a:r>
              <a:rPr lang="pl-PL" dirty="0" smtClean="0"/>
              <a:t>					</a:t>
            </a:r>
            <a:r>
              <a:rPr lang="pl-PL" sz="1000" i="1" dirty="0" smtClean="0"/>
              <a:t>(„raczej” sprzymierzeńcy, różnice etniczne, religijne, dualizm ustrojowy) </a:t>
            </a:r>
            <a:endParaRPr lang="pl-PL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Ostrogoci</a:t>
            </a:r>
            <a:endParaRPr lang="pl-PL" dirty="0"/>
          </a:p>
        </p:txBody>
      </p:sp>
      <p:pic>
        <p:nvPicPr>
          <p:cNvPr id="4" name="Symbol zastępczy zawartości 3" descr="Ostrogothic_Kingd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3643314"/>
            <a:ext cx="5105400" cy="2705100"/>
          </a:xfrm>
        </p:spPr>
      </p:pic>
      <p:sp>
        <p:nvSpPr>
          <p:cNvPr id="5" name="Prostokąt 4"/>
          <p:cNvSpPr/>
          <p:nvPr/>
        </p:nvSpPr>
        <p:spPr>
          <a:xfrm>
            <a:off x="214282" y="1428736"/>
            <a:ext cx="55007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i="1" dirty="0" smtClean="0"/>
              <a:t>Edykt </a:t>
            </a:r>
            <a:r>
              <a:rPr lang="pl-PL" sz="2800" i="1" dirty="0" err="1" smtClean="0"/>
              <a:t>Teodoryka</a:t>
            </a:r>
            <a:r>
              <a:rPr lang="pl-PL" sz="2800" i="1" dirty="0" smtClean="0"/>
              <a:t> </a:t>
            </a:r>
            <a:r>
              <a:rPr lang="pl-PL" sz="2800" dirty="0" smtClean="0"/>
              <a:t>(508) dla obu grup, integracja, wpływ </a:t>
            </a:r>
            <a:r>
              <a:rPr lang="pl-PL" sz="2800" dirty="0" err="1" smtClean="0"/>
              <a:t>pr.rzymskiego</a:t>
            </a:r>
            <a:r>
              <a:rPr lang="pl-PL" sz="2800" dirty="0" smtClean="0"/>
              <a:t>, pomocnicze stosowanie </a:t>
            </a:r>
            <a:r>
              <a:rPr lang="pl-PL" sz="2800" dirty="0" err="1" smtClean="0"/>
              <a:t>pr.zwyczaj</a:t>
            </a:r>
            <a:r>
              <a:rPr lang="pl-PL" sz="2800" dirty="0" smtClean="0"/>
              <a:t>. </a:t>
            </a:r>
            <a:r>
              <a:rPr lang="pl-PL" sz="2000" dirty="0" smtClean="0"/>
              <a:t>„</a:t>
            </a:r>
            <a:r>
              <a:rPr lang="pl-PL" sz="2000" dirty="0" err="1" smtClean="0"/>
              <a:t>Rz</a:t>
            </a:r>
            <a:r>
              <a:rPr lang="pl-PL" sz="2000" dirty="0" smtClean="0"/>
              <a:t>: brak krwawej zemsty, brak </a:t>
            </a:r>
            <a:r>
              <a:rPr lang="pl-PL" sz="2000" dirty="0" err="1" smtClean="0"/>
              <a:t>odp.zbiorowej</a:t>
            </a:r>
            <a:r>
              <a:rPr lang="pl-PL" sz="2000" dirty="0" smtClean="0"/>
              <a:t>.</a:t>
            </a:r>
          </a:p>
        </p:txBody>
      </p:sp>
      <p:pic>
        <p:nvPicPr>
          <p:cNvPr id="3074" name="Picture 2" descr="C:\Documents and Settings\jan.halberda\Moje dokumenty\uniwersytet\prezentacja1\RavennaMausol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00042"/>
            <a:ext cx="2743200" cy="280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Burgundowie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2800" i="1" dirty="0" err="1" smtClean="0"/>
              <a:t>Lex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Gundobalda</a:t>
            </a:r>
            <a:r>
              <a:rPr lang="pl-PL" sz="2800" dirty="0" smtClean="0"/>
              <a:t> (pocz. VI w.) dla B., więcej cech </a:t>
            </a:r>
            <a:r>
              <a:rPr lang="pl-PL" sz="2800" dirty="0" err="1" smtClean="0"/>
              <a:t>germ</a:t>
            </a:r>
            <a:r>
              <a:rPr lang="pl-PL" sz="2800" dirty="0" smtClean="0"/>
              <a:t>. niż u O/W (np. krwawa zemsta, ordalia, 1proces) </a:t>
            </a:r>
          </a:p>
          <a:p>
            <a:pPr>
              <a:buNone/>
            </a:pPr>
            <a:r>
              <a:rPr lang="pl-PL" sz="2800" i="1" dirty="0" err="1" smtClean="0"/>
              <a:t>Lex</a:t>
            </a:r>
            <a:r>
              <a:rPr lang="pl-PL" sz="2800" i="1" dirty="0" smtClean="0"/>
              <a:t> Romana </a:t>
            </a:r>
            <a:r>
              <a:rPr lang="pl-PL" sz="2800" i="1" dirty="0" err="1" smtClean="0"/>
              <a:t>Burgundiorum</a:t>
            </a:r>
            <a:r>
              <a:rPr lang="pl-PL" sz="2800" i="1" dirty="0" smtClean="0"/>
              <a:t> </a:t>
            </a:r>
            <a:r>
              <a:rPr lang="pl-PL" sz="2800" dirty="0" smtClean="0"/>
              <a:t>(pocz. VI w.) dla Rz., brak </a:t>
            </a:r>
            <a:r>
              <a:rPr lang="pl-PL" sz="2800" dirty="0" err="1" smtClean="0"/>
              <a:t>ekskluz</a:t>
            </a:r>
            <a:r>
              <a:rPr lang="pl-PL" sz="2800" dirty="0" smtClean="0"/>
              <a:t>.</a:t>
            </a:r>
          </a:p>
          <a:p>
            <a:endParaRPr lang="pl-PL" dirty="0"/>
          </a:p>
        </p:txBody>
      </p:sp>
      <p:pic>
        <p:nvPicPr>
          <p:cNvPr id="4100" name="Picture 4" descr="C:\Documents and Settings\jan.halberda\Moje dokumenty\uniwersytet\prezentacja1\800px-Meursault,Burgun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14686"/>
            <a:ext cx="4095752" cy="2828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Barbarzyńcy – wrogowie Rzymu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Longobardowie</a:t>
            </a:r>
          </a:p>
          <a:p>
            <a:r>
              <a:rPr lang="pl-PL" i="1" dirty="0" smtClean="0"/>
              <a:t>Edykt </a:t>
            </a:r>
            <a:r>
              <a:rPr lang="pl-PL" i="1" dirty="0" err="1" smtClean="0"/>
              <a:t>Rotara</a:t>
            </a:r>
            <a:r>
              <a:rPr lang="pl-PL" i="1" dirty="0" smtClean="0"/>
              <a:t> </a:t>
            </a:r>
            <a:r>
              <a:rPr lang="pl-PL" dirty="0" smtClean="0"/>
              <a:t>(643) brak wpływów </a:t>
            </a:r>
            <a:r>
              <a:rPr lang="pl-PL" dirty="0" err="1" smtClean="0"/>
              <a:t>pr.rz</a:t>
            </a:r>
            <a:r>
              <a:rPr lang="pl-PL" dirty="0" smtClean="0"/>
              <a:t>., typowy pomnik pr. szczepowego, dla 2 grup. </a:t>
            </a:r>
          </a:p>
          <a:p>
            <a:r>
              <a:rPr lang="pl-PL" i="1" dirty="0" smtClean="0"/>
              <a:t>Edykt </a:t>
            </a:r>
            <a:r>
              <a:rPr lang="pl-PL" i="1" dirty="0" err="1" smtClean="0"/>
              <a:t>Liutpranda</a:t>
            </a:r>
            <a:r>
              <a:rPr lang="pl-PL" i="1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(pocz. VIII w.) po-</a:t>
            </a:r>
            <a:br>
              <a:rPr lang="pl-PL" dirty="0" smtClean="0"/>
            </a:br>
            <a:r>
              <a:rPr lang="pl-PL" dirty="0" err="1" smtClean="0"/>
              <a:t>jawiają</a:t>
            </a:r>
            <a:r>
              <a:rPr lang="pl-PL" dirty="0" smtClean="0"/>
              <a:t> się wpływy </a:t>
            </a:r>
            <a:br>
              <a:rPr lang="pl-PL" dirty="0" smtClean="0"/>
            </a:br>
            <a:r>
              <a:rPr lang="pl-PL" dirty="0" smtClean="0"/>
              <a:t>rzymskie (</a:t>
            </a:r>
            <a:r>
              <a:rPr lang="pl-PL" dirty="0" err="1" smtClean="0"/>
              <a:t>dziedzi</a:t>
            </a:r>
            <a:r>
              <a:rPr lang="pl-PL" dirty="0" smtClean="0"/>
              <a:t>-</a:t>
            </a:r>
            <a:br>
              <a:rPr lang="pl-PL" dirty="0" smtClean="0"/>
            </a:br>
            <a:r>
              <a:rPr lang="pl-PL" dirty="0" err="1" smtClean="0"/>
              <a:t>czenie</a:t>
            </a:r>
            <a:r>
              <a:rPr lang="pl-PL" dirty="0" smtClean="0"/>
              <a:t> córek). </a:t>
            </a:r>
          </a:p>
        </p:txBody>
      </p:sp>
      <p:pic>
        <p:nvPicPr>
          <p:cNvPr id="4" name="Obraz 3" descr="longobardow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214686"/>
            <a:ext cx="4705357" cy="3405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Edykt </a:t>
            </a:r>
            <a:r>
              <a:rPr lang="pl-PL" i="1" dirty="0" err="1" smtClean="0"/>
              <a:t>Rotara</a:t>
            </a:r>
            <a:r>
              <a:rPr lang="pl-PL" i="1" dirty="0" smtClean="0"/>
              <a:t> </a:t>
            </a:r>
            <a:r>
              <a:rPr lang="pl-PL" dirty="0" smtClean="0"/>
              <a:t>(643)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pl-PL" dirty="0" smtClean="0"/>
              <a:t>253. O kradzieżach. Jeżeli jakiś wolny człowiek popełni kradzież do 10/24 solida i na tej kradzieży będzie przyłapany, niech odda dziesięciokrotną wartość rzeczy i niech okupi tę szpetną winę 80 solidami albo niech będzie zagrożone jego życie. 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Edykt </a:t>
            </a:r>
            <a:r>
              <a:rPr lang="pl-PL" i="1" dirty="0" err="1" smtClean="0"/>
              <a:t>Rotara</a:t>
            </a:r>
            <a:r>
              <a:rPr lang="pl-PL" i="1" dirty="0" smtClean="0"/>
              <a:t> </a:t>
            </a:r>
            <a:r>
              <a:rPr lang="pl-PL" dirty="0" smtClean="0"/>
              <a:t>(643)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pl-PL" dirty="0" smtClean="0"/>
              <a:t>140. Jeżeli wolny lub wolna da drugiemu truciznę do wypicia, a ten przyjmie, ale od trucizny nie umrze, ten kto dał truciznę, niech okupi to połową jego </a:t>
            </a:r>
            <a:r>
              <a:rPr lang="pl-PL" dirty="0" err="1" smtClean="0"/>
              <a:t>wergeldu</a:t>
            </a:r>
            <a:r>
              <a:rPr lang="pl-PL" dirty="0" smtClean="0"/>
              <a:t>, na jaki byłby oszacowany, gdyby zabił.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Edykt </a:t>
            </a:r>
            <a:r>
              <a:rPr lang="pl-PL" i="1" dirty="0" err="1" smtClean="0"/>
              <a:t>Rotara</a:t>
            </a:r>
            <a:r>
              <a:rPr lang="pl-PL" i="1" dirty="0" smtClean="0"/>
              <a:t> </a:t>
            </a:r>
            <a:r>
              <a:rPr lang="pl-PL" dirty="0" smtClean="0"/>
              <a:t>(643)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pl-PL" dirty="0" smtClean="0"/>
              <a:t>203. Jeżeli kobieta zabije męża, sama niech będzie zabita.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Brak winy a </a:t>
            </a:r>
            <a:r>
              <a:rPr lang="pl-PL" dirty="0" err="1" smtClean="0"/>
              <a:t>odp.karna</a:t>
            </a:r>
            <a:r>
              <a:rPr lang="pl-PL" dirty="0" smtClean="0"/>
              <a:t> (brak wróżdy, ale kompozycja). Str.25 (zabójstwo z przypadku)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Subiektywizacja odp. karnej w KK1997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KK (1997) art</a:t>
            </a:r>
            <a:r>
              <a:rPr lang="pl-PL" dirty="0" smtClean="0"/>
              <a:t>. 148 § 1. Kto zabija człowieka, podlega karze pozbawienia wolności na czas nie krótszy od lat 8, karze 25 lat pozbawienia wolności albo karze dożywotniego pozbawienia wolności. </a:t>
            </a:r>
            <a:endParaRPr lang="pl-PL" dirty="0" smtClean="0"/>
          </a:p>
          <a:p>
            <a:endParaRPr lang="pl-PL" i="1" dirty="0" smtClean="0"/>
          </a:p>
          <a:p>
            <a:r>
              <a:rPr lang="pl-PL" i="1" dirty="0" smtClean="0"/>
              <a:t>Edykt </a:t>
            </a:r>
            <a:r>
              <a:rPr lang="pl-PL" i="1" dirty="0" err="1" smtClean="0"/>
              <a:t>Rotara</a:t>
            </a:r>
            <a:r>
              <a:rPr lang="pl-PL" i="1" dirty="0" smtClean="0"/>
              <a:t> (643): </a:t>
            </a:r>
            <a:r>
              <a:rPr lang="pl-PL" i="1" dirty="0" smtClean="0"/>
              <a:t>203. Jeżeli kobieta zabije męża, sama niech będzie zabita.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Subiektywizacja odp. karnej w KK1997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Art. </a:t>
            </a:r>
            <a:r>
              <a:rPr lang="pl-PL" dirty="0" smtClean="0"/>
              <a:t>7 § </a:t>
            </a:r>
            <a:r>
              <a:rPr lang="pl-PL" dirty="0" smtClean="0"/>
              <a:t>1. Przestępstwo jest zbrodnią albo występkiem. </a:t>
            </a:r>
            <a:r>
              <a:rPr lang="pl-PL" dirty="0" smtClean="0"/>
              <a:t>§ </a:t>
            </a:r>
            <a:r>
              <a:rPr lang="pl-PL" dirty="0" smtClean="0"/>
              <a:t>2. Zbrodnią jest czyn zabroniony zagrożony karą pozbawienia wolności na czas nie krótszy od lat 3 albo karą surowszą. </a:t>
            </a:r>
          </a:p>
          <a:p>
            <a:r>
              <a:rPr lang="pl-PL" dirty="0" smtClean="0"/>
              <a:t>Art</a:t>
            </a:r>
            <a:r>
              <a:rPr lang="pl-PL" dirty="0" smtClean="0"/>
              <a:t>. </a:t>
            </a:r>
            <a:r>
              <a:rPr lang="pl-PL" dirty="0" smtClean="0"/>
              <a:t>8. Zbrodnię </a:t>
            </a:r>
            <a:r>
              <a:rPr lang="pl-PL" dirty="0" smtClean="0"/>
              <a:t>można popełnić tylko </a:t>
            </a:r>
            <a:r>
              <a:rPr lang="pl-PL" dirty="0" smtClean="0"/>
              <a:t>umyślnie (…)</a:t>
            </a:r>
            <a:endParaRPr lang="pl-PL" dirty="0" smtClean="0"/>
          </a:p>
          <a:p>
            <a:r>
              <a:rPr lang="pl-PL" dirty="0" smtClean="0"/>
              <a:t>Art</a:t>
            </a:r>
            <a:r>
              <a:rPr lang="pl-PL" dirty="0" smtClean="0"/>
              <a:t>. 9 </a:t>
            </a:r>
            <a:r>
              <a:rPr lang="pl-PL" dirty="0" smtClean="0"/>
              <a:t>§ </a:t>
            </a:r>
            <a:r>
              <a:rPr lang="pl-PL" dirty="0" smtClean="0"/>
              <a:t>1. Czyn zabroniony popełniony jest umyślnie, jeżeli sprawca ma zamiar jego popełnienia, to jest chce go popełnić albo przewidując możliwość jego popełnienia, na to się godzi.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prawa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Źródła powstania prawa</a:t>
            </a:r>
          </a:p>
          <a:p>
            <a:pPr algn="r">
              <a:buNone/>
            </a:pPr>
            <a:r>
              <a:rPr lang="pl-PL" i="1" dirty="0" smtClean="0"/>
              <a:t>[</a:t>
            </a:r>
            <a:r>
              <a:rPr lang="pl-PL" i="1" dirty="0" err="1" smtClean="0"/>
              <a:t>fontes</a:t>
            </a:r>
            <a:r>
              <a:rPr lang="pl-PL" i="1" dirty="0" smtClean="0"/>
              <a:t> </a:t>
            </a:r>
            <a:r>
              <a:rPr lang="pl-PL" i="1" dirty="0" err="1" smtClean="0"/>
              <a:t>iuris</a:t>
            </a:r>
            <a:r>
              <a:rPr lang="pl-PL" i="1" dirty="0" smtClean="0"/>
              <a:t> </a:t>
            </a:r>
            <a:r>
              <a:rPr lang="pl-PL" i="1" dirty="0" err="1" smtClean="0"/>
              <a:t>oriundi</a:t>
            </a:r>
            <a:r>
              <a:rPr lang="pl-PL" i="1" dirty="0" smtClean="0"/>
              <a:t>] </a:t>
            </a:r>
          </a:p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Źródła poznania prawa </a:t>
            </a:r>
          </a:p>
          <a:p>
            <a:pPr algn="r">
              <a:buNone/>
            </a:pPr>
            <a:r>
              <a:rPr lang="pl-PL" i="1" dirty="0" smtClean="0"/>
              <a:t>[</a:t>
            </a:r>
            <a:r>
              <a:rPr lang="pl-PL" i="1" dirty="0" err="1" smtClean="0"/>
              <a:t>fontes</a:t>
            </a:r>
            <a:r>
              <a:rPr lang="pl-PL" i="1" dirty="0" smtClean="0"/>
              <a:t> </a:t>
            </a:r>
            <a:r>
              <a:rPr lang="pl-PL" i="1" dirty="0" err="1" smtClean="0"/>
              <a:t>iuris</a:t>
            </a:r>
            <a:r>
              <a:rPr lang="pl-PL" i="1" dirty="0" smtClean="0"/>
              <a:t> </a:t>
            </a:r>
            <a:r>
              <a:rPr lang="pl-PL" i="1" dirty="0" err="1" smtClean="0"/>
              <a:t>cognoscendi</a:t>
            </a:r>
            <a:r>
              <a:rPr lang="pl-PL" i="1" dirty="0" smtClean="0"/>
              <a:t>]</a:t>
            </a:r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Usiłowanie w KK1997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Art. 13 § 1. Odpowiada za usiłowanie, kto w zamiarze popełnienia czynu zabronionego swoim zachowaniem bezpośrednio zmierza do jego dokonania, które jednak nie następuje.</a:t>
            </a:r>
          </a:p>
          <a:p>
            <a:r>
              <a:rPr lang="pl-PL" dirty="0" smtClean="0"/>
              <a:t>Art. </a:t>
            </a:r>
            <a:r>
              <a:rPr lang="pl-PL" dirty="0" smtClean="0"/>
              <a:t>14 § 1. Sąd wymierza karę za usiłowanie w granicach zagrożenia przewidzianego dla danego przestępstwa.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Edykt </a:t>
            </a:r>
            <a:r>
              <a:rPr lang="pl-PL" i="1" dirty="0" err="1" smtClean="0"/>
              <a:t>Rotara</a:t>
            </a:r>
            <a:r>
              <a:rPr lang="pl-PL" i="1" dirty="0" smtClean="0"/>
              <a:t> </a:t>
            </a:r>
            <a:r>
              <a:rPr lang="pl-PL" dirty="0" smtClean="0"/>
              <a:t>(643)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204. Żadnej wolnej kobiecie żyjącej według prawa Longobardów w naszym królestwie nie wolno żyć według własnego uznania, lecz winna pozostawać zawsze tylko pod władzą mężczyzny lub króla.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Edykt </a:t>
            </a:r>
            <a:r>
              <a:rPr lang="pl-PL" i="1" dirty="0" err="1" smtClean="0"/>
              <a:t>Rotara</a:t>
            </a:r>
            <a:r>
              <a:rPr lang="pl-PL" i="1" dirty="0" smtClean="0"/>
              <a:t> </a:t>
            </a:r>
            <a:r>
              <a:rPr lang="pl-PL" dirty="0" smtClean="0"/>
              <a:t>(643)</a:t>
            </a:r>
            <a:endParaRPr lang="pl-PL" dirty="0"/>
          </a:p>
        </p:txBody>
      </p:sp>
      <p:pic>
        <p:nvPicPr>
          <p:cNvPr id="6" name="Symbol zastępczy zawartości 5" descr="edyktrota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1428736"/>
            <a:ext cx="2390775" cy="3400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Państwo Franków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Zasada personalności. </a:t>
            </a:r>
          </a:p>
          <a:p>
            <a:pPr>
              <a:buNone/>
            </a:pPr>
            <a:r>
              <a:rPr lang="pl-PL" i="1" dirty="0" err="1" smtClean="0"/>
              <a:t>Leges</a:t>
            </a:r>
            <a:r>
              <a:rPr lang="pl-PL" i="1" dirty="0" smtClean="0"/>
              <a:t> </a:t>
            </a:r>
            <a:r>
              <a:rPr lang="pl-PL" i="1" dirty="0" err="1" smtClean="0"/>
              <a:t>barbarorum</a:t>
            </a:r>
            <a:r>
              <a:rPr lang="pl-PL" i="1" dirty="0" smtClean="0"/>
              <a:t>: </a:t>
            </a:r>
          </a:p>
          <a:p>
            <a:r>
              <a:rPr lang="pl-PL" dirty="0" smtClean="0"/>
              <a:t>prawo Franków </a:t>
            </a:r>
            <a:r>
              <a:rPr lang="pl-PL" dirty="0" err="1" smtClean="0"/>
              <a:t>salickich</a:t>
            </a:r>
            <a:r>
              <a:rPr lang="pl-PL" dirty="0" smtClean="0"/>
              <a:t> (</a:t>
            </a:r>
            <a:r>
              <a:rPr lang="pl-PL" i="1" dirty="0" err="1" smtClean="0">
                <a:solidFill>
                  <a:srgbClr val="00B0F0"/>
                </a:solidFill>
              </a:rPr>
              <a:t>Lex</a:t>
            </a:r>
            <a:r>
              <a:rPr lang="pl-PL" i="1" dirty="0" smtClean="0">
                <a:solidFill>
                  <a:srgbClr val="00B0F0"/>
                </a:solidFill>
              </a:rPr>
              <a:t> </a:t>
            </a:r>
            <a:r>
              <a:rPr lang="pl-PL" i="1" dirty="0" err="1" smtClean="0">
                <a:solidFill>
                  <a:srgbClr val="00B0F0"/>
                </a:solidFill>
              </a:rPr>
              <a:t>Salica</a:t>
            </a:r>
            <a:r>
              <a:rPr lang="pl-PL" dirty="0" smtClean="0"/>
              <a:t>, pocz. VI w.), brak wpływów rzymskich, prawo germańskie, </a:t>
            </a:r>
          </a:p>
          <a:p>
            <a:r>
              <a:rPr lang="pl-PL" dirty="0" smtClean="0"/>
              <a:t>prawo Franków </a:t>
            </a:r>
            <a:r>
              <a:rPr lang="pl-PL" dirty="0" err="1" smtClean="0"/>
              <a:t>rypuarskich</a:t>
            </a:r>
            <a:r>
              <a:rPr lang="pl-PL" dirty="0" smtClean="0"/>
              <a:t> (</a:t>
            </a:r>
            <a:r>
              <a:rPr lang="pl-PL" i="1" dirty="0" err="1" smtClean="0">
                <a:solidFill>
                  <a:srgbClr val="00B0F0"/>
                </a:solidFill>
              </a:rPr>
              <a:t>Lex</a:t>
            </a:r>
            <a:r>
              <a:rPr lang="pl-PL" i="1" dirty="0" smtClean="0">
                <a:solidFill>
                  <a:srgbClr val="00B0F0"/>
                </a:solidFill>
              </a:rPr>
              <a:t> </a:t>
            </a:r>
            <a:r>
              <a:rPr lang="pl-PL" i="1" dirty="0" err="1" smtClean="0">
                <a:solidFill>
                  <a:srgbClr val="00B0F0"/>
                </a:solidFill>
              </a:rPr>
              <a:t>Ribuaria</a:t>
            </a:r>
            <a:r>
              <a:rPr lang="pl-PL" dirty="0" smtClean="0"/>
              <a:t>, VIII w.),</a:t>
            </a:r>
          </a:p>
          <a:p>
            <a:r>
              <a:rPr lang="pl-PL" dirty="0" smtClean="0"/>
              <a:t>i inne, </a:t>
            </a:r>
          </a:p>
          <a:p>
            <a:pPr>
              <a:buNone/>
            </a:pPr>
            <a:r>
              <a:rPr lang="pl-PL" i="1" dirty="0" err="1" smtClean="0"/>
              <a:t>Leges</a:t>
            </a:r>
            <a:r>
              <a:rPr lang="pl-PL" i="1" dirty="0" smtClean="0"/>
              <a:t> </a:t>
            </a:r>
            <a:r>
              <a:rPr lang="pl-PL" i="1" dirty="0" err="1" smtClean="0"/>
              <a:t>romanae</a:t>
            </a:r>
            <a:r>
              <a:rPr lang="pl-PL" i="1" dirty="0" smtClean="0"/>
              <a:t>: </a:t>
            </a:r>
          </a:p>
          <a:p>
            <a:r>
              <a:rPr lang="pl-PL" i="1" dirty="0" err="1" smtClean="0"/>
              <a:t>Breviarium</a:t>
            </a:r>
            <a:r>
              <a:rPr lang="pl-PL" i="1" dirty="0" smtClean="0"/>
              <a:t> </a:t>
            </a:r>
            <a:r>
              <a:rPr lang="pl-PL" i="1" dirty="0" err="1" smtClean="0"/>
              <a:t>Alarici</a:t>
            </a:r>
            <a:r>
              <a:rPr lang="pl-PL" i="1" dirty="0" smtClean="0"/>
              <a:t> – </a:t>
            </a:r>
            <a:r>
              <a:rPr lang="pl-PL" i="1" dirty="0" err="1" smtClean="0"/>
              <a:t>Lex</a:t>
            </a:r>
            <a:r>
              <a:rPr lang="pl-PL" i="1" dirty="0" smtClean="0"/>
              <a:t> Romana </a:t>
            </a:r>
            <a:r>
              <a:rPr lang="pl-PL" i="1" dirty="0" err="1" smtClean="0"/>
              <a:t>Visigothorum</a:t>
            </a:r>
            <a:r>
              <a:rPr lang="pl-PL" i="1" dirty="0" smtClean="0"/>
              <a:t> </a:t>
            </a:r>
            <a:r>
              <a:rPr lang="pl-PL" dirty="0" smtClean="0"/>
              <a:t>(506).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Państwo Franków</a:t>
            </a:r>
            <a:endParaRPr lang="pl-PL" dirty="0"/>
          </a:p>
        </p:txBody>
      </p:sp>
      <p:pic>
        <p:nvPicPr>
          <p:cNvPr id="12" name="Symbol zastępczy zawartości 11" descr="800px-Frankish_Empire_481_to_814-en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3439" y="1600200"/>
            <a:ext cx="639712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</a:t>
            </a:r>
            <a:r>
              <a:rPr lang="pl-PL" dirty="0" err="1" smtClean="0"/>
              <a:t>salickie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Spis dotyczył głównie prawa karnego. </a:t>
            </a:r>
          </a:p>
          <a:p>
            <a:r>
              <a:rPr lang="pl-PL" dirty="0" smtClean="0"/>
              <a:t>Kazuistyka (str.17 NZPP, str.22 </a:t>
            </a:r>
            <a:r>
              <a:rPr lang="pl-PL" dirty="0" err="1" smtClean="0"/>
              <a:t>RuskaP</a:t>
            </a:r>
            <a:r>
              <a:rPr lang="pl-PL" dirty="0" smtClean="0"/>
              <a:t>, NZPP), </a:t>
            </a:r>
          </a:p>
          <a:p>
            <a:r>
              <a:rPr lang="pl-PL" dirty="0" smtClean="0"/>
              <a:t>Kary kompozycyjne, </a:t>
            </a:r>
          </a:p>
          <a:p>
            <a:r>
              <a:rPr lang="pl-PL" dirty="0" smtClean="0"/>
              <a:t>Różnice stanowe, </a:t>
            </a:r>
          </a:p>
          <a:p>
            <a:r>
              <a:rPr lang="pl-PL" dirty="0" smtClean="0"/>
              <a:t>Płeć – ochrona </a:t>
            </a:r>
            <a:r>
              <a:rPr lang="pl-PL" dirty="0" err="1" smtClean="0"/>
              <a:t>prawnokarna</a:t>
            </a:r>
            <a:r>
              <a:rPr lang="pl-PL" dirty="0" smtClean="0"/>
              <a:t>,</a:t>
            </a:r>
          </a:p>
          <a:p>
            <a:r>
              <a:rPr lang="pl-PL" dirty="0" smtClean="0"/>
              <a:t>Odpowiedzialność zbiorowa za </a:t>
            </a:r>
            <a:r>
              <a:rPr lang="pl-PL" dirty="0" err="1" smtClean="0"/>
              <a:t>wergeld</a:t>
            </a:r>
            <a:r>
              <a:rPr lang="pl-PL" dirty="0" smtClean="0"/>
              <a:t>, </a:t>
            </a:r>
          </a:p>
          <a:p>
            <a:r>
              <a:rPr lang="pl-PL" dirty="0" smtClean="0"/>
              <a:t>W procesie – ordalia, przysięga.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</a:t>
            </a:r>
            <a:r>
              <a:rPr lang="pl-PL" dirty="0" err="1" smtClean="0"/>
              <a:t>salickie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Pra-pra-pra-konstrukcja</a:t>
            </a:r>
            <a:r>
              <a:rPr lang="pl-PL" dirty="0" smtClean="0"/>
              <a:t> „usiłowania”: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„O czarach. Gdyby ktoś rzucił na kogoś czary, a ten uniknął ich działania, sprawca przestępstwa , któremu je udowodniono, niech będzie skazany na 2500 denarów, co czynią 63 solidy.”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</a:t>
            </a:r>
            <a:r>
              <a:rPr lang="pl-PL" dirty="0" err="1" smtClean="0"/>
              <a:t>salickie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900750" cy="4525963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Przepis </a:t>
            </a:r>
            <a:r>
              <a:rPr lang="pl-PL" i="1" dirty="0" smtClean="0"/>
              <a:t>de </a:t>
            </a:r>
            <a:r>
              <a:rPr lang="pl-PL" i="1" dirty="0" err="1" smtClean="0"/>
              <a:t>alode</a:t>
            </a:r>
            <a:r>
              <a:rPr lang="pl-PL" dirty="0" smtClean="0"/>
              <a:t>: „Jednak z ziemi </a:t>
            </a:r>
            <a:r>
              <a:rPr lang="pl-PL" dirty="0" err="1" smtClean="0"/>
              <a:t>salickiej</a:t>
            </a:r>
            <a:r>
              <a:rPr lang="pl-PL" dirty="0" smtClean="0"/>
              <a:t> żadna część dziedzictwa nie może przejść na kobietę i cała ziemia należąca do spadku przechodzi na spadkobierców męskich.” (agnaci - kognaci)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Prawno-rodzinna „geneza” wojny stuletniej </a:t>
            </a:r>
            <a:r>
              <a:rPr lang="pl-PL" dirty="0" smtClean="0">
                <a:sym typeface="Wingdings" pitchFamily="2" charset="2"/>
              </a:rPr>
              <a:t></a:t>
            </a:r>
            <a:endParaRPr lang="pl-PL" sz="1300" dirty="0"/>
          </a:p>
        </p:txBody>
      </p:sp>
      <p:pic>
        <p:nvPicPr>
          <p:cNvPr id="4" name="Obraz 3" descr="676px-Salic_L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2071678"/>
            <a:ext cx="2060452" cy="182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</a:t>
            </a:r>
            <a:r>
              <a:rPr lang="pl-PL" dirty="0" err="1" smtClean="0"/>
              <a:t>salickie</a:t>
            </a:r>
            <a:endParaRPr lang="pl-PL" dirty="0"/>
          </a:p>
        </p:txBody>
      </p:sp>
      <p:pic>
        <p:nvPicPr>
          <p:cNvPr id="4" name="Symbol zastępczy zawartości 3" descr="Plantageneci_i_ostatni_Kapetyngowie-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33752"/>
            <a:ext cx="8229600" cy="40588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prawa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Źródła powstania prawa</a:t>
            </a:r>
          </a:p>
          <a:p>
            <a:pPr algn="r">
              <a:buNone/>
            </a:pPr>
            <a:r>
              <a:rPr lang="pl-PL" i="1" dirty="0" smtClean="0"/>
              <a:t>[</a:t>
            </a:r>
            <a:r>
              <a:rPr lang="pl-PL" i="1" dirty="0" err="1" smtClean="0"/>
              <a:t>fontes</a:t>
            </a:r>
            <a:r>
              <a:rPr lang="pl-PL" i="1" dirty="0" smtClean="0"/>
              <a:t> </a:t>
            </a:r>
            <a:r>
              <a:rPr lang="pl-PL" i="1" dirty="0" err="1" smtClean="0"/>
              <a:t>iuris</a:t>
            </a:r>
            <a:r>
              <a:rPr lang="pl-PL" i="1" dirty="0" smtClean="0"/>
              <a:t> </a:t>
            </a:r>
            <a:r>
              <a:rPr lang="pl-PL" i="1" dirty="0" err="1" smtClean="0"/>
              <a:t>oriundi</a:t>
            </a:r>
            <a:r>
              <a:rPr lang="pl-PL" i="1" dirty="0" smtClean="0"/>
              <a:t>] </a:t>
            </a:r>
          </a:p>
          <a:p>
            <a:pPr>
              <a:buNone/>
            </a:pPr>
            <a:r>
              <a:rPr lang="pl-PL" dirty="0" smtClean="0"/>
              <a:t>???? Skąd w ogóle bierze się prawo ????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Źródła poznania prawa </a:t>
            </a:r>
          </a:p>
          <a:p>
            <a:pPr algn="r">
              <a:buNone/>
            </a:pPr>
            <a:r>
              <a:rPr lang="pl-PL" i="1" dirty="0" smtClean="0"/>
              <a:t>[</a:t>
            </a:r>
            <a:r>
              <a:rPr lang="pl-PL" i="1" dirty="0" err="1" smtClean="0"/>
              <a:t>fontes</a:t>
            </a:r>
            <a:r>
              <a:rPr lang="pl-PL" i="1" dirty="0" smtClean="0"/>
              <a:t> </a:t>
            </a:r>
            <a:r>
              <a:rPr lang="pl-PL" i="1" dirty="0" err="1" smtClean="0"/>
              <a:t>iuris</a:t>
            </a:r>
            <a:r>
              <a:rPr lang="pl-PL" i="1" dirty="0" smtClean="0"/>
              <a:t> </a:t>
            </a:r>
            <a:r>
              <a:rPr lang="pl-PL" i="1" dirty="0" err="1" smtClean="0"/>
              <a:t>cognoscendi</a:t>
            </a:r>
            <a:r>
              <a:rPr lang="pl-PL" i="1" dirty="0" smtClean="0"/>
              <a:t>]</a:t>
            </a:r>
          </a:p>
          <a:p>
            <a:pPr>
              <a:buNone/>
            </a:pPr>
            <a:r>
              <a:rPr lang="pl-PL" dirty="0" smtClean="0"/>
              <a:t>???? Jak się dowiedzieć co jest prawem ????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powstania prawa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Średniowieczne źródła:</a:t>
            </a:r>
          </a:p>
          <a:p>
            <a:pPr>
              <a:buFontTx/>
              <a:buChar char="-"/>
            </a:pPr>
            <a:r>
              <a:rPr lang="pl-PL" dirty="0" smtClean="0"/>
              <a:t>prawo zwyczajowe</a:t>
            </a:r>
            <a:r>
              <a:rPr lang="pl-PL" dirty="0" smtClean="0"/>
              <a:t>, 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prawo stanowione,</a:t>
            </a:r>
          </a:p>
          <a:p>
            <a:pPr>
              <a:buFontTx/>
              <a:buChar char="-"/>
            </a:pPr>
            <a:r>
              <a:rPr lang="pl-PL" dirty="0" smtClean="0"/>
              <a:t>prejudykaty – precedensy – orzeczenia sądowe,</a:t>
            </a:r>
          </a:p>
          <a:p>
            <a:pPr>
              <a:buFontTx/>
              <a:buChar char="-"/>
            </a:pPr>
            <a:r>
              <a:rPr lang="pl-PL" dirty="0" smtClean="0"/>
              <a:t>jurysprudencja (dzieła nauki prawa).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poznania prawa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Ustawodawstwo: przywileje królewskie, statuty, ustawy, dekrety, </a:t>
            </a:r>
          </a:p>
          <a:p>
            <a:r>
              <a:rPr lang="pl-PL" dirty="0" smtClean="0"/>
              <a:t>Praktyka sądowa: zbiory wyroków, zapisków sądowych, księgi sądowe, </a:t>
            </a:r>
          </a:p>
          <a:p>
            <a:r>
              <a:rPr lang="pl-PL" dirty="0" smtClean="0"/>
              <a:t>Praktyka pozasądowa: księgi miejskie, dokumenty czynności prawnych,</a:t>
            </a:r>
          </a:p>
          <a:p>
            <a:r>
              <a:rPr lang="pl-PL" dirty="0" smtClean="0"/>
              <a:t>Nauka prawa: dzieła prawników, </a:t>
            </a:r>
          </a:p>
          <a:p>
            <a:r>
              <a:rPr lang="pl-PL" dirty="0" smtClean="0"/>
              <a:t>Spisy praw zwyczajowych, </a:t>
            </a:r>
          </a:p>
          <a:p>
            <a:r>
              <a:rPr lang="pl-PL" dirty="0" smtClean="0"/>
              <a:t>Źródła pozaprawne: kroniki, pamiętniki, listy…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zwyczajowe </a:t>
            </a:r>
            <a:r>
              <a:rPr lang="pl-PL" dirty="0" err="1" smtClean="0"/>
              <a:t>vs</a:t>
            </a:r>
            <a:r>
              <a:rPr lang="pl-PL" dirty="0" smtClean="0"/>
              <a:t> stanowione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Zwyczajowe= odwieczne</a:t>
            </a:r>
            <a:r>
              <a:rPr lang="pl-PL" dirty="0" smtClean="0"/>
              <a:t>, stosowane w sądach</a:t>
            </a:r>
          </a:p>
          <a:p>
            <a:r>
              <a:rPr lang="pl-PL" dirty="0" smtClean="0"/>
              <a:t>Zwyczaj a prawo zwyczajowe</a:t>
            </a:r>
            <a:endParaRPr lang="pl-PL" dirty="0" smtClean="0"/>
          </a:p>
          <a:p>
            <a:r>
              <a:rPr lang="pl-PL" dirty="0" smtClean="0"/>
              <a:t>Jak je udowodnić? </a:t>
            </a:r>
          </a:p>
          <a:p>
            <a:r>
              <a:rPr lang="pl-PL" i="1" dirty="0" smtClean="0"/>
              <a:t>Usus + opinio </a:t>
            </a:r>
            <a:r>
              <a:rPr lang="pl-PL" i="1" dirty="0" err="1" smtClean="0"/>
              <a:t>iuris</a:t>
            </a:r>
            <a:endParaRPr lang="pl-PL" i="1" dirty="0" smtClean="0"/>
          </a:p>
          <a:p>
            <a:r>
              <a:rPr lang="pl-PL" dirty="0" smtClean="0"/>
              <a:t>Dogmat niezmienności prawa – prawo dobre to prawo stare (np. w Anglii – zjazd baronów w </a:t>
            </a:r>
            <a:r>
              <a:rPr lang="pl-PL" dirty="0" err="1" smtClean="0"/>
              <a:t>Merton</a:t>
            </a:r>
            <a:r>
              <a:rPr lang="pl-PL" dirty="0" smtClean="0"/>
              <a:t> w 1236 r.; program „egzekucji praw” w Rzeczypospolitej).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zwyczajowe </a:t>
            </a:r>
            <a:r>
              <a:rPr lang="pl-PL" dirty="0" err="1" smtClean="0"/>
              <a:t>vs</a:t>
            </a:r>
            <a:r>
              <a:rPr lang="pl-PL" dirty="0" smtClean="0"/>
              <a:t> stanowione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Z czasem pojawia się </a:t>
            </a:r>
            <a:r>
              <a:rPr lang="pl-PL" b="1" u="sng" dirty="0" smtClean="0"/>
              <a:t>ustawodawstwo</a:t>
            </a:r>
            <a:r>
              <a:rPr lang="pl-PL" dirty="0" smtClean="0"/>
              <a:t> </a:t>
            </a:r>
            <a:r>
              <a:rPr lang="pl-PL" dirty="0" smtClean="0"/>
              <a:t>(przy </a:t>
            </a:r>
            <a:r>
              <a:rPr lang="pl-PL" dirty="0" smtClean="0"/>
              <a:t>okazji </a:t>
            </a:r>
            <a:r>
              <a:rPr lang="pl-PL" dirty="0" smtClean="0"/>
              <a:t>wychodzenia </a:t>
            </a:r>
            <a:r>
              <a:rPr lang="pl-PL" dirty="0" smtClean="0"/>
              <a:t>z rozdrobnienia feudalnego, </a:t>
            </a:r>
            <a:r>
              <a:rPr lang="pl-PL" dirty="0" smtClean="0"/>
              <a:t>unifikowania </a:t>
            </a:r>
            <a:r>
              <a:rPr lang="pl-PL" dirty="0" smtClean="0"/>
              <a:t>i </a:t>
            </a:r>
            <a:r>
              <a:rPr lang="pl-PL" dirty="0" smtClean="0"/>
              <a:t>centralizowania </a:t>
            </a:r>
            <a:r>
              <a:rPr lang="pl-PL" dirty="0" smtClean="0"/>
              <a:t>kraju, </a:t>
            </a:r>
            <a:r>
              <a:rPr lang="pl-PL" dirty="0" smtClean="0"/>
              <a:t>reformy </a:t>
            </a:r>
            <a:r>
              <a:rPr lang="pl-PL" dirty="0" smtClean="0"/>
              <a:t>aparatu władzy; np. w Anglii czasy Henryka II – nowe instytucje </a:t>
            </a:r>
            <a:r>
              <a:rPr lang="pl-PL" dirty="0" err="1" smtClean="0"/>
              <a:t>asyz</a:t>
            </a:r>
            <a:r>
              <a:rPr lang="pl-PL" dirty="0" smtClean="0"/>
              <a:t> posesoryjnych i ławy przysięgłych).</a:t>
            </a:r>
          </a:p>
          <a:p>
            <a:r>
              <a:rPr lang="pl-PL" dirty="0" smtClean="0"/>
              <a:t>Spór o inwestyturę. Czy ustawa może zmieniać prawo  zwyczajowe? Legiści, prawo rzymskie (</a:t>
            </a:r>
            <a:r>
              <a:rPr lang="pl-PL" i="1" dirty="0" err="1" smtClean="0"/>
              <a:t>princeps</a:t>
            </a:r>
            <a:r>
              <a:rPr lang="pl-PL" i="1" dirty="0" smtClean="0"/>
              <a:t> </a:t>
            </a:r>
            <a:r>
              <a:rPr lang="pl-PL" i="1" dirty="0" err="1" smtClean="0"/>
              <a:t>legibus</a:t>
            </a:r>
            <a:r>
              <a:rPr lang="pl-PL" i="1" dirty="0" smtClean="0"/>
              <a:t> </a:t>
            </a:r>
            <a:r>
              <a:rPr lang="pl-PL" i="1" dirty="0" err="1" smtClean="0"/>
              <a:t>solutus</a:t>
            </a:r>
            <a:r>
              <a:rPr lang="pl-PL" dirty="0" smtClean="0"/>
              <a:t>, </a:t>
            </a:r>
            <a:r>
              <a:rPr lang="pl-PL" i="1" dirty="0" err="1" smtClean="0"/>
              <a:t>rex</a:t>
            </a:r>
            <a:r>
              <a:rPr lang="pl-PL" i="1" dirty="0" smtClean="0"/>
              <a:t> </a:t>
            </a:r>
            <a:r>
              <a:rPr lang="pl-PL" i="1" dirty="0" err="1" smtClean="0"/>
              <a:t>est</a:t>
            </a:r>
            <a:r>
              <a:rPr lang="pl-PL" i="1" dirty="0" smtClean="0"/>
              <a:t> </a:t>
            </a:r>
            <a:r>
              <a:rPr lang="pl-PL" i="1" dirty="0" err="1" smtClean="0"/>
              <a:t>lex</a:t>
            </a:r>
            <a:r>
              <a:rPr lang="pl-PL" dirty="0" smtClean="0"/>
              <a:t>). </a:t>
            </a:r>
            <a:r>
              <a:rPr lang="pl-PL" sz="1100" dirty="0" smtClean="0"/>
              <a:t>(</a:t>
            </a:r>
            <a:r>
              <a:rPr lang="pl-PL" sz="1100" dirty="0" err="1" smtClean="0"/>
              <a:t>Dictatus</a:t>
            </a:r>
            <a:r>
              <a:rPr lang="pl-PL" sz="1100" dirty="0" smtClean="0"/>
              <a:t> </a:t>
            </a:r>
            <a:r>
              <a:rPr lang="pl-PL" sz="1100" dirty="0" err="1" smtClean="0"/>
              <a:t>papae</a:t>
            </a:r>
            <a:r>
              <a:rPr lang="pl-PL" sz="1100" dirty="0" smtClean="0"/>
              <a:t>, G7, 1075)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Dictatus</a:t>
            </a:r>
            <a:r>
              <a:rPr lang="pl-PL" dirty="0" smtClean="0"/>
              <a:t> </a:t>
            </a:r>
            <a:r>
              <a:rPr lang="pl-PL" dirty="0" err="1" smtClean="0"/>
              <a:t>papae</a:t>
            </a:r>
            <a:r>
              <a:rPr lang="pl-PL" dirty="0" smtClean="0"/>
              <a:t>, G7, 1075</a:t>
            </a:r>
            <a:endParaRPr lang="pl-PL" dirty="0"/>
          </a:p>
        </p:txBody>
      </p:sp>
      <p:pic>
        <p:nvPicPr>
          <p:cNvPr id="6" name="Symbol zastępczy zawartości 5" descr="767px-Dyktat_papie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6001223" cy="4694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1329</Words>
  <Application>Microsoft Office PowerPoint</Application>
  <PresentationFormat>Pokaz na ekranie (4:3)</PresentationFormat>
  <Paragraphs>164</Paragraphs>
  <Slides>38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Motyw pakietu Office</vt:lpstr>
      <vt:lpstr>POWSZECHNA HISTORIA PRAWA </vt:lpstr>
      <vt:lpstr>Źródła prawa</vt:lpstr>
      <vt:lpstr>Źródła prawa</vt:lpstr>
      <vt:lpstr>Źródła prawa</vt:lpstr>
      <vt:lpstr>Źródła powstania prawa </vt:lpstr>
      <vt:lpstr>Źródła poznania prawa</vt:lpstr>
      <vt:lpstr>Prawo zwyczajowe vs stanowione</vt:lpstr>
      <vt:lpstr>Prawo zwyczajowe vs stanowione</vt:lpstr>
      <vt:lpstr>Dictatus papae, G7, 1075</vt:lpstr>
      <vt:lpstr>Prawo zwyczajowe vs stanowione</vt:lpstr>
      <vt:lpstr>Partykularyzm prawa</vt:lpstr>
      <vt:lpstr>Stanowość</vt:lpstr>
      <vt:lpstr>Jak przejawia się stanowość?</vt:lpstr>
      <vt:lpstr>Jak przejawia się stanowość?</vt:lpstr>
      <vt:lpstr>Systematyka prawa</vt:lpstr>
      <vt:lpstr>Barbarzyńcy – sprzymierzeńcy Rzymu</vt:lpstr>
      <vt:lpstr>Wpływy rzymskie/germańskie? </vt:lpstr>
      <vt:lpstr>Wpływy rzymskie/germańskie? </vt:lpstr>
      <vt:lpstr>Wpływy rzymskie/germańskie? </vt:lpstr>
      <vt:lpstr>Różnice</vt:lpstr>
      <vt:lpstr>Wizygoci</vt:lpstr>
      <vt:lpstr>Ostrogoci</vt:lpstr>
      <vt:lpstr>Burgundowie</vt:lpstr>
      <vt:lpstr>Barbarzyńcy – wrogowie Rzymu</vt:lpstr>
      <vt:lpstr>Edykt Rotara (643)</vt:lpstr>
      <vt:lpstr>Edykt Rotara (643)</vt:lpstr>
      <vt:lpstr>Edykt Rotara (643)</vt:lpstr>
      <vt:lpstr>Subiektywizacja odp. karnej w KK1997</vt:lpstr>
      <vt:lpstr>Subiektywizacja odp. karnej w KK1997</vt:lpstr>
      <vt:lpstr>Usiłowanie w KK1997</vt:lpstr>
      <vt:lpstr>Edykt Rotara (643)</vt:lpstr>
      <vt:lpstr>Edykt Rotara (643)</vt:lpstr>
      <vt:lpstr>Państwo Franków</vt:lpstr>
      <vt:lpstr>Państwo Franków</vt:lpstr>
      <vt:lpstr>Prawo salickie </vt:lpstr>
      <vt:lpstr>Prawo salickie </vt:lpstr>
      <vt:lpstr>Prawo salickie</vt:lpstr>
      <vt:lpstr>Prawo salickie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JH</dc:creator>
  <cp:lastModifiedBy>jan.halberda</cp:lastModifiedBy>
  <cp:revision>67</cp:revision>
  <dcterms:created xsi:type="dcterms:W3CDTF">2008-10-10T13:08:16Z</dcterms:created>
  <dcterms:modified xsi:type="dcterms:W3CDTF">2014-10-13T14:25:55Z</dcterms:modified>
</cp:coreProperties>
</file>