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8" r:id="rId3"/>
    <p:sldId id="274" r:id="rId4"/>
    <p:sldId id="331" r:id="rId5"/>
    <p:sldId id="278" r:id="rId6"/>
    <p:sldId id="277" r:id="rId7"/>
    <p:sldId id="318" r:id="rId8"/>
    <p:sldId id="323" r:id="rId9"/>
    <p:sldId id="319" r:id="rId10"/>
    <p:sldId id="327" r:id="rId11"/>
    <p:sldId id="320" r:id="rId12"/>
    <p:sldId id="321" r:id="rId13"/>
    <p:sldId id="325" r:id="rId14"/>
    <p:sldId id="326" r:id="rId15"/>
    <p:sldId id="328" r:id="rId16"/>
    <p:sldId id="330" r:id="rId17"/>
    <p:sldId id="283" r:id="rId18"/>
    <p:sldId id="282" r:id="rId19"/>
    <p:sldId id="280" r:id="rId20"/>
    <p:sldId id="287" r:id="rId21"/>
    <p:sldId id="292" r:id="rId22"/>
    <p:sldId id="324" r:id="rId23"/>
    <p:sldId id="291" r:id="rId24"/>
    <p:sldId id="300" r:id="rId25"/>
    <p:sldId id="314" r:id="rId26"/>
    <p:sldId id="281" r:id="rId27"/>
    <p:sldId id="284" r:id="rId28"/>
    <p:sldId id="306" r:id="rId29"/>
    <p:sldId id="305" r:id="rId30"/>
    <p:sldId id="304" r:id="rId31"/>
    <p:sldId id="303" r:id="rId32"/>
    <p:sldId id="334" r:id="rId33"/>
    <p:sldId id="301" r:id="rId34"/>
    <p:sldId id="302" r:id="rId35"/>
    <p:sldId id="297" r:id="rId36"/>
    <p:sldId id="298" r:id="rId37"/>
    <p:sldId id="299" r:id="rId38"/>
    <p:sldId id="296" r:id="rId39"/>
    <p:sldId id="295" r:id="rId40"/>
    <p:sldId id="294" r:id="rId41"/>
    <p:sldId id="293" r:id="rId42"/>
    <p:sldId id="290" r:id="rId43"/>
    <p:sldId id="333" r:id="rId44"/>
    <p:sldId id="332" r:id="rId45"/>
    <p:sldId id="289" r:id="rId46"/>
    <p:sldId id="288" r:id="rId47"/>
    <p:sldId id="286" r:id="rId48"/>
    <p:sldId id="279" r:id="rId49"/>
    <p:sldId id="313" r:id="rId50"/>
    <p:sldId id="312" r:id="rId51"/>
    <p:sldId id="310" r:id="rId52"/>
    <p:sldId id="311" r:id="rId53"/>
    <p:sldId id="309" r:id="rId54"/>
    <p:sldId id="308" r:id="rId55"/>
    <p:sldId id="285" r:id="rId56"/>
    <p:sldId id="322" r:id="rId57"/>
    <p:sldId id="307" r:id="rId58"/>
    <p:sldId id="315" r:id="rId59"/>
    <p:sldId id="316" r:id="rId60"/>
    <p:sldId id="317" r:id="rId61"/>
    <p:sldId id="335" r:id="rId62"/>
    <p:sldId id="273" r:id="rId63"/>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osz Zawiślak" initials="bz" lastIdx="12" clrIdx="0">
    <p:extLst>
      <p:ext uri="{19B8F6BF-5375-455C-9EA6-DF929625EA0E}">
        <p15:presenceInfo xmlns:p15="http://schemas.microsoft.com/office/powerpoint/2012/main" userId="Bartosz Zawiśla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510"/>
    <a:srgbClr val="A48E60"/>
    <a:srgbClr val="032F5E"/>
    <a:srgbClr val="022F5D"/>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80" d="100"/>
          <a:sy n="80" d="100"/>
        </p:scale>
        <p:origin x="155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D59A9-F977-47ED-B9FF-A9D4E9A35B87}" type="doc">
      <dgm:prSet loTypeId="urn:microsoft.com/office/officeart/2008/layout/SquareAccentList" loCatId="list" qsTypeId="urn:microsoft.com/office/officeart/2005/8/quickstyle/3d1" qsCatId="3D" csTypeId="urn:microsoft.com/office/officeart/2005/8/colors/colorful5" csCatId="colorful" phldr="1"/>
      <dgm:spPr/>
      <dgm:t>
        <a:bodyPr/>
        <a:lstStyle/>
        <a:p>
          <a:endParaRPr lang="pl-PL"/>
        </a:p>
      </dgm:t>
    </dgm:pt>
    <dgm:pt modelId="{8820EBBC-893F-47FD-AEB8-5A14768C23F0}">
      <dgm:prSet phldrT="[Tekst]"/>
      <dgm:spPr/>
      <dgm:t>
        <a:bodyPr/>
        <a:lstStyle/>
        <a:p>
          <a:r>
            <a:rPr lang="pl-PL" dirty="0" smtClean="0">
              <a:latin typeface="Book Antiqua" panose="02040602050305030304" pitchFamily="18" charset="0"/>
            </a:rPr>
            <a:t>Bezpośrednie </a:t>
          </a:r>
          <a:endParaRPr lang="pl-PL" dirty="0">
            <a:latin typeface="Book Antiqua" panose="02040602050305030304" pitchFamily="18" charset="0"/>
          </a:endParaRPr>
        </a:p>
      </dgm:t>
    </dgm:pt>
    <dgm:pt modelId="{5F28B59E-87C3-408B-B5F9-1CE1EC2053C4}" type="parTrans" cxnId="{71ADF0DA-8BAB-4EB7-B062-5218FCBDB8A1}">
      <dgm:prSet/>
      <dgm:spPr/>
      <dgm:t>
        <a:bodyPr/>
        <a:lstStyle/>
        <a:p>
          <a:endParaRPr lang="pl-PL"/>
        </a:p>
      </dgm:t>
    </dgm:pt>
    <dgm:pt modelId="{81D7C5D5-9E3F-4FF5-9EBE-2A779AE9CA31}" type="sibTrans" cxnId="{71ADF0DA-8BAB-4EB7-B062-5218FCBDB8A1}">
      <dgm:prSet/>
      <dgm:spPr/>
      <dgm:t>
        <a:bodyPr/>
        <a:lstStyle/>
        <a:p>
          <a:endParaRPr lang="pl-PL"/>
        </a:p>
      </dgm:t>
    </dgm:pt>
    <dgm:pt modelId="{0C271B4A-F61F-4A2C-B3AD-3CBB6F60F1C5}">
      <dgm:prSet phldrT="[Tekst]"/>
      <dgm:spPr/>
      <dgm:t>
        <a:bodyPr/>
        <a:lstStyle/>
        <a:p>
          <a:r>
            <a:rPr lang="pl-PL" dirty="0" smtClean="0">
              <a:latin typeface="Book Antiqua" panose="02040602050305030304" pitchFamily="18" charset="0"/>
            </a:rPr>
            <a:t>Przyznanie się do winy</a:t>
          </a:r>
          <a:endParaRPr lang="pl-PL" dirty="0">
            <a:latin typeface="Book Antiqua" panose="02040602050305030304" pitchFamily="18" charset="0"/>
          </a:endParaRPr>
        </a:p>
      </dgm:t>
    </dgm:pt>
    <dgm:pt modelId="{60DD844F-126D-4436-8061-89C59E3D74A0}" type="parTrans" cxnId="{977FB5B2-A144-461D-B0F2-3642C83E2B90}">
      <dgm:prSet/>
      <dgm:spPr/>
      <dgm:t>
        <a:bodyPr/>
        <a:lstStyle/>
        <a:p>
          <a:endParaRPr lang="pl-PL"/>
        </a:p>
      </dgm:t>
    </dgm:pt>
    <dgm:pt modelId="{44C0D118-DE59-4863-98D9-A8CFE979AC59}" type="sibTrans" cxnId="{977FB5B2-A144-461D-B0F2-3642C83E2B90}">
      <dgm:prSet/>
      <dgm:spPr/>
      <dgm:t>
        <a:bodyPr/>
        <a:lstStyle/>
        <a:p>
          <a:endParaRPr lang="pl-PL"/>
        </a:p>
      </dgm:t>
    </dgm:pt>
    <dgm:pt modelId="{507651A2-8578-41C0-96EF-EFF5812F24F4}">
      <dgm:prSet phldrT="[Tekst]"/>
      <dgm:spPr/>
      <dgm:t>
        <a:bodyPr/>
        <a:lstStyle/>
        <a:p>
          <a:r>
            <a:rPr lang="pl-PL" dirty="0" smtClean="0">
              <a:latin typeface="Book Antiqua" panose="02040602050305030304" pitchFamily="18" charset="0"/>
            </a:rPr>
            <a:t>Zeznania świadków</a:t>
          </a:r>
          <a:endParaRPr lang="pl-PL" dirty="0">
            <a:latin typeface="Book Antiqua" panose="02040602050305030304" pitchFamily="18" charset="0"/>
          </a:endParaRPr>
        </a:p>
      </dgm:t>
    </dgm:pt>
    <dgm:pt modelId="{1C63721E-E0AE-4F5B-BC32-8B0C1B5E0BA6}" type="parTrans" cxnId="{28685A65-FE40-4B4C-9207-E950DB49A2BF}">
      <dgm:prSet/>
      <dgm:spPr/>
      <dgm:t>
        <a:bodyPr/>
        <a:lstStyle/>
        <a:p>
          <a:endParaRPr lang="pl-PL"/>
        </a:p>
      </dgm:t>
    </dgm:pt>
    <dgm:pt modelId="{602AC594-A0E6-4A09-8E8F-8525A90419B2}" type="sibTrans" cxnId="{28685A65-FE40-4B4C-9207-E950DB49A2BF}">
      <dgm:prSet/>
      <dgm:spPr/>
      <dgm:t>
        <a:bodyPr/>
        <a:lstStyle/>
        <a:p>
          <a:endParaRPr lang="pl-PL"/>
        </a:p>
      </dgm:t>
    </dgm:pt>
    <dgm:pt modelId="{34D47E01-ACF1-41A8-8783-FDBF5FF15931}">
      <dgm:prSet phldrT="[Tekst]"/>
      <dgm:spPr/>
      <dgm:t>
        <a:bodyPr/>
        <a:lstStyle/>
        <a:p>
          <a:r>
            <a:rPr lang="pl-PL" dirty="0" smtClean="0">
              <a:latin typeface="Book Antiqua" panose="02040602050305030304" pitchFamily="18" charset="0"/>
            </a:rPr>
            <a:t>Wizja lokalna </a:t>
          </a:r>
          <a:endParaRPr lang="pl-PL" dirty="0">
            <a:latin typeface="Book Antiqua" panose="02040602050305030304" pitchFamily="18" charset="0"/>
          </a:endParaRPr>
        </a:p>
      </dgm:t>
    </dgm:pt>
    <dgm:pt modelId="{7C03D75F-09BF-44F0-9935-3BDE0F526AFC}" type="parTrans" cxnId="{2C1AC60B-245A-4C66-B7B7-52FA6C61DDE5}">
      <dgm:prSet/>
      <dgm:spPr/>
      <dgm:t>
        <a:bodyPr/>
        <a:lstStyle/>
        <a:p>
          <a:endParaRPr lang="pl-PL"/>
        </a:p>
      </dgm:t>
    </dgm:pt>
    <dgm:pt modelId="{14B7DED8-1C75-4858-9CDB-9378A33BD537}" type="sibTrans" cxnId="{2C1AC60B-245A-4C66-B7B7-52FA6C61DDE5}">
      <dgm:prSet/>
      <dgm:spPr/>
      <dgm:t>
        <a:bodyPr/>
        <a:lstStyle/>
        <a:p>
          <a:endParaRPr lang="pl-PL"/>
        </a:p>
      </dgm:t>
    </dgm:pt>
    <dgm:pt modelId="{4D742174-A503-4DDB-9280-3A230A818511}">
      <dgm:prSet phldrT="[Tekst]"/>
      <dgm:spPr/>
      <dgm:t>
        <a:bodyPr/>
        <a:lstStyle/>
        <a:p>
          <a:r>
            <a:rPr lang="pl-PL" dirty="0" smtClean="0">
              <a:latin typeface="Book Antiqua" panose="02040602050305030304" pitchFamily="18" charset="0"/>
            </a:rPr>
            <a:t>Pośrednie (poszlaki)</a:t>
          </a:r>
          <a:endParaRPr lang="pl-PL" dirty="0">
            <a:latin typeface="Book Antiqua" panose="02040602050305030304" pitchFamily="18" charset="0"/>
          </a:endParaRPr>
        </a:p>
      </dgm:t>
    </dgm:pt>
    <dgm:pt modelId="{94B48103-11B3-42F1-941D-F119739BE209}" type="parTrans" cxnId="{73265F0E-C2CC-48F2-96C9-0A9FEB8FA1A0}">
      <dgm:prSet/>
      <dgm:spPr/>
      <dgm:t>
        <a:bodyPr/>
        <a:lstStyle/>
        <a:p>
          <a:endParaRPr lang="pl-PL"/>
        </a:p>
      </dgm:t>
    </dgm:pt>
    <dgm:pt modelId="{45F149DC-9DE9-45A8-A733-99383E84D77D}" type="sibTrans" cxnId="{73265F0E-C2CC-48F2-96C9-0A9FEB8FA1A0}">
      <dgm:prSet/>
      <dgm:spPr/>
      <dgm:t>
        <a:bodyPr/>
        <a:lstStyle/>
        <a:p>
          <a:endParaRPr lang="pl-PL"/>
        </a:p>
      </dgm:t>
    </dgm:pt>
    <dgm:pt modelId="{E1EF3F57-4EEF-4F12-BCE3-54E0DC05252B}">
      <dgm:prSet phldrT="[Tekst]"/>
      <dgm:spPr/>
      <dgm:t>
        <a:bodyPr/>
        <a:lstStyle/>
        <a:p>
          <a:r>
            <a:rPr lang="pl-PL" dirty="0" smtClean="0">
              <a:latin typeface="Book Antiqua" panose="02040602050305030304" pitchFamily="18" charset="0"/>
            </a:rPr>
            <a:t>Dokumenty </a:t>
          </a:r>
          <a:endParaRPr lang="pl-PL" dirty="0">
            <a:latin typeface="Book Antiqua" panose="02040602050305030304" pitchFamily="18" charset="0"/>
          </a:endParaRPr>
        </a:p>
      </dgm:t>
    </dgm:pt>
    <dgm:pt modelId="{0D64ABAE-41E0-41D2-9EC1-8F27AA6A98C4}" type="parTrans" cxnId="{FD25D895-EC94-439E-B734-65B4B03F657B}">
      <dgm:prSet/>
      <dgm:spPr/>
      <dgm:t>
        <a:bodyPr/>
        <a:lstStyle/>
        <a:p>
          <a:endParaRPr lang="pl-PL"/>
        </a:p>
      </dgm:t>
    </dgm:pt>
    <dgm:pt modelId="{460DCB20-BC14-4196-AEDC-FF920334C89B}" type="sibTrans" cxnId="{FD25D895-EC94-439E-B734-65B4B03F657B}">
      <dgm:prSet/>
      <dgm:spPr/>
      <dgm:t>
        <a:bodyPr/>
        <a:lstStyle/>
        <a:p>
          <a:endParaRPr lang="pl-PL"/>
        </a:p>
      </dgm:t>
    </dgm:pt>
    <dgm:pt modelId="{D0154446-B81B-4659-9573-647342485B09}">
      <dgm:prSet phldrT="[Tekst]"/>
      <dgm:spPr/>
      <dgm:t>
        <a:bodyPr/>
        <a:lstStyle/>
        <a:p>
          <a:r>
            <a:rPr lang="pl-PL" dirty="0" smtClean="0">
              <a:latin typeface="Book Antiqua" panose="02040602050305030304" pitchFamily="18" charset="0"/>
            </a:rPr>
            <a:t>Poszlaki oczywiste </a:t>
          </a:r>
          <a:endParaRPr lang="pl-PL" dirty="0">
            <a:latin typeface="Book Antiqua" panose="02040602050305030304" pitchFamily="18" charset="0"/>
          </a:endParaRPr>
        </a:p>
      </dgm:t>
    </dgm:pt>
    <dgm:pt modelId="{AE11529B-5053-4339-A5F6-D8F248F316D5}" type="parTrans" cxnId="{B01753B1-99B5-4182-8082-46FF2FF77F6F}">
      <dgm:prSet/>
      <dgm:spPr/>
      <dgm:t>
        <a:bodyPr/>
        <a:lstStyle/>
        <a:p>
          <a:endParaRPr lang="pl-PL"/>
        </a:p>
      </dgm:t>
    </dgm:pt>
    <dgm:pt modelId="{D0D7175A-E5CE-4166-B641-C32BB67DB1D7}" type="sibTrans" cxnId="{B01753B1-99B5-4182-8082-46FF2FF77F6F}">
      <dgm:prSet/>
      <dgm:spPr/>
      <dgm:t>
        <a:bodyPr/>
        <a:lstStyle/>
        <a:p>
          <a:endParaRPr lang="pl-PL"/>
        </a:p>
      </dgm:t>
    </dgm:pt>
    <dgm:pt modelId="{90305B9E-9576-4949-81FF-E516EB94ABCB}">
      <dgm:prSet phldrT="[Tekst]"/>
      <dgm:spPr/>
      <dgm:t>
        <a:bodyPr/>
        <a:lstStyle/>
        <a:p>
          <a:r>
            <a:rPr lang="pl-PL" dirty="0" smtClean="0">
              <a:latin typeface="Book Antiqua" panose="02040602050305030304" pitchFamily="18" charset="0"/>
            </a:rPr>
            <a:t>Poszlaki bliskie </a:t>
          </a:r>
          <a:endParaRPr lang="pl-PL" dirty="0">
            <a:latin typeface="Book Antiqua" panose="02040602050305030304" pitchFamily="18" charset="0"/>
          </a:endParaRPr>
        </a:p>
      </dgm:t>
    </dgm:pt>
    <dgm:pt modelId="{E4839ECF-CAB6-4A15-A57D-97099659B464}" type="parTrans" cxnId="{C6CF4C53-733F-4C1C-AE5D-3D9F7285EA2E}">
      <dgm:prSet/>
      <dgm:spPr/>
      <dgm:t>
        <a:bodyPr/>
        <a:lstStyle/>
        <a:p>
          <a:endParaRPr lang="pl-PL"/>
        </a:p>
      </dgm:t>
    </dgm:pt>
    <dgm:pt modelId="{B4576CCB-5AC6-4512-9B26-EBE7119D947F}" type="sibTrans" cxnId="{C6CF4C53-733F-4C1C-AE5D-3D9F7285EA2E}">
      <dgm:prSet/>
      <dgm:spPr/>
      <dgm:t>
        <a:bodyPr/>
        <a:lstStyle/>
        <a:p>
          <a:endParaRPr lang="pl-PL"/>
        </a:p>
      </dgm:t>
    </dgm:pt>
    <dgm:pt modelId="{2BAD5BFA-CBC2-44AA-AE5B-ECD15D1F9004}">
      <dgm:prSet/>
      <dgm:spPr/>
      <dgm:t>
        <a:bodyPr/>
        <a:lstStyle/>
        <a:p>
          <a:endParaRPr lang="pl-PL" dirty="0"/>
        </a:p>
      </dgm:t>
    </dgm:pt>
    <dgm:pt modelId="{B84BB749-826D-4420-A9E2-4163AC51584D}" type="parTrans" cxnId="{A53DFDE1-111A-4485-95C0-7D57D8A7DC95}">
      <dgm:prSet/>
      <dgm:spPr/>
      <dgm:t>
        <a:bodyPr/>
        <a:lstStyle/>
        <a:p>
          <a:endParaRPr lang="pl-PL"/>
        </a:p>
      </dgm:t>
    </dgm:pt>
    <dgm:pt modelId="{ECF2A17F-AD35-45F0-8EBF-2A67E81E5F5F}" type="sibTrans" cxnId="{A53DFDE1-111A-4485-95C0-7D57D8A7DC95}">
      <dgm:prSet/>
      <dgm:spPr/>
      <dgm:t>
        <a:bodyPr/>
        <a:lstStyle/>
        <a:p>
          <a:endParaRPr lang="pl-PL"/>
        </a:p>
      </dgm:t>
    </dgm:pt>
    <dgm:pt modelId="{14A609EE-C23D-41EA-AF9E-E3B6A5FE3D88}">
      <dgm:prSet phldrT="[Tekst]"/>
      <dgm:spPr/>
      <dgm:t>
        <a:bodyPr/>
        <a:lstStyle/>
        <a:p>
          <a:r>
            <a:rPr lang="pl-PL" dirty="0" smtClean="0">
              <a:latin typeface="Book Antiqua" panose="02040602050305030304" pitchFamily="18" charset="0"/>
            </a:rPr>
            <a:t>Poszlaki odległe </a:t>
          </a:r>
          <a:endParaRPr lang="pl-PL" dirty="0">
            <a:latin typeface="Book Antiqua" panose="02040602050305030304" pitchFamily="18" charset="0"/>
          </a:endParaRPr>
        </a:p>
      </dgm:t>
    </dgm:pt>
    <dgm:pt modelId="{CB35D5CA-A056-4AD9-8D9C-798041F1985B}" type="parTrans" cxnId="{21219523-171B-4F16-82D8-FAEA58FF4317}">
      <dgm:prSet/>
      <dgm:spPr/>
      <dgm:t>
        <a:bodyPr/>
        <a:lstStyle/>
        <a:p>
          <a:endParaRPr lang="pl-PL"/>
        </a:p>
      </dgm:t>
    </dgm:pt>
    <dgm:pt modelId="{C1FAC185-634F-417F-9162-C00A1A3B7543}" type="sibTrans" cxnId="{21219523-171B-4F16-82D8-FAEA58FF4317}">
      <dgm:prSet/>
      <dgm:spPr/>
      <dgm:t>
        <a:bodyPr/>
        <a:lstStyle/>
        <a:p>
          <a:endParaRPr lang="pl-PL"/>
        </a:p>
      </dgm:t>
    </dgm:pt>
    <dgm:pt modelId="{9F8DEA13-5EB9-4C9C-B1C8-93EB5D664FE3}">
      <dgm:prSet/>
      <dgm:spPr/>
      <dgm:t>
        <a:bodyPr/>
        <a:lstStyle/>
        <a:p>
          <a:r>
            <a:rPr lang="pl-PL" dirty="0" smtClean="0">
              <a:latin typeface="Book Antiqua" panose="02040602050305030304" pitchFamily="18" charset="0"/>
            </a:rPr>
            <a:t>Opinie biegłych</a:t>
          </a:r>
          <a:endParaRPr lang="pl-PL" dirty="0">
            <a:latin typeface="Book Antiqua" panose="02040602050305030304" pitchFamily="18" charset="0"/>
          </a:endParaRPr>
        </a:p>
      </dgm:t>
    </dgm:pt>
    <dgm:pt modelId="{28A48B15-658D-4A2A-BD00-7C6BA2269AC6}" type="parTrans" cxnId="{26A18926-1B4B-47C1-9B05-E5A16CF5FDB8}">
      <dgm:prSet/>
      <dgm:spPr/>
      <dgm:t>
        <a:bodyPr/>
        <a:lstStyle/>
        <a:p>
          <a:endParaRPr lang="pl-PL"/>
        </a:p>
      </dgm:t>
    </dgm:pt>
    <dgm:pt modelId="{3FF9AD8D-0968-4FF4-ADF3-31EAF3DADB13}" type="sibTrans" cxnId="{26A18926-1B4B-47C1-9B05-E5A16CF5FDB8}">
      <dgm:prSet/>
      <dgm:spPr/>
      <dgm:t>
        <a:bodyPr/>
        <a:lstStyle/>
        <a:p>
          <a:endParaRPr lang="pl-PL"/>
        </a:p>
      </dgm:t>
    </dgm:pt>
    <dgm:pt modelId="{CC9BAEF8-27EA-45AC-B9EE-509D69B32BC4}" type="pres">
      <dgm:prSet presAssocID="{16DD59A9-F977-47ED-B9FF-A9D4E9A35B87}" presName="layout" presStyleCnt="0">
        <dgm:presLayoutVars>
          <dgm:chMax/>
          <dgm:chPref/>
          <dgm:dir/>
          <dgm:resizeHandles/>
        </dgm:presLayoutVars>
      </dgm:prSet>
      <dgm:spPr/>
      <dgm:t>
        <a:bodyPr/>
        <a:lstStyle/>
        <a:p>
          <a:endParaRPr lang="pl-PL"/>
        </a:p>
      </dgm:t>
    </dgm:pt>
    <dgm:pt modelId="{5D76D75F-3AAE-41E7-9708-704469EC2E72}" type="pres">
      <dgm:prSet presAssocID="{8820EBBC-893F-47FD-AEB8-5A14768C23F0}" presName="root" presStyleCnt="0">
        <dgm:presLayoutVars>
          <dgm:chMax/>
          <dgm:chPref/>
        </dgm:presLayoutVars>
      </dgm:prSet>
      <dgm:spPr/>
    </dgm:pt>
    <dgm:pt modelId="{F2DA24AB-14B5-4532-AD91-FCB151C3D47C}" type="pres">
      <dgm:prSet presAssocID="{8820EBBC-893F-47FD-AEB8-5A14768C23F0}" presName="rootComposite" presStyleCnt="0">
        <dgm:presLayoutVars/>
      </dgm:prSet>
      <dgm:spPr/>
    </dgm:pt>
    <dgm:pt modelId="{391214B4-F054-4880-8A92-C73FD712C4EF}" type="pres">
      <dgm:prSet presAssocID="{8820EBBC-893F-47FD-AEB8-5A14768C23F0}" presName="ParentAccent" presStyleLbl="alignNode1" presStyleIdx="0" presStyleCnt="2"/>
      <dgm:spPr/>
    </dgm:pt>
    <dgm:pt modelId="{950F8F33-86DC-424D-B590-6D027100E63A}" type="pres">
      <dgm:prSet presAssocID="{8820EBBC-893F-47FD-AEB8-5A14768C23F0}" presName="ParentSmallAccent" presStyleLbl="fgAcc1" presStyleIdx="0" presStyleCnt="2"/>
      <dgm:spPr/>
    </dgm:pt>
    <dgm:pt modelId="{4196B9D3-62C8-40C9-BD6C-012329AC594B}" type="pres">
      <dgm:prSet presAssocID="{8820EBBC-893F-47FD-AEB8-5A14768C23F0}" presName="Parent" presStyleLbl="revTx" presStyleIdx="0" presStyleCnt="11">
        <dgm:presLayoutVars>
          <dgm:chMax/>
          <dgm:chPref val="4"/>
          <dgm:bulletEnabled val="1"/>
        </dgm:presLayoutVars>
      </dgm:prSet>
      <dgm:spPr/>
      <dgm:t>
        <a:bodyPr/>
        <a:lstStyle/>
        <a:p>
          <a:endParaRPr lang="pl-PL"/>
        </a:p>
      </dgm:t>
    </dgm:pt>
    <dgm:pt modelId="{5EB5B265-37AA-4094-9788-15552EDF1AB9}" type="pres">
      <dgm:prSet presAssocID="{8820EBBC-893F-47FD-AEB8-5A14768C23F0}" presName="childShape" presStyleCnt="0">
        <dgm:presLayoutVars>
          <dgm:chMax val="0"/>
          <dgm:chPref val="0"/>
        </dgm:presLayoutVars>
      </dgm:prSet>
      <dgm:spPr/>
    </dgm:pt>
    <dgm:pt modelId="{103F92FA-C741-45C9-BBC5-543A36A7EF18}" type="pres">
      <dgm:prSet presAssocID="{0C271B4A-F61F-4A2C-B3AD-3CBB6F60F1C5}" presName="childComposite" presStyleCnt="0">
        <dgm:presLayoutVars>
          <dgm:chMax val="0"/>
          <dgm:chPref val="0"/>
        </dgm:presLayoutVars>
      </dgm:prSet>
      <dgm:spPr/>
    </dgm:pt>
    <dgm:pt modelId="{ECF47062-7D78-4B4A-AE33-8EF72F3F8EE9}" type="pres">
      <dgm:prSet presAssocID="{0C271B4A-F61F-4A2C-B3AD-3CBB6F60F1C5}" presName="ChildAccent" presStyleLbl="solidFgAcc1" presStyleIdx="0" presStyleCnt="9"/>
      <dgm:spPr/>
    </dgm:pt>
    <dgm:pt modelId="{D8F7F9CD-CDB5-4DFF-B234-9D9D67821C37}" type="pres">
      <dgm:prSet presAssocID="{0C271B4A-F61F-4A2C-B3AD-3CBB6F60F1C5}" presName="Child" presStyleLbl="revTx" presStyleIdx="1" presStyleCnt="11">
        <dgm:presLayoutVars>
          <dgm:chMax val="0"/>
          <dgm:chPref val="0"/>
          <dgm:bulletEnabled val="1"/>
        </dgm:presLayoutVars>
      </dgm:prSet>
      <dgm:spPr/>
      <dgm:t>
        <a:bodyPr/>
        <a:lstStyle/>
        <a:p>
          <a:endParaRPr lang="pl-PL"/>
        </a:p>
      </dgm:t>
    </dgm:pt>
    <dgm:pt modelId="{F380B285-206D-42AD-8A49-8C0901561F45}" type="pres">
      <dgm:prSet presAssocID="{507651A2-8578-41C0-96EF-EFF5812F24F4}" presName="childComposite" presStyleCnt="0">
        <dgm:presLayoutVars>
          <dgm:chMax val="0"/>
          <dgm:chPref val="0"/>
        </dgm:presLayoutVars>
      </dgm:prSet>
      <dgm:spPr/>
    </dgm:pt>
    <dgm:pt modelId="{4F5E11DE-45AD-49BA-94C3-BC8F1860126E}" type="pres">
      <dgm:prSet presAssocID="{507651A2-8578-41C0-96EF-EFF5812F24F4}" presName="ChildAccent" presStyleLbl="solidFgAcc1" presStyleIdx="1" presStyleCnt="9"/>
      <dgm:spPr/>
    </dgm:pt>
    <dgm:pt modelId="{B90EC044-95AA-4835-B55F-12C4144D3915}" type="pres">
      <dgm:prSet presAssocID="{507651A2-8578-41C0-96EF-EFF5812F24F4}" presName="Child" presStyleLbl="revTx" presStyleIdx="2" presStyleCnt="11">
        <dgm:presLayoutVars>
          <dgm:chMax val="0"/>
          <dgm:chPref val="0"/>
          <dgm:bulletEnabled val="1"/>
        </dgm:presLayoutVars>
      </dgm:prSet>
      <dgm:spPr/>
      <dgm:t>
        <a:bodyPr/>
        <a:lstStyle/>
        <a:p>
          <a:endParaRPr lang="pl-PL"/>
        </a:p>
      </dgm:t>
    </dgm:pt>
    <dgm:pt modelId="{9D056E9D-470C-45E4-A8C7-0D2B6BC108EB}" type="pres">
      <dgm:prSet presAssocID="{34D47E01-ACF1-41A8-8783-FDBF5FF15931}" presName="childComposite" presStyleCnt="0">
        <dgm:presLayoutVars>
          <dgm:chMax val="0"/>
          <dgm:chPref val="0"/>
        </dgm:presLayoutVars>
      </dgm:prSet>
      <dgm:spPr/>
    </dgm:pt>
    <dgm:pt modelId="{BEBB7695-ECC2-47A9-8AB1-087CF1A4B3DB}" type="pres">
      <dgm:prSet presAssocID="{34D47E01-ACF1-41A8-8783-FDBF5FF15931}" presName="ChildAccent" presStyleLbl="solidFgAcc1" presStyleIdx="2" presStyleCnt="9"/>
      <dgm:spPr/>
    </dgm:pt>
    <dgm:pt modelId="{C927DC48-64FD-4653-A6A3-B52FA2451109}" type="pres">
      <dgm:prSet presAssocID="{34D47E01-ACF1-41A8-8783-FDBF5FF15931}" presName="Child" presStyleLbl="revTx" presStyleIdx="3" presStyleCnt="11">
        <dgm:presLayoutVars>
          <dgm:chMax val="0"/>
          <dgm:chPref val="0"/>
          <dgm:bulletEnabled val="1"/>
        </dgm:presLayoutVars>
      </dgm:prSet>
      <dgm:spPr/>
      <dgm:t>
        <a:bodyPr/>
        <a:lstStyle/>
        <a:p>
          <a:endParaRPr lang="pl-PL"/>
        </a:p>
      </dgm:t>
    </dgm:pt>
    <dgm:pt modelId="{9DFA71DF-9F45-49E2-B835-9AA4074DA515}" type="pres">
      <dgm:prSet presAssocID="{2BAD5BFA-CBC2-44AA-AE5B-ECD15D1F9004}" presName="childComposite" presStyleCnt="0">
        <dgm:presLayoutVars>
          <dgm:chMax val="0"/>
          <dgm:chPref val="0"/>
        </dgm:presLayoutVars>
      </dgm:prSet>
      <dgm:spPr/>
    </dgm:pt>
    <dgm:pt modelId="{7CCEB70E-B862-4733-A3C1-0CD756152E42}" type="pres">
      <dgm:prSet presAssocID="{2BAD5BFA-CBC2-44AA-AE5B-ECD15D1F9004}" presName="ChildAccent" presStyleLbl="solidFgAcc1" presStyleIdx="3" presStyleCnt="9"/>
      <dgm:spPr/>
    </dgm:pt>
    <dgm:pt modelId="{8C9675FB-D22B-4814-B389-EB11691D92B7}" type="pres">
      <dgm:prSet presAssocID="{2BAD5BFA-CBC2-44AA-AE5B-ECD15D1F9004}" presName="Child" presStyleLbl="revTx" presStyleIdx="4" presStyleCnt="11">
        <dgm:presLayoutVars>
          <dgm:chMax val="0"/>
          <dgm:chPref val="0"/>
          <dgm:bulletEnabled val="1"/>
        </dgm:presLayoutVars>
      </dgm:prSet>
      <dgm:spPr/>
      <dgm:t>
        <a:bodyPr/>
        <a:lstStyle/>
        <a:p>
          <a:endParaRPr lang="pl-PL"/>
        </a:p>
      </dgm:t>
    </dgm:pt>
    <dgm:pt modelId="{FB026EEC-D23E-4325-BC2D-6181A6BD0FA8}" type="pres">
      <dgm:prSet presAssocID="{9F8DEA13-5EB9-4C9C-B1C8-93EB5D664FE3}" presName="childComposite" presStyleCnt="0">
        <dgm:presLayoutVars>
          <dgm:chMax val="0"/>
          <dgm:chPref val="0"/>
        </dgm:presLayoutVars>
      </dgm:prSet>
      <dgm:spPr/>
    </dgm:pt>
    <dgm:pt modelId="{DDBD8E29-9C53-464D-B20C-22CD02E7AD24}" type="pres">
      <dgm:prSet presAssocID="{9F8DEA13-5EB9-4C9C-B1C8-93EB5D664FE3}" presName="ChildAccent" presStyleLbl="solidFgAcc1" presStyleIdx="4" presStyleCnt="9"/>
      <dgm:spPr/>
    </dgm:pt>
    <dgm:pt modelId="{EBA14C9E-6A3D-40D8-B1EC-9B91107C1890}" type="pres">
      <dgm:prSet presAssocID="{9F8DEA13-5EB9-4C9C-B1C8-93EB5D664FE3}" presName="Child" presStyleLbl="revTx" presStyleIdx="5" presStyleCnt="11">
        <dgm:presLayoutVars>
          <dgm:chMax val="0"/>
          <dgm:chPref val="0"/>
          <dgm:bulletEnabled val="1"/>
        </dgm:presLayoutVars>
      </dgm:prSet>
      <dgm:spPr/>
      <dgm:t>
        <a:bodyPr/>
        <a:lstStyle/>
        <a:p>
          <a:endParaRPr lang="pl-PL"/>
        </a:p>
      </dgm:t>
    </dgm:pt>
    <dgm:pt modelId="{C0D33113-0704-49A7-953C-A3C28677FE2C}" type="pres">
      <dgm:prSet presAssocID="{4D742174-A503-4DDB-9280-3A230A818511}" presName="root" presStyleCnt="0">
        <dgm:presLayoutVars>
          <dgm:chMax/>
          <dgm:chPref/>
        </dgm:presLayoutVars>
      </dgm:prSet>
      <dgm:spPr/>
    </dgm:pt>
    <dgm:pt modelId="{343D5DA4-8371-42A6-B01D-B49B7E707C4A}" type="pres">
      <dgm:prSet presAssocID="{4D742174-A503-4DDB-9280-3A230A818511}" presName="rootComposite" presStyleCnt="0">
        <dgm:presLayoutVars/>
      </dgm:prSet>
      <dgm:spPr/>
    </dgm:pt>
    <dgm:pt modelId="{F1147D1B-B460-4DC0-A57A-701EFD29F733}" type="pres">
      <dgm:prSet presAssocID="{4D742174-A503-4DDB-9280-3A230A818511}" presName="ParentAccent" presStyleLbl="alignNode1" presStyleIdx="1" presStyleCnt="2"/>
      <dgm:spPr/>
    </dgm:pt>
    <dgm:pt modelId="{634DF5A6-4E18-4587-937F-2F96BC9AC451}" type="pres">
      <dgm:prSet presAssocID="{4D742174-A503-4DDB-9280-3A230A818511}" presName="ParentSmallAccent" presStyleLbl="fgAcc1" presStyleIdx="1" presStyleCnt="2"/>
      <dgm:spPr/>
    </dgm:pt>
    <dgm:pt modelId="{7AF14F88-8EE4-4D37-BDDF-C5F2CE19A607}" type="pres">
      <dgm:prSet presAssocID="{4D742174-A503-4DDB-9280-3A230A818511}" presName="Parent" presStyleLbl="revTx" presStyleIdx="6" presStyleCnt="11">
        <dgm:presLayoutVars>
          <dgm:chMax/>
          <dgm:chPref val="4"/>
          <dgm:bulletEnabled val="1"/>
        </dgm:presLayoutVars>
      </dgm:prSet>
      <dgm:spPr/>
      <dgm:t>
        <a:bodyPr/>
        <a:lstStyle/>
        <a:p>
          <a:endParaRPr lang="pl-PL"/>
        </a:p>
      </dgm:t>
    </dgm:pt>
    <dgm:pt modelId="{E3EDF95A-5C89-45BF-9358-1F6422E88B7F}" type="pres">
      <dgm:prSet presAssocID="{4D742174-A503-4DDB-9280-3A230A818511}" presName="childShape" presStyleCnt="0">
        <dgm:presLayoutVars>
          <dgm:chMax val="0"/>
          <dgm:chPref val="0"/>
        </dgm:presLayoutVars>
      </dgm:prSet>
      <dgm:spPr/>
    </dgm:pt>
    <dgm:pt modelId="{6C019BFB-8E3A-4A03-9DE0-27FE669E11B8}" type="pres">
      <dgm:prSet presAssocID="{E1EF3F57-4EEF-4F12-BCE3-54E0DC05252B}" presName="childComposite" presStyleCnt="0">
        <dgm:presLayoutVars>
          <dgm:chMax val="0"/>
          <dgm:chPref val="0"/>
        </dgm:presLayoutVars>
      </dgm:prSet>
      <dgm:spPr/>
    </dgm:pt>
    <dgm:pt modelId="{1CDC002D-B0EA-4448-9B8C-3329CF9CBC38}" type="pres">
      <dgm:prSet presAssocID="{E1EF3F57-4EEF-4F12-BCE3-54E0DC05252B}" presName="ChildAccent" presStyleLbl="solidFgAcc1" presStyleIdx="5" presStyleCnt="9" custLinFactY="-100000" custLinFactNeighborX="8785" custLinFactNeighborY="-140390"/>
      <dgm:spPr/>
    </dgm:pt>
    <dgm:pt modelId="{AAF4F46F-8F32-41DB-999A-572FFB212210}" type="pres">
      <dgm:prSet presAssocID="{E1EF3F57-4EEF-4F12-BCE3-54E0DC05252B}" presName="Child" presStyleLbl="revTx" presStyleIdx="7" presStyleCnt="11" custLinFactX="-9766" custLinFactY="104583" custLinFactNeighborX="-100000" custLinFactNeighborY="200000">
        <dgm:presLayoutVars>
          <dgm:chMax val="0"/>
          <dgm:chPref val="0"/>
          <dgm:bulletEnabled val="1"/>
        </dgm:presLayoutVars>
      </dgm:prSet>
      <dgm:spPr/>
      <dgm:t>
        <a:bodyPr/>
        <a:lstStyle/>
        <a:p>
          <a:endParaRPr lang="pl-PL"/>
        </a:p>
      </dgm:t>
    </dgm:pt>
    <dgm:pt modelId="{1EAB99AB-B6FC-4F55-A3E9-84CDC6046598}" type="pres">
      <dgm:prSet presAssocID="{D0154446-B81B-4659-9573-647342485B09}" presName="childComposite" presStyleCnt="0">
        <dgm:presLayoutVars>
          <dgm:chMax val="0"/>
          <dgm:chPref val="0"/>
        </dgm:presLayoutVars>
      </dgm:prSet>
      <dgm:spPr/>
    </dgm:pt>
    <dgm:pt modelId="{88650FAB-51BF-426C-B08F-A8FC98BB66C6}" type="pres">
      <dgm:prSet presAssocID="{D0154446-B81B-4659-9573-647342485B09}" presName="ChildAccent" presStyleLbl="solidFgAcc1" presStyleIdx="6" presStyleCnt="9"/>
      <dgm:spPr/>
    </dgm:pt>
    <dgm:pt modelId="{F2A5EC41-AC91-4637-A919-60814D489C95}" type="pres">
      <dgm:prSet presAssocID="{D0154446-B81B-4659-9573-647342485B09}" presName="Child" presStyleLbl="revTx" presStyleIdx="8" presStyleCnt="11">
        <dgm:presLayoutVars>
          <dgm:chMax val="0"/>
          <dgm:chPref val="0"/>
          <dgm:bulletEnabled val="1"/>
        </dgm:presLayoutVars>
      </dgm:prSet>
      <dgm:spPr/>
      <dgm:t>
        <a:bodyPr/>
        <a:lstStyle/>
        <a:p>
          <a:endParaRPr lang="pl-PL"/>
        </a:p>
      </dgm:t>
    </dgm:pt>
    <dgm:pt modelId="{30B009C1-9262-4C0E-86B3-159C34CBDB94}" type="pres">
      <dgm:prSet presAssocID="{90305B9E-9576-4949-81FF-E516EB94ABCB}" presName="childComposite" presStyleCnt="0">
        <dgm:presLayoutVars>
          <dgm:chMax val="0"/>
          <dgm:chPref val="0"/>
        </dgm:presLayoutVars>
      </dgm:prSet>
      <dgm:spPr/>
    </dgm:pt>
    <dgm:pt modelId="{B510A7DD-84BB-4CD9-8AC8-439EEAD62FEE}" type="pres">
      <dgm:prSet presAssocID="{90305B9E-9576-4949-81FF-E516EB94ABCB}" presName="ChildAccent" presStyleLbl="solidFgAcc1" presStyleIdx="7" presStyleCnt="9"/>
      <dgm:spPr/>
    </dgm:pt>
    <dgm:pt modelId="{3CCE2BE8-A4A8-45B6-920B-4D0249CE7166}" type="pres">
      <dgm:prSet presAssocID="{90305B9E-9576-4949-81FF-E516EB94ABCB}" presName="Child" presStyleLbl="revTx" presStyleIdx="9" presStyleCnt="11">
        <dgm:presLayoutVars>
          <dgm:chMax val="0"/>
          <dgm:chPref val="0"/>
          <dgm:bulletEnabled val="1"/>
        </dgm:presLayoutVars>
      </dgm:prSet>
      <dgm:spPr/>
      <dgm:t>
        <a:bodyPr/>
        <a:lstStyle/>
        <a:p>
          <a:endParaRPr lang="pl-PL"/>
        </a:p>
      </dgm:t>
    </dgm:pt>
    <dgm:pt modelId="{CD32103F-7E6E-4949-9E75-6B701ACC6D93}" type="pres">
      <dgm:prSet presAssocID="{14A609EE-C23D-41EA-AF9E-E3B6A5FE3D88}" presName="childComposite" presStyleCnt="0">
        <dgm:presLayoutVars>
          <dgm:chMax val="0"/>
          <dgm:chPref val="0"/>
        </dgm:presLayoutVars>
      </dgm:prSet>
      <dgm:spPr/>
    </dgm:pt>
    <dgm:pt modelId="{C5BA3FD3-9A84-47F8-92F1-5FA696822AD3}" type="pres">
      <dgm:prSet presAssocID="{14A609EE-C23D-41EA-AF9E-E3B6A5FE3D88}" presName="ChildAccent" presStyleLbl="solidFgAcc1" presStyleIdx="8" presStyleCnt="9"/>
      <dgm:spPr/>
    </dgm:pt>
    <dgm:pt modelId="{D3793FC0-FF5C-49C8-81C2-622D102AEF6B}" type="pres">
      <dgm:prSet presAssocID="{14A609EE-C23D-41EA-AF9E-E3B6A5FE3D88}" presName="Child" presStyleLbl="revTx" presStyleIdx="10" presStyleCnt="11">
        <dgm:presLayoutVars>
          <dgm:chMax val="0"/>
          <dgm:chPref val="0"/>
          <dgm:bulletEnabled val="1"/>
        </dgm:presLayoutVars>
      </dgm:prSet>
      <dgm:spPr/>
      <dgm:t>
        <a:bodyPr/>
        <a:lstStyle/>
        <a:p>
          <a:endParaRPr lang="pl-PL"/>
        </a:p>
      </dgm:t>
    </dgm:pt>
  </dgm:ptLst>
  <dgm:cxnLst>
    <dgm:cxn modelId="{28685A65-FE40-4B4C-9207-E950DB49A2BF}" srcId="{8820EBBC-893F-47FD-AEB8-5A14768C23F0}" destId="{507651A2-8578-41C0-96EF-EFF5812F24F4}" srcOrd="1" destOrd="0" parTransId="{1C63721E-E0AE-4F5B-BC32-8B0C1B5E0BA6}" sibTransId="{602AC594-A0E6-4A09-8E8F-8525A90419B2}"/>
    <dgm:cxn modelId="{C31DD06C-CE0E-4683-A273-CC20F38D0046}" type="presOf" srcId="{9F8DEA13-5EB9-4C9C-B1C8-93EB5D664FE3}" destId="{EBA14C9E-6A3D-40D8-B1EC-9B91107C1890}" srcOrd="0" destOrd="0" presId="urn:microsoft.com/office/officeart/2008/layout/SquareAccentList"/>
    <dgm:cxn modelId="{71ADF0DA-8BAB-4EB7-B062-5218FCBDB8A1}" srcId="{16DD59A9-F977-47ED-B9FF-A9D4E9A35B87}" destId="{8820EBBC-893F-47FD-AEB8-5A14768C23F0}" srcOrd="0" destOrd="0" parTransId="{5F28B59E-87C3-408B-B5F9-1CE1EC2053C4}" sibTransId="{81D7C5D5-9E3F-4FF5-9EBE-2A779AE9CA31}"/>
    <dgm:cxn modelId="{21219523-171B-4F16-82D8-FAEA58FF4317}" srcId="{4D742174-A503-4DDB-9280-3A230A818511}" destId="{14A609EE-C23D-41EA-AF9E-E3B6A5FE3D88}" srcOrd="3" destOrd="0" parTransId="{CB35D5CA-A056-4AD9-8D9C-798041F1985B}" sibTransId="{C1FAC185-634F-417F-9162-C00A1A3B7543}"/>
    <dgm:cxn modelId="{2C1AC60B-245A-4C66-B7B7-52FA6C61DDE5}" srcId="{8820EBBC-893F-47FD-AEB8-5A14768C23F0}" destId="{34D47E01-ACF1-41A8-8783-FDBF5FF15931}" srcOrd="2" destOrd="0" parTransId="{7C03D75F-09BF-44F0-9935-3BDE0F526AFC}" sibTransId="{14B7DED8-1C75-4858-9CDB-9378A33BD537}"/>
    <dgm:cxn modelId="{FD25D895-EC94-439E-B734-65B4B03F657B}" srcId="{4D742174-A503-4DDB-9280-3A230A818511}" destId="{E1EF3F57-4EEF-4F12-BCE3-54E0DC05252B}" srcOrd="0" destOrd="0" parTransId="{0D64ABAE-41E0-41D2-9EC1-8F27AA6A98C4}" sibTransId="{460DCB20-BC14-4196-AEDC-FF920334C89B}"/>
    <dgm:cxn modelId="{73265F0E-C2CC-48F2-96C9-0A9FEB8FA1A0}" srcId="{16DD59A9-F977-47ED-B9FF-A9D4E9A35B87}" destId="{4D742174-A503-4DDB-9280-3A230A818511}" srcOrd="1" destOrd="0" parTransId="{94B48103-11B3-42F1-941D-F119739BE209}" sibTransId="{45F149DC-9DE9-45A8-A733-99383E84D77D}"/>
    <dgm:cxn modelId="{22B0E181-91DC-45AD-B7DC-3A3446A32C76}" type="presOf" srcId="{16DD59A9-F977-47ED-B9FF-A9D4E9A35B87}" destId="{CC9BAEF8-27EA-45AC-B9EE-509D69B32BC4}" srcOrd="0" destOrd="0" presId="urn:microsoft.com/office/officeart/2008/layout/SquareAccentList"/>
    <dgm:cxn modelId="{EAEFBD2A-1C2C-428B-8FF3-0583FFEE0C5F}" type="presOf" srcId="{34D47E01-ACF1-41A8-8783-FDBF5FF15931}" destId="{C927DC48-64FD-4653-A6A3-B52FA2451109}" srcOrd="0" destOrd="0" presId="urn:microsoft.com/office/officeart/2008/layout/SquareAccentList"/>
    <dgm:cxn modelId="{26A18926-1B4B-47C1-9B05-E5A16CF5FDB8}" srcId="{8820EBBC-893F-47FD-AEB8-5A14768C23F0}" destId="{9F8DEA13-5EB9-4C9C-B1C8-93EB5D664FE3}" srcOrd="4" destOrd="0" parTransId="{28A48B15-658D-4A2A-BD00-7C6BA2269AC6}" sibTransId="{3FF9AD8D-0968-4FF4-ADF3-31EAF3DADB13}"/>
    <dgm:cxn modelId="{7970D8D9-CD31-4740-8DAE-A67017C31A49}" type="presOf" srcId="{E1EF3F57-4EEF-4F12-BCE3-54E0DC05252B}" destId="{AAF4F46F-8F32-41DB-999A-572FFB212210}" srcOrd="0" destOrd="0" presId="urn:microsoft.com/office/officeart/2008/layout/SquareAccentList"/>
    <dgm:cxn modelId="{310B6302-A45F-4999-A6E5-795068B1F26D}" type="presOf" srcId="{4D742174-A503-4DDB-9280-3A230A818511}" destId="{7AF14F88-8EE4-4D37-BDDF-C5F2CE19A607}" srcOrd="0" destOrd="0" presId="urn:microsoft.com/office/officeart/2008/layout/SquareAccentList"/>
    <dgm:cxn modelId="{B01753B1-99B5-4182-8082-46FF2FF77F6F}" srcId="{4D742174-A503-4DDB-9280-3A230A818511}" destId="{D0154446-B81B-4659-9573-647342485B09}" srcOrd="1" destOrd="0" parTransId="{AE11529B-5053-4339-A5F6-D8F248F316D5}" sibTransId="{D0D7175A-E5CE-4166-B641-C32BB67DB1D7}"/>
    <dgm:cxn modelId="{A6800F6F-0E51-4070-9A03-040DA5638976}" type="presOf" srcId="{507651A2-8578-41C0-96EF-EFF5812F24F4}" destId="{B90EC044-95AA-4835-B55F-12C4144D3915}" srcOrd="0" destOrd="0" presId="urn:microsoft.com/office/officeart/2008/layout/SquareAccentList"/>
    <dgm:cxn modelId="{C6CF4C53-733F-4C1C-AE5D-3D9F7285EA2E}" srcId="{4D742174-A503-4DDB-9280-3A230A818511}" destId="{90305B9E-9576-4949-81FF-E516EB94ABCB}" srcOrd="2" destOrd="0" parTransId="{E4839ECF-CAB6-4A15-A57D-97099659B464}" sibTransId="{B4576CCB-5AC6-4512-9B26-EBE7119D947F}"/>
    <dgm:cxn modelId="{CCA9C0BF-2B55-4418-B69D-240677EED78F}" type="presOf" srcId="{0C271B4A-F61F-4A2C-B3AD-3CBB6F60F1C5}" destId="{D8F7F9CD-CDB5-4DFF-B234-9D9D67821C37}" srcOrd="0" destOrd="0" presId="urn:microsoft.com/office/officeart/2008/layout/SquareAccentList"/>
    <dgm:cxn modelId="{A53DFDE1-111A-4485-95C0-7D57D8A7DC95}" srcId="{8820EBBC-893F-47FD-AEB8-5A14768C23F0}" destId="{2BAD5BFA-CBC2-44AA-AE5B-ECD15D1F9004}" srcOrd="3" destOrd="0" parTransId="{B84BB749-826D-4420-A9E2-4163AC51584D}" sibTransId="{ECF2A17F-AD35-45F0-8EBF-2A67E81E5F5F}"/>
    <dgm:cxn modelId="{977FB5B2-A144-461D-B0F2-3642C83E2B90}" srcId="{8820EBBC-893F-47FD-AEB8-5A14768C23F0}" destId="{0C271B4A-F61F-4A2C-B3AD-3CBB6F60F1C5}" srcOrd="0" destOrd="0" parTransId="{60DD844F-126D-4436-8061-89C59E3D74A0}" sibTransId="{44C0D118-DE59-4863-98D9-A8CFE979AC59}"/>
    <dgm:cxn modelId="{474AE973-B55B-4BE2-A6B9-A3500E7070E9}" type="presOf" srcId="{14A609EE-C23D-41EA-AF9E-E3B6A5FE3D88}" destId="{D3793FC0-FF5C-49C8-81C2-622D102AEF6B}" srcOrd="0" destOrd="0" presId="urn:microsoft.com/office/officeart/2008/layout/SquareAccentList"/>
    <dgm:cxn modelId="{4467938C-FCEA-44B2-8B63-4FEC542E44F5}" type="presOf" srcId="{D0154446-B81B-4659-9573-647342485B09}" destId="{F2A5EC41-AC91-4637-A919-60814D489C95}" srcOrd="0" destOrd="0" presId="urn:microsoft.com/office/officeart/2008/layout/SquareAccentList"/>
    <dgm:cxn modelId="{DD431084-F0E1-4938-8D7D-37774D21D9CB}" type="presOf" srcId="{2BAD5BFA-CBC2-44AA-AE5B-ECD15D1F9004}" destId="{8C9675FB-D22B-4814-B389-EB11691D92B7}" srcOrd="0" destOrd="0" presId="urn:microsoft.com/office/officeart/2008/layout/SquareAccentList"/>
    <dgm:cxn modelId="{030B50B6-470F-451B-AB0E-1FD96D641E4F}" type="presOf" srcId="{90305B9E-9576-4949-81FF-E516EB94ABCB}" destId="{3CCE2BE8-A4A8-45B6-920B-4D0249CE7166}" srcOrd="0" destOrd="0" presId="urn:microsoft.com/office/officeart/2008/layout/SquareAccentList"/>
    <dgm:cxn modelId="{E184FEC5-DE28-4CD7-BE3D-66DAD953ABF4}" type="presOf" srcId="{8820EBBC-893F-47FD-AEB8-5A14768C23F0}" destId="{4196B9D3-62C8-40C9-BD6C-012329AC594B}" srcOrd="0" destOrd="0" presId="urn:microsoft.com/office/officeart/2008/layout/SquareAccentList"/>
    <dgm:cxn modelId="{0D8C4B76-3728-472D-8B14-8A1C80EFECE0}" type="presParOf" srcId="{CC9BAEF8-27EA-45AC-B9EE-509D69B32BC4}" destId="{5D76D75F-3AAE-41E7-9708-704469EC2E72}" srcOrd="0" destOrd="0" presId="urn:microsoft.com/office/officeart/2008/layout/SquareAccentList"/>
    <dgm:cxn modelId="{25C9EB82-9CD3-4B79-B101-B6A7DB169265}" type="presParOf" srcId="{5D76D75F-3AAE-41E7-9708-704469EC2E72}" destId="{F2DA24AB-14B5-4532-AD91-FCB151C3D47C}" srcOrd="0" destOrd="0" presId="urn:microsoft.com/office/officeart/2008/layout/SquareAccentList"/>
    <dgm:cxn modelId="{E1EFF7B6-5322-4BB9-A1FF-8ACE14F6DE62}" type="presParOf" srcId="{F2DA24AB-14B5-4532-AD91-FCB151C3D47C}" destId="{391214B4-F054-4880-8A92-C73FD712C4EF}" srcOrd="0" destOrd="0" presId="urn:microsoft.com/office/officeart/2008/layout/SquareAccentList"/>
    <dgm:cxn modelId="{819F9200-85F2-47F5-BF31-970D6C108821}" type="presParOf" srcId="{F2DA24AB-14B5-4532-AD91-FCB151C3D47C}" destId="{950F8F33-86DC-424D-B590-6D027100E63A}" srcOrd="1" destOrd="0" presId="urn:microsoft.com/office/officeart/2008/layout/SquareAccentList"/>
    <dgm:cxn modelId="{909324A0-E10A-48A8-A898-BE2AA14E4D31}" type="presParOf" srcId="{F2DA24AB-14B5-4532-AD91-FCB151C3D47C}" destId="{4196B9D3-62C8-40C9-BD6C-012329AC594B}" srcOrd="2" destOrd="0" presId="urn:microsoft.com/office/officeart/2008/layout/SquareAccentList"/>
    <dgm:cxn modelId="{502C2E28-FF31-4A8F-B76E-CDA814086F23}" type="presParOf" srcId="{5D76D75F-3AAE-41E7-9708-704469EC2E72}" destId="{5EB5B265-37AA-4094-9788-15552EDF1AB9}" srcOrd="1" destOrd="0" presId="urn:microsoft.com/office/officeart/2008/layout/SquareAccentList"/>
    <dgm:cxn modelId="{F3F93098-C965-494C-8546-C4937EB20D63}" type="presParOf" srcId="{5EB5B265-37AA-4094-9788-15552EDF1AB9}" destId="{103F92FA-C741-45C9-BBC5-543A36A7EF18}" srcOrd="0" destOrd="0" presId="urn:microsoft.com/office/officeart/2008/layout/SquareAccentList"/>
    <dgm:cxn modelId="{1D523A18-F6FB-4F68-95F6-293907959E2A}" type="presParOf" srcId="{103F92FA-C741-45C9-BBC5-543A36A7EF18}" destId="{ECF47062-7D78-4B4A-AE33-8EF72F3F8EE9}" srcOrd="0" destOrd="0" presId="urn:microsoft.com/office/officeart/2008/layout/SquareAccentList"/>
    <dgm:cxn modelId="{C5DE3AA0-97AA-4DAF-94DA-551743344BF4}" type="presParOf" srcId="{103F92FA-C741-45C9-BBC5-543A36A7EF18}" destId="{D8F7F9CD-CDB5-4DFF-B234-9D9D67821C37}" srcOrd="1" destOrd="0" presId="urn:microsoft.com/office/officeart/2008/layout/SquareAccentList"/>
    <dgm:cxn modelId="{AAA173DC-389D-4D01-AD4A-7B1AEF7D743F}" type="presParOf" srcId="{5EB5B265-37AA-4094-9788-15552EDF1AB9}" destId="{F380B285-206D-42AD-8A49-8C0901561F45}" srcOrd="1" destOrd="0" presId="urn:microsoft.com/office/officeart/2008/layout/SquareAccentList"/>
    <dgm:cxn modelId="{F0EF228A-59CF-439F-9354-A78C4AE9A9B2}" type="presParOf" srcId="{F380B285-206D-42AD-8A49-8C0901561F45}" destId="{4F5E11DE-45AD-49BA-94C3-BC8F1860126E}" srcOrd="0" destOrd="0" presId="urn:microsoft.com/office/officeart/2008/layout/SquareAccentList"/>
    <dgm:cxn modelId="{D2B739D3-E118-4DAF-A678-9FE868F8ED4E}" type="presParOf" srcId="{F380B285-206D-42AD-8A49-8C0901561F45}" destId="{B90EC044-95AA-4835-B55F-12C4144D3915}" srcOrd="1" destOrd="0" presId="urn:microsoft.com/office/officeart/2008/layout/SquareAccentList"/>
    <dgm:cxn modelId="{FCFF5CB2-9911-41D2-9533-9CE3CBDCA6B4}" type="presParOf" srcId="{5EB5B265-37AA-4094-9788-15552EDF1AB9}" destId="{9D056E9D-470C-45E4-A8C7-0D2B6BC108EB}" srcOrd="2" destOrd="0" presId="urn:microsoft.com/office/officeart/2008/layout/SquareAccentList"/>
    <dgm:cxn modelId="{BBBB01ED-43DC-4F4E-A9EA-32EE2FFE0819}" type="presParOf" srcId="{9D056E9D-470C-45E4-A8C7-0D2B6BC108EB}" destId="{BEBB7695-ECC2-47A9-8AB1-087CF1A4B3DB}" srcOrd="0" destOrd="0" presId="urn:microsoft.com/office/officeart/2008/layout/SquareAccentList"/>
    <dgm:cxn modelId="{BA4B5929-3CE8-4253-AD71-50313B14B7EF}" type="presParOf" srcId="{9D056E9D-470C-45E4-A8C7-0D2B6BC108EB}" destId="{C927DC48-64FD-4653-A6A3-B52FA2451109}" srcOrd="1" destOrd="0" presId="urn:microsoft.com/office/officeart/2008/layout/SquareAccentList"/>
    <dgm:cxn modelId="{53B8EB84-4555-44B8-91AB-2CC8487EB1F6}" type="presParOf" srcId="{5EB5B265-37AA-4094-9788-15552EDF1AB9}" destId="{9DFA71DF-9F45-49E2-B835-9AA4074DA515}" srcOrd="3" destOrd="0" presId="urn:microsoft.com/office/officeart/2008/layout/SquareAccentList"/>
    <dgm:cxn modelId="{0DC751D8-4934-4407-BAF0-B8413D24D5D3}" type="presParOf" srcId="{9DFA71DF-9F45-49E2-B835-9AA4074DA515}" destId="{7CCEB70E-B862-4733-A3C1-0CD756152E42}" srcOrd="0" destOrd="0" presId="urn:microsoft.com/office/officeart/2008/layout/SquareAccentList"/>
    <dgm:cxn modelId="{4662A708-72E1-4CA0-87C3-9A3FB2B90721}" type="presParOf" srcId="{9DFA71DF-9F45-49E2-B835-9AA4074DA515}" destId="{8C9675FB-D22B-4814-B389-EB11691D92B7}" srcOrd="1" destOrd="0" presId="urn:microsoft.com/office/officeart/2008/layout/SquareAccentList"/>
    <dgm:cxn modelId="{1379DFCA-89E8-498A-BF36-A60CFA8B773A}" type="presParOf" srcId="{5EB5B265-37AA-4094-9788-15552EDF1AB9}" destId="{FB026EEC-D23E-4325-BC2D-6181A6BD0FA8}" srcOrd="4" destOrd="0" presId="urn:microsoft.com/office/officeart/2008/layout/SquareAccentList"/>
    <dgm:cxn modelId="{FF6EF323-AE40-4088-9E5C-84246ADAACA0}" type="presParOf" srcId="{FB026EEC-D23E-4325-BC2D-6181A6BD0FA8}" destId="{DDBD8E29-9C53-464D-B20C-22CD02E7AD24}" srcOrd="0" destOrd="0" presId="urn:microsoft.com/office/officeart/2008/layout/SquareAccentList"/>
    <dgm:cxn modelId="{4B56B485-35E6-4807-B914-E6AC655786F0}" type="presParOf" srcId="{FB026EEC-D23E-4325-BC2D-6181A6BD0FA8}" destId="{EBA14C9E-6A3D-40D8-B1EC-9B91107C1890}" srcOrd="1" destOrd="0" presId="urn:microsoft.com/office/officeart/2008/layout/SquareAccentList"/>
    <dgm:cxn modelId="{8E9F7002-5BDA-4E5A-B0F1-00198CBFB1E1}" type="presParOf" srcId="{CC9BAEF8-27EA-45AC-B9EE-509D69B32BC4}" destId="{C0D33113-0704-49A7-953C-A3C28677FE2C}" srcOrd="1" destOrd="0" presId="urn:microsoft.com/office/officeart/2008/layout/SquareAccentList"/>
    <dgm:cxn modelId="{49406026-1EBA-4395-B5DE-D8D8B585D3D4}" type="presParOf" srcId="{C0D33113-0704-49A7-953C-A3C28677FE2C}" destId="{343D5DA4-8371-42A6-B01D-B49B7E707C4A}" srcOrd="0" destOrd="0" presId="urn:microsoft.com/office/officeart/2008/layout/SquareAccentList"/>
    <dgm:cxn modelId="{32F256EF-11DE-41C5-B9B1-3DDD3C248791}" type="presParOf" srcId="{343D5DA4-8371-42A6-B01D-B49B7E707C4A}" destId="{F1147D1B-B460-4DC0-A57A-701EFD29F733}" srcOrd="0" destOrd="0" presId="urn:microsoft.com/office/officeart/2008/layout/SquareAccentList"/>
    <dgm:cxn modelId="{D54033E5-DA41-4E15-8E40-E1AE8EAA6C68}" type="presParOf" srcId="{343D5DA4-8371-42A6-B01D-B49B7E707C4A}" destId="{634DF5A6-4E18-4587-937F-2F96BC9AC451}" srcOrd="1" destOrd="0" presId="urn:microsoft.com/office/officeart/2008/layout/SquareAccentList"/>
    <dgm:cxn modelId="{EBA9902D-9E43-4E99-8905-B57DAF08E276}" type="presParOf" srcId="{343D5DA4-8371-42A6-B01D-B49B7E707C4A}" destId="{7AF14F88-8EE4-4D37-BDDF-C5F2CE19A607}" srcOrd="2" destOrd="0" presId="urn:microsoft.com/office/officeart/2008/layout/SquareAccentList"/>
    <dgm:cxn modelId="{968A94BF-5332-468F-8018-5811905C2AA7}" type="presParOf" srcId="{C0D33113-0704-49A7-953C-A3C28677FE2C}" destId="{E3EDF95A-5C89-45BF-9358-1F6422E88B7F}" srcOrd="1" destOrd="0" presId="urn:microsoft.com/office/officeart/2008/layout/SquareAccentList"/>
    <dgm:cxn modelId="{8BAE603D-A2F6-4685-8C71-BEED790D1DF5}" type="presParOf" srcId="{E3EDF95A-5C89-45BF-9358-1F6422E88B7F}" destId="{6C019BFB-8E3A-4A03-9DE0-27FE669E11B8}" srcOrd="0" destOrd="0" presId="urn:microsoft.com/office/officeart/2008/layout/SquareAccentList"/>
    <dgm:cxn modelId="{518DAC1E-4F99-4B4B-9CAB-BD5FFF00272F}" type="presParOf" srcId="{6C019BFB-8E3A-4A03-9DE0-27FE669E11B8}" destId="{1CDC002D-B0EA-4448-9B8C-3329CF9CBC38}" srcOrd="0" destOrd="0" presId="urn:microsoft.com/office/officeart/2008/layout/SquareAccentList"/>
    <dgm:cxn modelId="{F09BFB4D-2F2E-43C2-8D9F-2F1564E7D496}" type="presParOf" srcId="{6C019BFB-8E3A-4A03-9DE0-27FE669E11B8}" destId="{AAF4F46F-8F32-41DB-999A-572FFB212210}" srcOrd="1" destOrd="0" presId="urn:microsoft.com/office/officeart/2008/layout/SquareAccentList"/>
    <dgm:cxn modelId="{E5A29586-B3FF-4842-9D11-D431A447138E}" type="presParOf" srcId="{E3EDF95A-5C89-45BF-9358-1F6422E88B7F}" destId="{1EAB99AB-B6FC-4F55-A3E9-84CDC6046598}" srcOrd="1" destOrd="0" presId="urn:microsoft.com/office/officeart/2008/layout/SquareAccentList"/>
    <dgm:cxn modelId="{37A63B8D-CBF6-428A-91DF-C6E3D6EC38C6}" type="presParOf" srcId="{1EAB99AB-B6FC-4F55-A3E9-84CDC6046598}" destId="{88650FAB-51BF-426C-B08F-A8FC98BB66C6}" srcOrd="0" destOrd="0" presId="urn:microsoft.com/office/officeart/2008/layout/SquareAccentList"/>
    <dgm:cxn modelId="{44EE77A6-9EB5-4533-A5F9-286D495CA43E}" type="presParOf" srcId="{1EAB99AB-B6FC-4F55-A3E9-84CDC6046598}" destId="{F2A5EC41-AC91-4637-A919-60814D489C95}" srcOrd="1" destOrd="0" presId="urn:microsoft.com/office/officeart/2008/layout/SquareAccentList"/>
    <dgm:cxn modelId="{A099E432-6451-4FC2-85AC-6E301C123C96}" type="presParOf" srcId="{E3EDF95A-5C89-45BF-9358-1F6422E88B7F}" destId="{30B009C1-9262-4C0E-86B3-159C34CBDB94}" srcOrd="2" destOrd="0" presId="urn:microsoft.com/office/officeart/2008/layout/SquareAccentList"/>
    <dgm:cxn modelId="{B0B3FC62-9F92-42A1-ADB1-B8B3288437D5}" type="presParOf" srcId="{30B009C1-9262-4C0E-86B3-159C34CBDB94}" destId="{B510A7DD-84BB-4CD9-8AC8-439EEAD62FEE}" srcOrd="0" destOrd="0" presId="urn:microsoft.com/office/officeart/2008/layout/SquareAccentList"/>
    <dgm:cxn modelId="{E6CFC0FF-A3D3-49EC-9AC7-5BB323726316}" type="presParOf" srcId="{30B009C1-9262-4C0E-86B3-159C34CBDB94}" destId="{3CCE2BE8-A4A8-45B6-920B-4D0249CE7166}" srcOrd="1" destOrd="0" presId="urn:microsoft.com/office/officeart/2008/layout/SquareAccentList"/>
    <dgm:cxn modelId="{934C98C1-F281-4539-A7C3-9A2A6C38F50D}" type="presParOf" srcId="{E3EDF95A-5C89-45BF-9358-1F6422E88B7F}" destId="{CD32103F-7E6E-4949-9E75-6B701ACC6D93}" srcOrd="3" destOrd="0" presId="urn:microsoft.com/office/officeart/2008/layout/SquareAccentList"/>
    <dgm:cxn modelId="{D0ABD53D-3F14-4262-A960-729D5826A605}" type="presParOf" srcId="{CD32103F-7E6E-4949-9E75-6B701ACC6D93}" destId="{C5BA3FD3-9A84-47F8-92F1-5FA696822AD3}" srcOrd="0" destOrd="0" presId="urn:microsoft.com/office/officeart/2008/layout/SquareAccentList"/>
    <dgm:cxn modelId="{7C8506FC-B779-41C0-8BE4-1728C1AE06C9}" type="presParOf" srcId="{CD32103F-7E6E-4949-9E75-6B701ACC6D93}" destId="{D3793FC0-FF5C-49C8-81C2-622D102AEF6B}"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0DA0639-3D02-423C-A2D7-A196C01E8BA4}" type="datetimeFigureOut">
              <a:rPr lang="pl-PL"/>
              <a:pPr>
                <a:defRPr/>
              </a:pPr>
              <a:t>23.04.2024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B43DF08-9645-4877-B793-A1DE48328FF4}" type="slidenum">
              <a:rPr lang="pl-PL"/>
              <a:pPr>
                <a:defRPr/>
              </a:pPr>
              <a:t>‹#›</a:t>
            </a:fld>
            <a:endParaRPr lang="pl-PL"/>
          </a:p>
        </p:txBody>
      </p:sp>
    </p:spTree>
    <p:extLst>
      <p:ext uri="{BB962C8B-B14F-4D97-AF65-F5344CB8AC3E}">
        <p14:creationId xmlns:p14="http://schemas.microsoft.com/office/powerpoint/2010/main" val="1578363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AB43DF08-9645-4877-B793-A1DE48328FF4}" type="slidenum">
              <a:rPr lang="pl-PL" smtClean="0"/>
              <a:pPr>
                <a:defRPr/>
              </a:pPr>
              <a:t>2</a:t>
            </a:fld>
            <a:endParaRPr lang="pl-PL"/>
          </a:p>
        </p:txBody>
      </p:sp>
    </p:spTree>
    <p:extLst>
      <p:ext uri="{BB962C8B-B14F-4D97-AF65-F5344CB8AC3E}">
        <p14:creationId xmlns:p14="http://schemas.microsoft.com/office/powerpoint/2010/main" val="287902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AB43DF08-9645-4877-B793-A1DE48328FF4}" type="slidenum">
              <a:rPr lang="pl-PL" smtClean="0">
                <a:solidFill>
                  <a:prstClr val="black"/>
                </a:solidFill>
              </a:rPr>
              <a:pPr>
                <a:defRPr/>
              </a:pPr>
              <a:t>61</a:t>
            </a:fld>
            <a:endParaRPr lang="pl-PL">
              <a:solidFill>
                <a:prstClr val="black"/>
              </a:solidFill>
            </a:endParaRPr>
          </a:p>
        </p:txBody>
      </p:sp>
    </p:spTree>
    <p:extLst>
      <p:ext uri="{BB962C8B-B14F-4D97-AF65-F5344CB8AC3E}">
        <p14:creationId xmlns:p14="http://schemas.microsoft.com/office/powerpoint/2010/main" val="2488894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202B6F9A-2FE8-49BA-9335-A45AFE10F651}" type="datetimeFigureOut">
              <a:rPr lang="pl-PL"/>
              <a:pPr>
                <a:defRPr/>
              </a:pPr>
              <a:t>23.04.2024</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8ECAD3D-FE1B-40A6-B359-1427DA213B82}"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3D044ED5-BE90-422D-839C-9AF0A2707AAA}" type="datetimeFigureOut">
              <a:rPr lang="pl-PL"/>
              <a:pPr>
                <a:defRPr/>
              </a:pPr>
              <a:t>23.04.2024</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C777BE63-41D9-4707-8BD7-6C6F41AD955B}"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5FC3FEF6-6782-42A4-9A81-127EB23659F9}" type="datetimeFigureOut">
              <a:rPr lang="pl-PL"/>
              <a:pPr>
                <a:defRPr/>
              </a:pPr>
              <a:t>23.04.2024</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454E511A-48FD-452E-8E74-15D4F725F98F}"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F6D94409-78EA-415F-8654-BB2DECC7E7F3}" type="datetimeFigureOut">
              <a:rPr lang="pl-PL"/>
              <a:pPr>
                <a:defRPr/>
              </a:pPr>
              <a:t>23.04.2024</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FB9DCB2A-A7EF-4E43-B002-BC5FBEF8202B}"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FA09A8E3-FF6F-43E7-B171-F37B99ABDA49}" type="datetimeFigureOut">
              <a:rPr lang="pl-PL"/>
              <a:pPr>
                <a:defRPr/>
              </a:pPr>
              <a:t>23.04.2024</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7235CFED-69CE-4479-913E-936F3346735D}"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86E8639B-43EC-4B56-A550-F8E314DE8F78}" type="datetimeFigureOut">
              <a:rPr lang="pl-PL"/>
              <a:pPr>
                <a:defRPr/>
              </a:pPr>
              <a:t>23.04.2024</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8A5444D2-8C5F-4335-BF4D-6853C8345137}"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5D16977C-5FF6-4E98-90A2-E12454EA61B7}" type="datetimeFigureOut">
              <a:rPr lang="pl-PL"/>
              <a:pPr>
                <a:defRPr/>
              </a:pPr>
              <a:t>23.04.2024</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1F467579-69B4-4D1E-BEBF-BF602D44629A}"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A8D53C8A-A19E-48DA-9542-CBF622094AAD}" type="datetimeFigureOut">
              <a:rPr lang="pl-PL"/>
              <a:pPr>
                <a:defRPr/>
              </a:pPr>
              <a:t>23.04.2024</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F5427C44-EE78-4CE7-BCED-6D491B08F785}"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835C7704-BA6F-4922-90EC-1370F1C23408}" type="datetimeFigureOut">
              <a:rPr lang="pl-PL"/>
              <a:pPr>
                <a:defRPr/>
              </a:pPr>
              <a:t>23.04.2024</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2597F210-6250-4F79-AE6B-0E24F3448B7E}"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718B3B4-E4C9-4102-BDE3-75FCC4D20550}" type="datetimeFigureOut">
              <a:rPr lang="pl-PL"/>
              <a:pPr>
                <a:defRPr/>
              </a:pPr>
              <a:t>23.04.2024</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17E1AD18-61C6-4E9A-88A1-D9783CCE9F2E}"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BC8DBE27-C79B-4632-8F3F-1A3375A48BCE}" type="datetimeFigureOut">
              <a:rPr lang="pl-PL"/>
              <a:pPr>
                <a:defRPr/>
              </a:pPr>
              <a:t>23.04.2024</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A023F5BC-F1BB-4F18-B7E9-764722847CAE}"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CAEBEB6-CCC6-4CE3-95C2-C30A60A68EAF}" type="datetimeFigureOut">
              <a:rPr lang="pl-PL"/>
              <a:pPr>
                <a:defRPr/>
              </a:pPr>
              <a:t>23.04.2024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732A0DE-2DDF-40CB-B954-D88075EEED7E}"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Obraz 4"/>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AutoShape 2" descr="https://owa.uj.edu.pl/owa/service.svc/s/GetFileAttachment?id=AAMkADhlOTA0ZjYxLTg0OGYtNDlmNC05OWU3LTFjNmIyMTVmOWZiNgBGAAAAAACaT3%2F6oKMeSIFI9FoE%2F%2FZ%2BBwD0I6IH0BWRTKAyRTY6MhnPAAAAAAEMAAD0I6IH0BWRTKAyRTY6MhnPAAA0Fj%2FnAAABEgAQAPdY567P7iZDs45n7KxhgPc%3D&amp;isImagePreview=True&amp;X-OWA-CANARY=BDn-vyVMlEqk0VAah_wca8l4XIejV9MIF269Flyx9oNxWp55rYFx6VvzzGGXVAgsrJSy6N5Uii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AutoShape 4" descr="https://owa.uj.edu.pl/owa/service.svc/s/GetFileAttachment?id=AAMkADhlOTA0ZjYxLTg0OGYtNDlmNC05OWU3LTFjNmIyMTVmOWZiNgBGAAAAAACaT3%2F6oKMeSIFI9FoE%2F%2FZ%2BBwD0I6IH0BWRTKAyRTY6MhnPAAAAAAEMAAD0I6IH0BWRTKAyRTY6MhnPAAA0Fj%2FnAAABEgAQAPdY567P7iZDs45n7KxhgPc%3D&amp;isImagePreview=True&amp;X-OWA-CANARY=BDn-vyVMlEqk0VAah_wca8l4XIejV9MIF269Flyx9oNxWp55rYFx6VvzzGGXVAgsrJSy6N5Uii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8" descr="https://owa.uj.edu.pl/owa/service.svc/s/GetFileAttachment?id=AAMkADhlOTA0ZjYxLTg0OGYtNDlmNC05OWU3LTFjNmIyMTVmOWZiNgBGAAAAAACaT3%2F6oKMeSIFI9FoE%2F%2FZ%2BBwD0I6IH0BWRTKAyRTY6MhnPAAAAAAEMAAD0I6IH0BWRTKAyRTY6MhnPAAA0Fj%2FnAAABEgAQAPdY567P7iZDs45n7KxhgPc%3D&amp;isImagePreview=True&amp;X-OWA-CANARY=BDn-vyVMlEqk0VAah_wca8l4XIejV9MIF269Flyx9oNxWp55rYFx6VvzzGGXVAgsrJSy6N5Uii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4884" y="2646680"/>
            <a:ext cx="2581252" cy="1430392"/>
          </a:xfrm>
          <a:prstGeom prst="rect">
            <a:avLst/>
          </a:prstGeom>
        </p:spPr>
      </p:pic>
      <p:sp>
        <p:nvSpPr>
          <p:cNvPr id="4" name="pole tekstowe 3"/>
          <p:cNvSpPr txBox="1"/>
          <p:nvPr/>
        </p:nvSpPr>
        <p:spPr>
          <a:xfrm>
            <a:off x="4712108" y="3789040"/>
            <a:ext cx="219932" cy="261610"/>
          </a:xfrm>
          <a:prstGeom prst="rect">
            <a:avLst/>
          </a:prstGeom>
          <a:noFill/>
        </p:spPr>
        <p:txBody>
          <a:bodyPr wrap="none" rtlCol="0">
            <a:spAutoFit/>
          </a:bodyPr>
          <a:lstStyle/>
          <a:p>
            <a:r>
              <a:rPr lang="pl-PL" sz="1100" dirty="0">
                <a:solidFill>
                  <a:srgbClr val="A48E60"/>
                </a:solidFill>
                <a:latin typeface="+mn-lt"/>
              </a:rPr>
              <a:t>.</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237"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pic>
        <p:nvPicPr>
          <p:cNvPr id="2" name="Symbol zastępczy zawartości 1"/>
          <p:cNvPicPr>
            <a:picLocks noGrp="1" noChangeAspect="1"/>
          </p:cNvPicPr>
          <p:nvPr>
            <p:ph idx="1"/>
          </p:nvPr>
        </p:nvPicPr>
        <p:blipFill>
          <a:blip r:embed="rId3"/>
          <a:stretch>
            <a:fillRect/>
          </a:stretch>
        </p:blipFill>
        <p:spPr>
          <a:xfrm>
            <a:off x="2771800" y="0"/>
            <a:ext cx="5004792" cy="6830385"/>
          </a:xfrm>
          <a:prstGeom prst="rect">
            <a:avLst/>
          </a:prstGeom>
        </p:spPr>
      </p:pic>
    </p:spTree>
    <p:extLst>
      <p:ext uri="{BB962C8B-B14F-4D97-AF65-F5344CB8AC3E}">
        <p14:creationId xmlns:p14="http://schemas.microsoft.com/office/powerpoint/2010/main" val="1051496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237"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pic>
        <p:nvPicPr>
          <p:cNvPr id="5" name="Obraz 4"/>
          <p:cNvPicPr>
            <a:picLocks noChangeAspect="1"/>
          </p:cNvPicPr>
          <p:nvPr/>
        </p:nvPicPr>
        <p:blipFill>
          <a:blip r:embed="rId3"/>
          <a:stretch>
            <a:fillRect/>
          </a:stretch>
        </p:blipFill>
        <p:spPr>
          <a:xfrm>
            <a:off x="2411760" y="0"/>
            <a:ext cx="5414308" cy="6888544"/>
          </a:xfrm>
          <a:prstGeom prst="rect">
            <a:avLst/>
          </a:prstGeom>
        </p:spPr>
      </p:pic>
    </p:spTree>
    <p:extLst>
      <p:ext uri="{BB962C8B-B14F-4D97-AF65-F5344CB8AC3E}">
        <p14:creationId xmlns:p14="http://schemas.microsoft.com/office/powerpoint/2010/main" val="1475293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237"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pic>
        <p:nvPicPr>
          <p:cNvPr id="5" name="Symbol zastępczy zawartości 4"/>
          <p:cNvPicPr>
            <a:picLocks noGrp="1" noChangeAspect="1"/>
          </p:cNvPicPr>
          <p:nvPr>
            <p:ph idx="1"/>
          </p:nvPr>
        </p:nvPicPr>
        <p:blipFill>
          <a:blip r:embed="rId3"/>
          <a:stretch>
            <a:fillRect/>
          </a:stretch>
        </p:blipFill>
        <p:spPr>
          <a:xfrm>
            <a:off x="2699792" y="0"/>
            <a:ext cx="5250099" cy="6858000"/>
          </a:xfrm>
          <a:prstGeom prst="rect">
            <a:avLst/>
          </a:prstGeom>
        </p:spPr>
      </p:pic>
    </p:spTree>
    <p:extLst>
      <p:ext uri="{BB962C8B-B14F-4D97-AF65-F5344CB8AC3E}">
        <p14:creationId xmlns:p14="http://schemas.microsoft.com/office/powerpoint/2010/main" val="2468396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237"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pic>
        <p:nvPicPr>
          <p:cNvPr id="2" name="Symbol zastępczy zawartości 1"/>
          <p:cNvPicPr>
            <a:picLocks noGrp="1" noChangeAspect="1"/>
          </p:cNvPicPr>
          <p:nvPr>
            <p:ph idx="1"/>
          </p:nvPr>
        </p:nvPicPr>
        <p:blipFill>
          <a:blip r:embed="rId3"/>
          <a:stretch>
            <a:fillRect/>
          </a:stretch>
        </p:blipFill>
        <p:spPr>
          <a:xfrm>
            <a:off x="2699792" y="0"/>
            <a:ext cx="5495794" cy="6858000"/>
          </a:xfrm>
          <a:prstGeom prst="rect">
            <a:avLst/>
          </a:prstGeom>
        </p:spPr>
      </p:pic>
    </p:spTree>
    <p:extLst>
      <p:ext uri="{BB962C8B-B14F-4D97-AF65-F5344CB8AC3E}">
        <p14:creationId xmlns:p14="http://schemas.microsoft.com/office/powerpoint/2010/main" val="1118804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237"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pic>
        <p:nvPicPr>
          <p:cNvPr id="2" name="Symbol zastępczy zawartości 1"/>
          <p:cNvPicPr>
            <a:picLocks noGrp="1" noChangeAspect="1"/>
          </p:cNvPicPr>
          <p:nvPr>
            <p:ph idx="1"/>
          </p:nvPr>
        </p:nvPicPr>
        <p:blipFill>
          <a:blip r:embed="rId3"/>
          <a:stretch>
            <a:fillRect/>
          </a:stretch>
        </p:blipFill>
        <p:spPr>
          <a:xfrm>
            <a:off x="819096" y="1893241"/>
            <a:ext cx="8226832" cy="4721819"/>
          </a:xfrm>
          <a:prstGeom prst="rect">
            <a:avLst/>
          </a:prstGeom>
        </p:spPr>
      </p:pic>
    </p:spTree>
    <p:extLst>
      <p:ext uri="{BB962C8B-B14F-4D97-AF65-F5344CB8AC3E}">
        <p14:creationId xmlns:p14="http://schemas.microsoft.com/office/powerpoint/2010/main" val="2108611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237"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pic>
        <p:nvPicPr>
          <p:cNvPr id="2" name="Obraz 1"/>
          <p:cNvPicPr>
            <a:picLocks noChangeAspect="1"/>
          </p:cNvPicPr>
          <p:nvPr/>
        </p:nvPicPr>
        <p:blipFill>
          <a:blip r:embed="rId3"/>
          <a:stretch>
            <a:fillRect/>
          </a:stretch>
        </p:blipFill>
        <p:spPr>
          <a:xfrm>
            <a:off x="144276" y="2169032"/>
            <a:ext cx="9036236" cy="4007297"/>
          </a:xfrm>
          <a:prstGeom prst="rect">
            <a:avLst/>
          </a:prstGeom>
        </p:spPr>
      </p:pic>
    </p:spTree>
    <p:extLst>
      <p:ext uri="{BB962C8B-B14F-4D97-AF65-F5344CB8AC3E}">
        <p14:creationId xmlns:p14="http://schemas.microsoft.com/office/powerpoint/2010/main" val="2990469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237"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pic>
        <p:nvPicPr>
          <p:cNvPr id="2" name="Obraz 1"/>
          <p:cNvPicPr>
            <a:picLocks noChangeAspect="1"/>
          </p:cNvPicPr>
          <p:nvPr/>
        </p:nvPicPr>
        <p:blipFill>
          <a:blip r:embed="rId3"/>
          <a:stretch>
            <a:fillRect/>
          </a:stretch>
        </p:blipFill>
        <p:spPr>
          <a:xfrm>
            <a:off x="295280" y="2219110"/>
            <a:ext cx="8776503" cy="3528392"/>
          </a:xfrm>
          <a:prstGeom prst="rect">
            <a:avLst/>
          </a:prstGeom>
        </p:spPr>
      </p:pic>
    </p:spTree>
    <p:extLst>
      <p:ext uri="{BB962C8B-B14F-4D97-AF65-F5344CB8AC3E}">
        <p14:creationId xmlns:p14="http://schemas.microsoft.com/office/powerpoint/2010/main" val="2256282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237"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2" name="Tytuł 1"/>
          <p:cNvSpPr>
            <a:spLocks noGrp="1"/>
          </p:cNvSpPr>
          <p:nvPr>
            <p:ph type="title"/>
          </p:nvPr>
        </p:nvSpPr>
        <p:spPr/>
        <p:txBody>
          <a:bodyPr/>
          <a:lstStyle/>
          <a:p>
            <a:r>
              <a:rPr lang="pl-PL" dirty="0" smtClean="0">
                <a:latin typeface="Book Antiqua" panose="02040602050305030304" pitchFamily="18" charset="0"/>
              </a:rPr>
              <a:t>Francja </a:t>
            </a:r>
            <a:endParaRPr lang="pl-PL" dirty="0">
              <a:latin typeface="Book Antiqua" panose="02040602050305030304" pitchFamily="18" charset="0"/>
            </a:endParaRPr>
          </a:p>
        </p:txBody>
      </p:sp>
      <p:sp>
        <p:nvSpPr>
          <p:cNvPr id="3" name="Symbol zastępczy zawartości 2"/>
          <p:cNvSpPr>
            <a:spLocks noGrp="1"/>
          </p:cNvSpPr>
          <p:nvPr>
            <p:ph idx="1"/>
          </p:nvPr>
        </p:nvSpPr>
        <p:spPr>
          <a:xfrm>
            <a:off x="2051720" y="1556792"/>
            <a:ext cx="6635080" cy="4569371"/>
          </a:xfrm>
        </p:spPr>
        <p:txBody>
          <a:bodyPr/>
          <a:lstStyle/>
          <a:p>
            <a:r>
              <a:rPr lang="pl-PL" sz="2400" dirty="0" smtClean="0">
                <a:latin typeface="Book Antiqua" panose="02040602050305030304" pitchFamily="18" charset="0"/>
              </a:rPr>
              <a:t>Wojny religijne w XVI w. </a:t>
            </a:r>
          </a:p>
          <a:p>
            <a:r>
              <a:rPr lang="pl-PL" sz="2400" dirty="0" smtClean="0">
                <a:latin typeface="Book Antiqua" panose="02040602050305030304" pitchFamily="18" charset="0"/>
              </a:rPr>
              <a:t>Absolutyzm </a:t>
            </a:r>
          </a:p>
          <a:p>
            <a:pPr marL="457200" indent="-457200">
              <a:buFont typeface="+mj-lt"/>
              <a:buAutoNum type="alphaLcParenR"/>
            </a:pPr>
            <a:r>
              <a:rPr lang="pl-PL" sz="2400" dirty="0" smtClean="0">
                <a:latin typeface="Book Antiqua" panose="02040602050305030304" pitchFamily="18" charset="0"/>
              </a:rPr>
              <a:t>Nieograniczona władza królewska</a:t>
            </a:r>
          </a:p>
          <a:p>
            <a:pPr marL="457200" indent="-457200">
              <a:buFont typeface="+mj-lt"/>
              <a:buAutoNum type="alphaLcParenR"/>
            </a:pPr>
            <a:r>
              <a:rPr lang="pl-PL" sz="2400" dirty="0" smtClean="0">
                <a:latin typeface="Book Antiqua" panose="02040602050305030304" pitchFamily="18" charset="0"/>
              </a:rPr>
              <a:t>Biurokratyzm</a:t>
            </a:r>
          </a:p>
          <a:p>
            <a:pPr marL="457200" indent="-457200">
              <a:buFont typeface="+mj-lt"/>
              <a:buAutoNum type="alphaLcParenR"/>
            </a:pPr>
            <a:r>
              <a:rPr lang="pl-PL" sz="2400" dirty="0" smtClean="0">
                <a:latin typeface="Book Antiqua" panose="02040602050305030304" pitchFamily="18" charset="0"/>
              </a:rPr>
              <a:t>Militaryzm</a:t>
            </a:r>
          </a:p>
          <a:p>
            <a:pPr marL="457200" indent="-457200">
              <a:buFont typeface="+mj-lt"/>
              <a:buAutoNum type="alphaLcParenR"/>
            </a:pPr>
            <a:r>
              <a:rPr lang="pl-PL" sz="2400" dirty="0" smtClean="0">
                <a:latin typeface="Book Antiqua" panose="02040602050305030304" pitchFamily="18" charset="0"/>
              </a:rPr>
              <a:t>Brak tolerancji religijnej</a:t>
            </a:r>
          </a:p>
          <a:p>
            <a:pPr marL="457200" indent="-457200">
              <a:buFont typeface="+mj-lt"/>
              <a:buAutoNum type="alphaLcParenR"/>
            </a:pPr>
            <a:r>
              <a:rPr lang="pl-PL" sz="2400" dirty="0" smtClean="0">
                <a:latin typeface="Book Antiqua" panose="02040602050305030304" pitchFamily="18" charset="0"/>
              </a:rPr>
              <a:t>Ograniczenie niezależności Kościoła – gallikanizm </a:t>
            </a:r>
          </a:p>
          <a:p>
            <a:pPr marL="457200" indent="-457200">
              <a:buFont typeface="+mj-lt"/>
              <a:buAutoNum type="alphaLcParenR"/>
            </a:pPr>
            <a:endParaRPr lang="pl-PL" sz="2400" dirty="0">
              <a:latin typeface="Book Antiqua" panose="02040602050305030304" pitchFamily="18" charset="0"/>
            </a:endParaRPr>
          </a:p>
        </p:txBody>
      </p:sp>
    </p:spTree>
    <p:extLst>
      <p:ext uri="{BB962C8B-B14F-4D97-AF65-F5344CB8AC3E}">
        <p14:creationId xmlns:p14="http://schemas.microsoft.com/office/powerpoint/2010/main" val="966608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237"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2" name="Tytuł 1"/>
          <p:cNvSpPr>
            <a:spLocks noGrp="1"/>
          </p:cNvSpPr>
          <p:nvPr>
            <p:ph type="title"/>
          </p:nvPr>
        </p:nvSpPr>
        <p:spPr>
          <a:xfrm>
            <a:off x="2069858" y="587246"/>
            <a:ext cx="6616942" cy="830391"/>
          </a:xfrm>
        </p:spPr>
        <p:txBody>
          <a:bodyPr/>
          <a:lstStyle/>
          <a:p>
            <a:r>
              <a:rPr lang="pl-PL" dirty="0" err="1" smtClean="0">
                <a:latin typeface="Book Antiqua" panose="02040602050305030304" pitchFamily="18" charset="0"/>
              </a:rPr>
              <a:t>Ordonanse</a:t>
            </a:r>
            <a:r>
              <a:rPr lang="pl-PL" dirty="0" smtClean="0">
                <a:latin typeface="Book Antiqua" panose="02040602050305030304" pitchFamily="18" charset="0"/>
              </a:rPr>
              <a:t> </a:t>
            </a:r>
            <a:endParaRPr lang="pl-PL" dirty="0">
              <a:latin typeface="Book Antiqua" panose="02040602050305030304" pitchFamily="18" charset="0"/>
            </a:endParaRPr>
          </a:p>
        </p:txBody>
      </p:sp>
      <p:sp>
        <p:nvSpPr>
          <p:cNvPr id="3" name="Symbol zastępczy zawartości 2"/>
          <p:cNvSpPr>
            <a:spLocks noGrp="1"/>
          </p:cNvSpPr>
          <p:nvPr>
            <p:ph idx="1"/>
          </p:nvPr>
        </p:nvSpPr>
        <p:spPr>
          <a:xfrm>
            <a:off x="2069858" y="1417638"/>
            <a:ext cx="6616942" cy="4708525"/>
          </a:xfrm>
        </p:spPr>
        <p:txBody>
          <a:bodyPr/>
          <a:lstStyle/>
          <a:p>
            <a:r>
              <a:rPr lang="pl-PL" sz="2400" dirty="0" smtClean="0">
                <a:latin typeface="Book Antiqua" panose="02040602050305030304" pitchFamily="18" charset="0"/>
              </a:rPr>
              <a:t>Ustawy ogólne </a:t>
            </a:r>
          </a:p>
          <a:p>
            <a:r>
              <a:rPr lang="pl-PL" sz="2400" b="1" dirty="0" smtClean="0">
                <a:latin typeface="Book Antiqua" panose="02040602050305030304" pitchFamily="18" charset="0"/>
              </a:rPr>
              <a:t>Ordonans z </a:t>
            </a:r>
            <a:r>
              <a:rPr lang="pl-PL" sz="2400" b="1" dirty="0" err="1" smtClean="0">
                <a:latin typeface="Book Antiqua" panose="02040602050305030304" pitchFamily="18" charset="0"/>
              </a:rPr>
              <a:t>Blois</a:t>
            </a:r>
            <a:r>
              <a:rPr lang="pl-PL" sz="2400" b="1" dirty="0" smtClean="0">
                <a:latin typeface="Book Antiqua" panose="02040602050305030304" pitchFamily="18" charset="0"/>
              </a:rPr>
              <a:t> </a:t>
            </a:r>
            <a:r>
              <a:rPr lang="pl-PL" sz="2400" dirty="0" smtClean="0">
                <a:latin typeface="Book Antiqua" panose="02040602050305030304" pitchFamily="18" charset="0"/>
              </a:rPr>
              <a:t>z 1579 r. – zgoda rodziców na małżeństwo a dekret </a:t>
            </a:r>
            <a:r>
              <a:rPr lang="pl-PL" sz="2400" dirty="0" err="1" smtClean="0">
                <a:latin typeface="Book Antiqua" panose="02040602050305030304" pitchFamily="18" charset="0"/>
              </a:rPr>
              <a:t>Tametsi</a:t>
            </a:r>
            <a:r>
              <a:rPr lang="pl-PL" sz="2400" dirty="0" smtClean="0">
                <a:latin typeface="Book Antiqua" panose="02040602050305030304" pitchFamily="18" charset="0"/>
              </a:rPr>
              <a:t> z 1563 r. </a:t>
            </a:r>
          </a:p>
          <a:p>
            <a:r>
              <a:rPr lang="pl-PL" sz="2400" b="1" dirty="0" smtClean="0">
                <a:latin typeface="Book Antiqua" panose="02040602050305030304" pitchFamily="18" charset="0"/>
              </a:rPr>
              <a:t>Ordonans o postępowaniu cywilnym </a:t>
            </a:r>
            <a:r>
              <a:rPr lang="pl-PL" sz="2400" dirty="0" smtClean="0">
                <a:latin typeface="Book Antiqua" panose="02040602050305030304" pitchFamily="18" charset="0"/>
              </a:rPr>
              <a:t>z </a:t>
            </a:r>
            <a:br>
              <a:rPr lang="pl-PL" sz="2400" dirty="0" smtClean="0">
                <a:latin typeface="Book Antiqua" panose="02040602050305030304" pitchFamily="18" charset="0"/>
              </a:rPr>
            </a:br>
            <a:r>
              <a:rPr lang="pl-PL" sz="2400" dirty="0" smtClean="0">
                <a:latin typeface="Book Antiqua" panose="02040602050305030304" pitchFamily="18" charset="0"/>
              </a:rPr>
              <a:t>1667 r. </a:t>
            </a:r>
          </a:p>
          <a:p>
            <a:pPr marL="457200" indent="-457200">
              <a:buFont typeface="+mj-lt"/>
              <a:buAutoNum type="alphaLcParenR"/>
            </a:pPr>
            <a:r>
              <a:rPr lang="pl-PL" sz="2400" dirty="0" smtClean="0">
                <a:latin typeface="Book Antiqua" panose="02040602050305030304" pitchFamily="18" charset="0"/>
              </a:rPr>
              <a:t>pisemność (pomiędzy stronami)</a:t>
            </a:r>
          </a:p>
          <a:p>
            <a:pPr marL="457200" indent="-457200">
              <a:buFont typeface="+mj-lt"/>
              <a:buAutoNum type="alphaLcParenR"/>
            </a:pPr>
            <a:r>
              <a:rPr lang="pl-PL" sz="2400" dirty="0" smtClean="0">
                <a:latin typeface="Book Antiqua" panose="02040602050305030304" pitchFamily="18" charset="0"/>
              </a:rPr>
              <a:t>środki dowodowe (zeznania świadków, przysięga i dokumenty; oględziny czy opinie rzeczoznawców </a:t>
            </a:r>
          </a:p>
          <a:p>
            <a:pPr marL="457200" indent="-457200">
              <a:buFont typeface="+mj-lt"/>
              <a:buAutoNum type="alphaLcParenR"/>
            </a:pPr>
            <a:r>
              <a:rPr lang="pl-PL" sz="2400" dirty="0">
                <a:latin typeface="Book Antiqua" panose="02040602050305030304" pitchFamily="18" charset="0"/>
              </a:rPr>
              <a:t>a</a:t>
            </a:r>
            <a:r>
              <a:rPr lang="pl-PL" sz="2400" dirty="0" smtClean="0">
                <a:latin typeface="Book Antiqua" panose="02040602050305030304" pitchFamily="18" charset="0"/>
              </a:rPr>
              <a:t>pelacja </a:t>
            </a:r>
          </a:p>
          <a:p>
            <a:endParaRPr lang="pl-PL" sz="2400" dirty="0">
              <a:latin typeface="Book Antiqua" panose="02040602050305030304" pitchFamily="18" charset="0"/>
            </a:endParaRPr>
          </a:p>
        </p:txBody>
      </p:sp>
    </p:spTree>
    <p:extLst>
      <p:ext uri="{BB962C8B-B14F-4D97-AF65-F5344CB8AC3E}">
        <p14:creationId xmlns:p14="http://schemas.microsoft.com/office/powerpoint/2010/main" val="442655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237"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2" name="Tytuł 1"/>
          <p:cNvSpPr>
            <a:spLocks noGrp="1"/>
          </p:cNvSpPr>
          <p:nvPr>
            <p:ph type="title"/>
          </p:nvPr>
        </p:nvSpPr>
        <p:spPr>
          <a:xfrm>
            <a:off x="1979712" y="587246"/>
            <a:ext cx="6707088" cy="830391"/>
          </a:xfrm>
        </p:spPr>
        <p:txBody>
          <a:bodyPr/>
          <a:lstStyle/>
          <a:p>
            <a:r>
              <a:rPr lang="pl-PL" dirty="0" err="1" smtClean="0">
                <a:latin typeface="Book Antiqua" panose="02040602050305030304" pitchFamily="18" charset="0"/>
              </a:rPr>
              <a:t>Ordonanse</a:t>
            </a:r>
            <a:r>
              <a:rPr lang="pl-PL" dirty="0" smtClean="0"/>
              <a:t> </a:t>
            </a:r>
            <a:endParaRPr lang="pl-PL" dirty="0"/>
          </a:p>
        </p:txBody>
      </p:sp>
      <p:sp>
        <p:nvSpPr>
          <p:cNvPr id="3" name="Symbol zastępczy zawartości 2"/>
          <p:cNvSpPr>
            <a:spLocks noGrp="1"/>
          </p:cNvSpPr>
          <p:nvPr>
            <p:ph idx="1"/>
          </p:nvPr>
        </p:nvSpPr>
        <p:spPr>
          <a:xfrm>
            <a:off x="1907938" y="1417638"/>
            <a:ext cx="6778862" cy="4708525"/>
          </a:xfrm>
        </p:spPr>
        <p:txBody>
          <a:bodyPr/>
          <a:lstStyle/>
          <a:p>
            <a:r>
              <a:rPr lang="pl-PL" sz="2400" b="1" dirty="0" smtClean="0">
                <a:latin typeface="Book Antiqua" panose="02040602050305030304" pitchFamily="18" charset="0"/>
              </a:rPr>
              <a:t>Ordonans o postępowaniu karnym </a:t>
            </a:r>
            <a:r>
              <a:rPr lang="pl-PL" sz="2400" dirty="0" smtClean="0">
                <a:latin typeface="Book Antiqua" panose="02040602050305030304" pitchFamily="18" charset="0"/>
              </a:rPr>
              <a:t>z 1670 r. </a:t>
            </a:r>
          </a:p>
          <a:p>
            <a:r>
              <a:rPr lang="pl-PL" sz="2400" dirty="0" smtClean="0">
                <a:latin typeface="Book Antiqua" panose="02040602050305030304" pitchFamily="18" charset="0"/>
              </a:rPr>
              <a:t>Postępowanie informacyjne </a:t>
            </a:r>
          </a:p>
          <a:p>
            <a:r>
              <a:rPr lang="pl-PL" sz="2400" dirty="0" smtClean="0">
                <a:latin typeface="Book Antiqua" panose="02040602050305030304" pitchFamily="18" charset="0"/>
              </a:rPr>
              <a:t>Wizja lokalna, przesłuchanie świadków i podejrzanego </a:t>
            </a:r>
          </a:p>
          <a:p>
            <a:r>
              <a:rPr lang="pl-PL" sz="2400" dirty="0" smtClean="0">
                <a:latin typeface="Book Antiqua" panose="02040602050305030304" pitchFamily="18" charset="0"/>
              </a:rPr>
              <a:t>Prokurator </a:t>
            </a:r>
          </a:p>
          <a:p>
            <a:r>
              <a:rPr lang="pl-PL" sz="2400" dirty="0" smtClean="0">
                <a:latin typeface="Book Antiqua" panose="02040602050305030304" pitchFamily="18" charset="0"/>
              </a:rPr>
              <a:t>Końcowe przesłuchanie oskarżonego </a:t>
            </a:r>
          </a:p>
          <a:p>
            <a:r>
              <a:rPr lang="pl-PL" sz="2400" dirty="0" smtClean="0">
                <a:latin typeface="Book Antiqua" panose="02040602050305030304" pitchFamily="18" charset="0"/>
              </a:rPr>
              <a:t>Co do zasady brak możliwości skorzystania z pomocy obrońcy </a:t>
            </a:r>
          </a:p>
          <a:p>
            <a:r>
              <a:rPr lang="pl-PL" sz="2400" dirty="0" smtClean="0">
                <a:latin typeface="Book Antiqua" panose="02040602050305030304" pitchFamily="18" charset="0"/>
              </a:rPr>
              <a:t>Dopuszczenie stosowania tortur </a:t>
            </a:r>
          </a:p>
          <a:p>
            <a:r>
              <a:rPr lang="pl-PL" sz="2400" b="1" dirty="0" smtClean="0">
                <a:latin typeface="Book Antiqua" panose="02040602050305030304" pitchFamily="18" charset="0"/>
              </a:rPr>
              <a:t>Ordonans o handlu </a:t>
            </a:r>
          </a:p>
          <a:p>
            <a:r>
              <a:rPr lang="pl-PL" sz="2400" dirty="0" smtClean="0">
                <a:latin typeface="Book Antiqua" panose="02040602050305030304" pitchFamily="18" charset="0"/>
              </a:rPr>
              <a:t>1673 r. </a:t>
            </a:r>
          </a:p>
        </p:txBody>
      </p:sp>
    </p:spTree>
    <p:extLst>
      <p:ext uri="{BB962C8B-B14F-4D97-AF65-F5344CB8AC3E}">
        <p14:creationId xmlns:p14="http://schemas.microsoft.com/office/powerpoint/2010/main" val="183470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Obraz 2"/>
          <p:cNvPicPr>
            <a:picLocks noChangeAspect="1"/>
          </p:cNvPicPr>
          <p:nvPr/>
        </p:nvPicPr>
        <p:blipFill>
          <a:blip r:embed="rId3" cstate="print"/>
          <a:srcRect/>
          <a:stretch>
            <a:fillRect/>
          </a:stretch>
        </p:blipFill>
        <p:spPr bwMode="auto">
          <a:xfrm>
            <a:off x="590153" y="0"/>
            <a:ext cx="8543925" cy="6858000"/>
          </a:xfrm>
          <a:prstGeom prst="rect">
            <a:avLst/>
          </a:prstGeom>
          <a:noFill/>
          <a:ln w="9525">
            <a:noFill/>
            <a:miter lim="800000"/>
            <a:headEnd/>
            <a:tailEnd/>
          </a:ln>
        </p:spPr>
      </p:pic>
      <p:sp>
        <p:nvSpPr>
          <p:cNvPr id="12" name="Prostokąt 11"/>
          <p:cNvSpPr/>
          <p:nvPr/>
        </p:nvSpPr>
        <p:spPr>
          <a:xfrm>
            <a:off x="-36512" y="6093296"/>
            <a:ext cx="190793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p:cNvSpPr/>
          <p:nvPr/>
        </p:nvSpPr>
        <p:spPr>
          <a:xfrm>
            <a:off x="4824413" y="587375"/>
            <a:ext cx="4356100" cy="46038"/>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6" name="Grupa 15"/>
          <p:cNvGrpSpPr>
            <a:grpSpLocks/>
          </p:cNvGrpSpPr>
          <p:nvPr/>
        </p:nvGrpSpPr>
        <p:grpSpPr bwMode="auto">
          <a:xfrm>
            <a:off x="-237" y="0"/>
            <a:ext cx="1908175" cy="6858000"/>
            <a:chOff x="0" y="-1"/>
            <a:chExt cx="1907704" cy="6858001"/>
          </a:xfrm>
        </p:grpSpPr>
        <p:sp>
          <p:nvSpPr>
            <p:cNvPr id="17" name="Prostokąt 16"/>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8" name="Prostokąt 17"/>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9"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0" name="Obraz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2" name="Tytuł 1"/>
          <p:cNvSpPr>
            <a:spLocks noGrp="1"/>
          </p:cNvSpPr>
          <p:nvPr>
            <p:ph type="title"/>
          </p:nvPr>
        </p:nvSpPr>
        <p:spPr>
          <a:xfrm>
            <a:off x="3131840" y="587374"/>
            <a:ext cx="5554960" cy="830263"/>
          </a:xfrm>
        </p:spPr>
        <p:txBody>
          <a:bodyPr/>
          <a:lstStyle/>
          <a:p>
            <a:r>
              <a:rPr lang="pl-PL" b="1" dirty="0" smtClean="0">
                <a:latin typeface="Book Antiqua" panose="02040602050305030304" pitchFamily="18" charset="0"/>
              </a:rPr>
              <a:t>Plan zajęć </a:t>
            </a:r>
            <a:endParaRPr lang="pl-PL" b="1" dirty="0">
              <a:latin typeface="Book Antiqua" panose="02040602050305030304" pitchFamily="18" charset="0"/>
            </a:endParaRPr>
          </a:p>
        </p:txBody>
      </p:sp>
      <p:sp>
        <p:nvSpPr>
          <p:cNvPr id="3" name="Symbol zastępczy zawartości 2"/>
          <p:cNvSpPr>
            <a:spLocks noGrp="1"/>
          </p:cNvSpPr>
          <p:nvPr>
            <p:ph idx="1"/>
          </p:nvPr>
        </p:nvSpPr>
        <p:spPr>
          <a:xfrm>
            <a:off x="4211960" y="1484784"/>
            <a:ext cx="4474839" cy="5256584"/>
          </a:xfrm>
        </p:spPr>
        <p:txBody>
          <a:bodyPr/>
          <a:lstStyle/>
          <a:p>
            <a:r>
              <a:rPr lang="pl-PL" i="1" dirty="0" smtClean="0">
                <a:latin typeface="Book Antiqua" panose="02040602050305030304" pitchFamily="18" charset="0"/>
              </a:rPr>
              <a:t>Rzesza Niemiecka</a:t>
            </a:r>
          </a:p>
          <a:p>
            <a:r>
              <a:rPr lang="pl-PL" i="1" dirty="0" smtClean="0">
                <a:latin typeface="Book Antiqua" panose="02040602050305030304" pitchFamily="18" charset="0"/>
              </a:rPr>
              <a:t>Francja</a:t>
            </a:r>
          </a:p>
          <a:p>
            <a:r>
              <a:rPr lang="pl-PL" i="1" dirty="0" smtClean="0">
                <a:latin typeface="Book Antiqua" panose="02040602050305030304" pitchFamily="18" charset="0"/>
              </a:rPr>
              <a:t>Polska </a:t>
            </a:r>
          </a:p>
          <a:p>
            <a:r>
              <a:rPr lang="pl-PL" i="1" dirty="0" smtClean="0">
                <a:latin typeface="Book Antiqua" panose="02040602050305030304" pitchFamily="18" charset="0"/>
              </a:rPr>
              <a:t>Austria</a:t>
            </a:r>
          </a:p>
          <a:p>
            <a:r>
              <a:rPr lang="pl-PL" i="1" dirty="0" smtClean="0">
                <a:latin typeface="Book Antiqua" panose="02040602050305030304" pitchFamily="18" charset="0"/>
              </a:rPr>
              <a:t>Wpływ Oświecenia na prawo</a:t>
            </a:r>
          </a:p>
          <a:p>
            <a:r>
              <a:rPr lang="pl-PL" i="1" dirty="0" smtClean="0">
                <a:latin typeface="Book Antiqua" panose="02040602050305030304" pitchFamily="18" charset="0"/>
              </a:rPr>
              <a:t>Prawo natury</a:t>
            </a:r>
          </a:p>
          <a:p>
            <a:r>
              <a:rPr lang="pl-PL" i="1" dirty="0" smtClean="0">
                <a:latin typeface="Book Antiqua" panose="02040602050305030304" pitchFamily="18" charset="0"/>
              </a:rPr>
              <a:t>Anglia</a:t>
            </a:r>
          </a:p>
          <a:p>
            <a:r>
              <a:rPr lang="pl-PL" i="1" dirty="0" smtClean="0">
                <a:latin typeface="Book Antiqua" panose="02040602050305030304" pitchFamily="18" charset="0"/>
              </a:rPr>
              <a:t>USA</a:t>
            </a:r>
          </a:p>
          <a:p>
            <a:endParaRPr lang="pl-PL" dirty="0" smtClean="0"/>
          </a:p>
          <a:p>
            <a:endParaRPr lang="pl-PL" dirty="0" smtClean="0"/>
          </a:p>
          <a:p>
            <a:endParaRPr lang="pl-PL"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79712" y="274638"/>
            <a:ext cx="6707088" cy="1184276"/>
          </a:xfrm>
        </p:spPr>
        <p:txBody>
          <a:bodyPr/>
          <a:lstStyle/>
          <a:p>
            <a:r>
              <a:rPr lang="pl-PL" dirty="0" smtClean="0">
                <a:latin typeface="Book Antiqua" panose="02040602050305030304" pitchFamily="18" charset="0"/>
              </a:rPr>
              <a:t>Środki dowodowe</a:t>
            </a:r>
            <a:endParaRPr lang="pl-PL" dirty="0">
              <a:latin typeface="Book Antiqua" panose="02040602050305030304" pitchFamily="18" charset="0"/>
            </a:endParaRPr>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757903814"/>
              </p:ext>
            </p:extLst>
          </p:nvPr>
        </p:nvGraphicFramePr>
        <p:xfrm>
          <a:off x="1979712" y="1458914"/>
          <a:ext cx="6707088"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2805003"/>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835696" y="559252"/>
            <a:ext cx="7308304" cy="851903"/>
          </a:xfrm>
        </p:spPr>
        <p:txBody>
          <a:bodyPr/>
          <a:lstStyle/>
          <a:p>
            <a:r>
              <a:rPr lang="pl-PL" dirty="0" smtClean="0"/>
              <a:t/>
            </a:r>
            <a:br>
              <a:rPr lang="pl-PL" dirty="0" smtClean="0"/>
            </a:br>
            <a:r>
              <a:rPr lang="pl-PL" dirty="0" smtClean="0">
                <a:latin typeface="Book Antiqua" panose="02040602050305030304" pitchFamily="18" charset="0"/>
              </a:rPr>
              <a:t>Sądownictwo królewskie</a:t>
            </a:r>
            <a:r>
              <a:rPr lang="pl-PL" dirty="0" smtClean="0"/>
              <a:t/>
            </a:r>
            <a:br>
              <a:rPr lang="pl-PL" dirty="0" smtClean="0"/>
            </a:br>
            <a:endParaRPr lang="pl-PL" dirty="0"/>
          </a:p>
        </p:txBody>
      </p:sp>
      <p:sp>
        <p:nvSpPr>
          <p:cNvPr id="4" name="Symbol zastępczy zawartości 3"/>
          <p:cNvSpPr>
            <a:spLocks noGrp="1"/>
          </p:cNvSpPr>
          <p:nvPr>
            <p:ph idx="1"/>
          </p:nvPr>
        </p:nvSpPr>
        <p:spPr>
          <a:xfrm>
            <a:off x="1979712" y="1656534"/>
            <a:ext cx="6707088" cy="4469629"/>
          </a:xfrm>
        </p:spPr>
        <p:txBody>
          <a:bodyPr/>
          <a:lstStyle/>
          <a:p>
            <a:r>
              <a:rPr lang="pl-PL" dirty="0" smtClean="0">
                <a:latin typeface="Book Antiqua" panose="02040602050305030304" pitchFamily="18" charset="0"/>
              </a:rPr>
              <a:t>Placet</a:t>
            </a:r>
          </a:p>
          <a:p>
            <a:r>
              <a:rPr lang="pl-PL" dirty="0" smtClean="0">
                <a:latin typeface="Book Antiqua" panose="02040602050305030304" pitchFamily="18" charset="0"/>
              </a:rPr>
              <a:t>Listy opieczętowane (fr. </a:t>
            </a:r>
            <a:r>
              <a:rPr lang="pl-PL" i="1" dirty="0" err="1" smtClean="0">
                <a:latin typeface="Book Antiqua" panose="02040602050305030304" pitchFamily="18" charset="0"/>
              </a:rPr>
              <a:t>Lettres</a:t>
            </a:r>
            <a:r>
              <a:rPr lang="pl-PL" i="1" dirty="0" smtClean="0">
                <a:latin typeface="Book Antiqua" panose="02040602050305030304" pitchFamily="18" charset="0"/>
              </a:rPr>
              <a:t> de </a:t>
            </a:r>
            <a:r>
              <a:rPr lang="pl-PL" i="1" dirty="0" err="1" smtClean="0">
                <a:latin typeface="Book Antiqua" panose="02040602050305030304" pitchFamily="18" charset="0"/>
              </a:rPr>
              <a:t>cachet</a:t>
            </a:r>
            <a:r>
              <a:rPr lang="pl-PL" dirty="0" smtClean="0">
                <a:latin typeface="Book Antiqua" panose="02040602050305030304" pitchFamily="18" charset="0"/>
              </a:rPr>
              <a:t>) </a:t>
            </a:r>
          </a:p>
          <a:p>
            <a:r>
              <a:rPr lang="pl-PL" dirty="0" smtClean="0">
                <a:latin typeface="Book Antiqua" panose="02040602050305030304" pitchFamily="18" charset="0"/>
              </a:rPr>
              <a:t>Ewokacja</a:t>
            </a:r>
          </a:p>
          <a:p>
            <a:r>
              <a:rPr lang="pl-PL" dirty="0" smtClean="0">
                <a:latin typeface="Book Antiqua" panose="02040602050305030304" pitchFamily="18" charset="0"/>
              </a:rPr>
              <a:t>Listy </a:t>
            </a:r>
            <a:r>
              <a:rPr lang="pl-PL" dirty="0" err="1" smtClean="0">
                <a:latin typeface="Book Antiqua" panose="02040602050305030304" pitchFamily="18" charset="0"/>
              </a:rPr>
              <a:t>committimus</a:t>
            </a:r>
            <a:endParaRPr lang="pl-PL" dirty="0" smtClean="0">
              <a:latin typeface="Book Antiqua" panose="02040602050305030304" pitchFamily="18" charset="0"/>
            </a:endParaRPr>
          </a:p>
          <a:p>
            <a:r>
              <a:rPr lang="pl-PL" dirty="0" smtClean="0">
                <a:latin typeface="Book Antiqua" panose="02040602050305030304" pitchFamily="18" charset="0"/>
              </a:rPr>
              <a:t>List łaski </a:t>
            </a:r>
          </a:p>
        </p:txBody>
      </p:sp>
    </p:spTree>
    <p:extLst>
      <p:ext uri="{BB962C8B-B14F-4D97-AF65-F5344CB8AC3E}">
        <p14:creationId xmlns:p14="http://schemas.microsoft.com/office/powerpoint/2010/main" val="241066091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07938" y="274638"/>
            <a:ext cx="6778862" cy="1282154"/>
          </a:xfrm>
        </p:spPr>
        <p:txBody>
          <a:bodyPr/>
          <a:lstStyle/>
          <a:p>
            <a:r>
              <a:rPr lang="pl-PL" dirty="0" smtClean="0"/>
              <a:t/>
            </a:r>
            <a:br>
              <a:rPr lang="pl-PL" dirty="0" smtClean="0"/>
            </a:br>
            <a:r>
              <a:rPr lang="pl-PL" dirty="0" smtClean="0">
                <a:latin typeface="Book Antiqua" panose="02040602050305030304" pitchFamily="18" charset="0"/>
              </a:rPr>
              <a:t>Oświecenie a prawo</a:t>
            </a:r>
            <a:r>
              <a:rPr lang="pl-PL" dirty="0" smtClean="0"/>
              <a:t/>
            </a:r>
            <a:br>
              <a:rPr lang="pl-PL" dirty="0" smtClean="0"/>
            </a:br>
            <a:endParaRPr lang="pl-PL" dirty="0"/>
          </a:p>
        </p:txBody>
      </p:sp>
      <p:sp>
        <p:nvSpPr>
          <p:cNvPr id="4" name="Symbol zastępczy zawartości 3"/>
          <p:cNvSpPr>
            <a:spLocks noGrp="1"/>
          </p:cNvSpPr>
          <p:nvPr>
            <p:ph idx="1"/>
          </p:nvPr>
        </p:nvSpPr>
        <p:spPr>
          <a:xfrm>
            <a:off x="2024344" y="1698064"/>
            <a:ext cx="6616942" cy="4708525"/>
          </a:xfrm>
        </p:spPr>
        <p:txBody>
          <a:bodyPr/>
          <a:lstStyle/>
          <a:p>
            <a:r>
              <a:rPr lang="pl-PL" sz="2400" dirty="0" smtClean="0">
                <a:latin typeface="Book Antiqua" panose="02040602050305030304" pitchFamily="18" charset="0"/>
              </a:rPr>
              <a:t>John </a:t>
            </a:r>
            <a:r>
              <a:rPr lang="pl-PL" sz="2400" dirty="0" err="1" smtClean="0">
                <a:latin typeface="Book Antiqua" panose="02040602050305030304" pitchFamily="18" charset="0"/>
              </a:rPr>
              <a:t>Locke</a:t>
            </a:r>
            <a:r>
              <a:rPr lang="pl-PL" sz="2400" dirty="0" smtClean="0">
                <a:latin typeface="Book Antiqua" panose="02040602050305030304" pitchFamily="18" charset="0"/>
              </a:rPr>
              <a:t> – „prawa człowieka” (życie, wolność, własność)</a:t>
            </a:r>
          </a:p>
          <a:p>
            <a:r>
              <a:rPr lang="pl-PL" sz="2400" dirty="0" smtClean="0">
                <a:latin typeface="Book Antiqua" panose="02040602050305030304" pitchFamily="18" charset="0"/>
              </a:rPr>
              <a:t>Monteskiusz – trójpodział władzy </a:t>
            </a:r>
          </a:p>
          <a:p>
            <a:r>
              <a:rPr lang="pl-PL" sz="2400" dirty="0" smtClean="0">
                <a:latin typeface="Book Antiqua" panose="02040602050305030304" pitchFamily="18" charset="0"/>
              </a:rPr>
              <a:t>Denis Diderot – encyklopedyści – adekwatność kary </a:t>
            </a:r>
          </a:p>
          <a:p>
            <a:r>
              <a:rPr lang="pl-PL" sz="2400" dirty="0" smtClean="0">
                <a:latin typeface="Book Antiqua" panose="02040602050305030304" pitchFamily="18" charset="0"/>
              </a:rPr>
              <a:t>Absolutyzm oświecony – reformy m.in. w Austrii i Prusach </a:t>
            </a:r>
          </a:p>
          <a:p>
            <a:r>
              <a:rPr lang="pl-PL" sz="2400" dirty="0" smtClean="0">
                <a:latin typeface="Book Antiqua" panose="02040602050305030304" pitchFamily="18" charset="0"/>
              </a:rPr>
              <a:t>Władca – pierwszy sługa państwa </a:t>
            </a:r>
            <a:endParaRPr lang="pl-PL" sz="2400" dirty="0">
              <a:latin typeface="Book Antiqua" panose="02040602050305030304" pitchFamily="18" charset="0"/>
            </a:endParaRPr>
          </a:p>
        </p:txBody>
      </p:sp>
    </p:spTree>
    <p:extLst>
      <p:ext uri="{BB962C8B-B14F-4D97-AF65-F5344CB8AC3E}">
        <p14:creationId xmlns:p14="http://schemas.microsoft.com/office/powerpoint/2010/main" val="260349338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07938" y="559252"/>
            <a:ext cx="6778862" cy="858385"/>
          </a:xfrm>
        </p:spPr>
        <p:txBody>
          <a:bodyPr/>
          <a:lstStyle/>
          <a:p>
            <a:r>
              <a:rPr lang="pl-PL" dirty="0" smtClean="0">
                <a:latin typeface="Book Antiqua" panose="02040602050305030304" pitchFamily="18" charset="0"/>
              </a:rPr>
              <a:t>Prawo natury</a:t>
            </a:r>
            <a:endParaRPr lang="pl-PL" dirty="0">
              <a:latin typeface="Book Antiqua" panose="02040602050305030304" pitchFamily="18" charset="0"/>
            </a:endParaRPr>
          </a:p>
        </p:txBody>
      </p:sp>
      <p:sp>
        <p:nvSpPr>
          <p:cNvPr id="4" name="Symbol zastępczy zawartości 3"/>
          <p:cNvSpPr>
            <a:spLocks noGrp="1"/>
          </p:cNvSpPr>
          <p:nvPr>
            <p:ph idx="1"/>
          </p:nvPr>
        </p:nvSpPr>
        <p:spPr>
          <a:xfrm>
            <a:off x="2051720" y="1556792"/>
            <a:ext cx="6717431" cy="4579447"/>
          </a:xfrm>
        </p:spPr>
        <p:txBody>
          <a:bodyPr/>
          <a:lstStyle/>
          <a:p>
            <a:r>
              <a:rPr lang="pl-PL" sz="2400" dirty="0" smtClean="0">
                <a:latin typeface="Book Antiqua" panose="02040602050305030304" pitchFamily="18" charset="0"/>
              </a:rPr>
              <a:t>Kodyfikacja Justyniana </a:t>
            </a:r>
          </a:p>
          <a:p>
            <a:r>
              <a:rPr lang="pl-PL" sz="2400" dirty="0" smtClean="0">
                <a:latin typeface="Book Antiqua" panose="02040602050305030304" pitchFamily="18" charset="0"/>
              </a:rPr>
              <a:t>Św. Tomasz z Akwinu </a:t>
            </a:r>
          </a:p>
          <a:p>
            <a:r>
              <a:rPr lang="pl-PL" sz="2400" b="1" dirty="0" smtClean="0">
                <a:latin typeface="Book Antiqua" panose="02040602050305030304" pitchFamily="18" charset="0"/>
              </a:rPr>
              <a:t>Hugo Grocjusz </a:t>
            </a:r>
            <a:r>
              <a:rPr lang="pl-PL" sz="2400" dirty="0" smtClean="0">
                <a:latin typeface="Book Antiqua" panose="02040602050305030304" pitchFamily="18" charset="0"/>
              </a:rPr>
              <a:t>– zeświecczenie koncepcji</a:t>
            </a:r>
          </a:p>
          <a:p>
            <a:pPr marL="457200" indent="-457200">
              <a:buFont typeface="+mj-lt"/>
              <a:buAutoNum type="alphaLcParenR"/>
            </a:pPr>
            <a:r>
              <a:rPr lang="pl-PL" sz="2400" dirty="0" smtClean="0">
                <a:latin typeface="Book Antiqua" panose="02040602050305030304" pitchFamily="18" charset="0"/>
              </a:rPr>
              <a:t>Bezpośrednio z natury ludzkiej </a:t>
            </a:r>
          </a:p>
          <a:p>
            <a:pPr marL="457200" indent="-457200">
              <a:buFont typeface="+mj-lt"/>
              <a:buAutoNum type="alphaLcParenR"/>
            </a:pPr>
            <a:r>
              <a:rPr lang="pl-PL" sz="2400" dirty="0" smtClean="0">
                <a:latin typeface="Book Antiqua" panose="02040602050305030304" pitchFamily="18" charset="0"/>
              </a:rPr>
              <a:t>Prawa uniwersalne </a:t>
            </a:r>
          </a:p>
          <a:p>
            <a:r>
              <a:rPr lang="pl-PL" sz="2400" b="1" dirty="0" smtClean="0">
                <a:latin typeface="Book Antiqua" panose="02040602050305030304" pitchFamily="18" charset="0"/>
              </a:rPr>
              <a:t>Samuel </a:t>
            </a:r>
            <a:r>
              <a:rPr lang="pl-PL" sz="2400" b="1" dirty="0" err="1" smtClean="0">
                <a:latin typeface="Book Antiqua" panose="02040602050305030304" pitchFamily="18" charset="0"/>
              </a:rPr>
              <a:t>Pufendorf</a:t>
            </a:r>
            <a:r>
              <a:rPr lang="pl-PL" sz="2400" b="1" dirty="0" smtClean="0">
                <a:latin typeface="Book Antiqua" panose="02040602050305030304" pitchFamily="18" charset="0"/>
              </a:rPr>
              <a:t> </a:t>
            </a:r>
          </a:p>
          <a:p>
            <a:pPr marL="457200" indent="-457200">
              <a:buFont typeface="+mj-lt"/>
              <a:buAutoNum type="alphaLcParenR"/>
            </a:pPr>
            <a:r>
              <a:rPr lang="pl-PL" sz="2400" dirty="0" smtClean="0">
                <a:latin typeface="Book Antiqua" panose="02040602050305030304" pitchFamily="18" charset="0"/>
              </a:rPr>
              <a:t>Zakaz działania na szkodę wspólnoty </a:t>
            </a:r>
          </a:p>
          <a:p>
            <a:r>
              <a:rPr lang="pl-PL" sz="2400" dirty="0" smtClean="0">
                <a:latin typeface="Book Antiqua" panose="02040602050305030304" pitchFamily="18" charset="0"/>
              </a:rPr>
              <a:t>Równość i wolność jednostki </a:t>
            </a:r>
          </a:p>
          <a:p>
            <a:endParaRPr lang="pl-PL" sz="2400" dirty="0">
              <a:latin typeface="Book Antiqua" panose="02040602050305030304" pitchFamily="18" charset="0"/>
            </a:endParaRPr>
          </a:p>
        </p:txBody>
      </p:sp>
    </p:spTree>
    <p:extLst>
      <p:ext uri="{BB962C8B-B14F-4D97-AF65-F5344CB8AC3E}">
        <p14:creationId xmlns:p14="http://schemas.microsoft.com/office/powerpoint/2010/main" val="1611700829"/>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2123728" y="274638"/>
            <a:ext cx="6563072" cy="1282154"/>
          </a:xfrm>
        </p:spPr>
        <p:txBody>
          <a:bodyPr/>
          <a:lstStyle/>
          <a:p>
            <a:r>
              <a:rPr lang="pl-PL" dirty="0" smtClean="0">
                <a:latin typeface="Book Antiqua" panose="02040602050305030304" pitchFamily="18" charset="0"/>
              </a:rPr>
              <a:t>Szkoła humanitarna</a:t>
            </a:r>
            <a:endParaRPr lang="pl-PL" dirty="0">
              <a:latin typeface="Book Antiqua" panose="02040602050305030304" pitchFamily="18" charset="0"/>
            </a:endParaRPr>
          </a:p>
        </p:txBody>
      </p:sp>
      <p:sp>
        <p:nvSpPr>
          <p:cNvPr id="4" name="Symbol zastępczy zawartości 3"/>
          <p:cNvSpPr>
            <a:spLocks noGrp="1"/>
          </p:cNvSpPr>
          <p:nvPr>
            <p:ph idx="1"/>
          </p:nvPr>
        </p:nvSpPr>
        <p:spPr>
          <a:xfrm>
            <a:off x="2123728" y="1656534"/>
            <a:ext cx="6563072" cy="4469629"/>
          </a:xfrm>
        </p:spPr>
        <p:txBody>
          <a:bodyPr/>
          <a:lstStyle/>
          <a:p>
            <a:r>
              <a:rPr lang="pl-PL" sz="2400" dirty="0" smtClean="0">
                <a:latin typeface="Book Antiqua" panose="02040602050305030304" pitchFamily="18" charset="0"/>
              </a:rPr>
              <a:t>Prawo karne </a:t>
            </a:r>
          </a:p>
          <a:p>
            <a:r>
              <a:rPr lang="pl-PL" sz="2400" dirty="0" smtClean="0">
                <a:latin typeface="Book Antiqua" panose="02040602050305030304" pitchFamily="18" charset="0"/>
              </a:rPr>
              <a:t>Użyteczność kary</a:t>
            </a:r>
          </a:p>
          <a:p>
            <a:r>
              <a:rPr lang="pl-PL" sz="2400" dirty="0" smtClean="0">
                <a:latin typeface="Book Antiqua" panose="02040602050305030304" pitchFamily="18" charset="0"/>
              </a:rPr>
              <a:t>Zniesienie kary śmierci</a:t>
            </a:r>
          </a:p>
          <a:p>
            <a:r>
              <a:rPr lang="pl-PL" sz="2400" dirty="0" smtClean="0">
                <a:latin typeface="Book Antiqua" panose="02040602050305030304" pitchFamily="18" charset="0"/>
              </a:rPr>
              <a:t>Kara pozbawienia wolności </a:t>
            </a:r>
          </a:p>
          <a:p>
            <a:r>
              <a:rPr lang="pl-PL" sz="2400" dirty="0" smtClean="0">
                <a:latin typeface="Book Antiqua" panose="02040602050305030304" pitchFamily="18" charset="0"/>
              </a:rPr>
              <a:t>Brak arbitralności przy wymierzaniu kar</a:t>
            </a:r>
          </a:p>
          <a:p>
            <a:r>
              <a:rPr lang="pl-PL" sz="2400" dirty="0" smtClean="0">
                <a:latin typeface="Book Antiqua" panose="02040602050305030304" pitchFamily="18" charset="0"/>
              </a:rPr>
              <a:t>Formalna definicja przestępstwa</a:t>
            </a:r>
          </a:p>
          <a:p>
            <a:r>
              <a:rPr lang="pl-PL" sz="2400" dirty="0" smtClean="0">
                <a:latin typeface="Book Antiqua" panose="02040602050305030304" pitchFamily="18" charset="0"/>
              </a:rPr>
              <a:t>Zniesienie tortur </a:t>
            </a:r>
          </a:p>
          <a:p>
            <a:r>
              <a:rPr lang="pl-PL" sz="2400" dirty="0" smtClean="0">
                <a:latin typeface="Book Antiqua" panose="02040602050305030304" pitchFamily="18" charset="0"/>
              </a:rPr>
              <a:t>Prawo do obrony  </a:t>
            </a:r>
          </a:p>
          <a:p>
            <a:endParaRPr lang="pl-PL" sz="2400" dirty="0" smtClean="0">
              <a:latin typeface="Book Antiqua" panose="02040602050305030304" pitchFamily="18" charset="0"/>
            </a:endParaRPr>
          </a:p>
          <a:p>
            <a:endParaRPr lang="pl-PL" dirty="0" smtClean="0">
              <a:latin typeface="Book Antiqua" panose="02040602050305030304" pitchFamily="18" charset="0"/>
            </a:endParaRPr>
          </a:p>
        </p:txBody>
      </p:sp>
    </p:spTree>
    <p:extLst>
      <p:ext uri="{BB962C8B-B14F-4D97-AF65-F5344CB8AC3E}">
        <p14:creationId xmlns:p14="http://schemas.microsoft.com/office/powerpoint/2010/main" val="1307608363"/>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835696" y="600528"/>
            <a:ext cx="6851104" cy="817110"/>
          </a:xfrm>
        </p:spPr>
        <p:txBody>
          <a:bodyPr/>
          <a:lstStyle/>
          <a:p>
            <a:r>
              <a:rPr lang="pl-PL" dirty="0" smtClean="0">
                <a:latin typeface="Book Antiqua" panose="02040602050305030304" pitchFamily="18" charset="0"/>
              </a:rPr>
              <a:t>Polska </a:t>
            </a:r>
            <a:endParaRPr lang="pl-PL" dirty="0">
              <a:latin typeface="Book Antiqua" panose="02040602050305030304" pitchFamily="18" charset="0"/>
            </a:endParaRPr>
          </a:p>
        </p:txBody>
      </p:sp>
      <p:sp>
        <p:nvSpPr>
          <p:cNvPr id="4" name="Symbol zastępczy zawartości 3"/>
          <p:cNvSpPr>
            <a:spLocks noGrp="1"/>
          </p:cNvSpPr>
          <p:nvPr>
            <p:ph idx="1"/>
          </p:nvPr>
        </p:nvSpPr>
        <p:spPr>
          <a:xfrm>
            <a:off x="1979712" y="1656534"/>
            <a:ext cx="6707088" cy="4868810"/>
          </a:xfrm>
        </p:spPr>
        <p:txBody>
          <a:bodyPr/>
          <a:lstStyle/>
          <a:p>
            <a:r>
              <a:rPr lang="pl-PL" sz="2400" dirty="0" smtClean="0">
                <a:latin typeface="Book Antiqua" panose="02040602050305030304" pitchFamily="18" charset="0"/>
              </a:rPr>
              <a:t>Próby kodyfikacji</a:t>
            </a:r>
          </a:p>
          <a:p>
            <a:r>
              <a:rPr lang="pl-PL" sz="2400" b="1" dirty="0">
                <a:latin typeface="Book Antiqua" panose="02040602050305030304" pitchFamily="18" charset="0"/>
              </a:rPr>
              <a:t>Z</a:t>
            </a:r>
            <a:r>
              <a:rPr lang="pl-PL" sz="2400" b="1" dirty="0" smtClean="0">
                <a:latin typeface="Book Antiqua" panose="02040602050305030304" pitchFamily="18" charset="0"/>
              </a:rPr>
              <a:t>biór praw sądowych </a:t>
            </a:r>
            <a:r>
              <a:rPr lang="pl-PL" sz="2400" dirty="0" smtClean="0">
                <a:latin typeface="Book Antiqua" panose="02040602050305030304" pitchFamily="18" charset="0"/>
              </a:rPr>
              <a:t>1778 r.</a:t>
            </a:r>
          </a:p>
          <a:p>
            <a:pPr marL="457200" indent="-457200">
              <a:buFont typeface="+mj-lt"/>
              <a:buAutoNum type="alphaLcParenR"/>
            </a:pPr>
            <a:r>
              <a:rPr lang="pl-PL" sz="2400" dirty="0" smtClean="0">
                <a:latin typeface="Book Antiqua" panose="02040602050305030304" pitchFamily="18" charset="0"/>
              </a:rPr>
              <a:t>Andrzej Zamoyski</a:t>
            </a:r>
          </a:p>
          <a:p>
            <a:pPr marL="457200" indent="-457200">
              <a:buFont typeface="+mj-lt"/>
              <a:buAutoNum type="alphaLcParenR"/>
            </a:pPr>
            <a:r>
              <a:rPr lang="pl-PL" sz="2400" dirty="0" smtClean="0">
                <a:latin typeface="Book Antiqua" panose="02040602050305030304" pitchFamily="18" charset="0"/>
              </a:rPr>
              <a:t>Wzmocnienie władzy królewskiej</a:t>
            </a:r>
          </a:p>
          <a:p>
            <a:pPr marL="457200" indent="-457200">
              <a:buFont typeface="+mj-lt"/>
              <a:buAutoNum type="alphaLcParenR"/>
            </a:pPr>
            <a:r>
              <a:rPr lang="pl-PL" sz="2400" dirty="0" smtClean="0">
                <a:latin typeface="Book Antiqua" panose="02040602050305030304" pitchFamily="18" charset="0"/>
              </a:rPr>
              <a:t>Kwalifikowane kary śmierci </a:t>
            </a:r>
          </a:p>
          <a:p>
            <a:r>
              <a:rPr lang="pl-PL" sz="2400" b="1" dirty="0" smtClean="0">
                <a:latin typeface="Book Antiqua" panose="02040602050305030304" pitchFamily="18" charset="0"/>
              </a:rPr>
              <a:t>Kodeks Stanisława Augusta </a:t>
            </a:r>
          </a:p>
          <a:p>
            <a:pPr marL="457200" indent="-457200">
              <a:buFont typeface="+mj-lt"/>
              <a:buAutoNum type="alphaLcParenR"/>
            </a:pPr>
            <a:r>
              <a:rPr lang="pl-PL" sz="2400" dirty="0" smtClean="0">
                <a:latin typeface="Book Antiqua" panose="02040602050305030304" pitchFamily="18" charset="0"/>
              </a:rPr>
              <a:t>Hugo Kołłątaj</a:t>
            </a:r>
          </a:p>
          <a:p>
            <a:pPr marL="457200" indent="-457200">
              <a:buFont typeface="+mj-lt"/>
              <a:buAutoNum type="alphaLcParenR"/>
            </a:pPr>
            <a:r>
              <a:rPr lang="pl-PL" sz="2400" dirty="0" smtClean="0">
                <a:latin typeface="Book Antiqua" panose="02040602050305030304" pitchFamily="18" charset="0"/>
              </a:rPr>
              <a:t>Prawo cywilne, karne i procesowe</a:t>
            </a:r>
          </a:p>
          <a:p>
            <a:pPr marL="457200" indent="-457200">
              <a:buFont typeface="+mj-lt"/>
              <a:buAutoNum type="alphaLcParenR"/>
            </a:pPr>
            <a:r>
              <a:rPr lang="pl-PL" sz="2400" dirty="0" smtClean="0">
                <a:latin typeface="Book Antiqua" panose="02040602050305030304" pitchFamily="18" charset="0"/>
              </a:rPr>
              <a:t>Domniemanie niewinności</a:t>
            </a:r>
          </a:p>
          <a:p>
            <a:pPr marL="457200" indent="-457200">
              <a:buFont typeface="+mj-lt"/>
              <a:buAutoNum type="alphaLcParenR"/>
            </a:pPr>
            <a:r>
              <a:rPr lang="pl-PL" sz="2400" i="1" dirty="0" err="1" smtClean="0">
                <a:latin typeface="Book Antiqua" panose="02040602050305030304" pitchFamily="18" charset="0"/>
              </a:rPr>
              <a:t>Nullum</a:t>
            </a:r>
            <a:r>
              <a:rPr lang="pl-PL" sz="2400" i="1" dirty="0" smtClean="0">
                <a:latin typeface="Book Antiqua" panose="02040602050305030304" pitchFamily="18" charset="0"/>
              </a:rPr>
              <a:t> </a:t>
            </a:r>
            <a:r>
              <a:rPr lang="pl-PL" sz="2400" i="1" dirty="0" err="1" smtClean="0">
                <a:latin typeface="Book Antiqua" panose="02040602050305030304" pitchFamily="18" charset="0"/>
              </a:rPr>
              <a:t>crimen</a:t>
            </a:r>
            <a:r>
              <a:rPr lang="pl-PL" sz="2400" i="1" dirty="0" smtClean="0">
                <a:latin typeface="Book Antiqua" panose="02040602050305030304" pitchFamily="18" charset="0"/>
              </a:rPr>
              <a:t> sine lege</a:t>
            </a:r>
          </a:p>
          <a:p>
            <a:endParaRPr lang="pl-PL" sz="2400" b="1" dirty="0">
              <a:latin typeface="Book Antiqua" panose="02040602050305030304" pitchFamily="18" charset="0"/>
            </a:endParaRPr>
          </a:p>
        </p:txBody>
      </p:sp>
    </p:spTree>
    <p:extLst>
      <p:ext uri="{BB962C8B-B14F-4D97-AF65-F5344CB8AC3E}">
        <p14:creationId xmlns:p14="http://schemas.microsoft.com/office/powerpoint/2010/main" val="2400574086"/>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237"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2" name="Tytuł 1"/>
          <p:cNvSpPr>
            <a:spLocks noGrp="1"/>
          </p:cNvSpPr>
          <p:nvPr>
            <p:ph type="title"/>
          </p:nvPr>
        </p:nvSpPr>
        <p:spPr>
          <a:xfrm>
            <a:off x="1907938" y="632966"/>
            <a:ext cx="6778862" cy="784672"/>
          </a:xfrm>
        </p:spPr>
        <p:txBody>
          <a:bodyPr/>
          <a:lstStyle/>
          <a:p>
            <a:r>
              <a:rPr lang="pl-PL" i="1" dirty="0" err="1" smtClean="0">
                <a:latin typeface="Book Antiqua" panose="02040602050305030304" pitchFamily="18" charset="0"/>
              </a:rPr>
              <a:t>Theresiana</a:t>
            </a:r>
            <a:r>
              <a:rPr lang="pl-PL" i="1" dirty="0" smtClean="0">
                <a:latin typeface="Book Antiqua" panose="02040602050305030304" pitchFamily="18" charset="0"/>
              </a:rPr>
              <a:t> </a:t>
            </a:r>
            <a:endParaRPr lang="pl-PL" i="1" dirty="0">
              <a:latin typeface="Book Antiqua" panose="02040602050305030304" pitchFamily="18" charset="0"/>
            </a:endParaRPr>
          </a:p>
        </p:txBody>
      </p:sp>
      <p:sp>
        <p:nvSpPr>
          <p:cNvPr id="3" name="Symbol zastępczy zawartości 2"/>
          <p:cNvSpPr>
            <a:spLocks noGrp="1"/>
          </p:cNvSpPr>
          <p:nvPr>
            <p:ph idx="1"/>
          </p:nvPr>
        </p:nvSpPr>
        <p:spPr>
          <a:xfrm>
            <a:off x="2069858" y="1417638"/>
            <a:ext cx="6616942" cy="4708525"/>
          </a:xfrm>
        </p:spPr>
        <p:txBody>
          <a:bodyPr/>
          <a:lstStyle/>
          <a:p>
            <a:r>
              <a:rPr lang="pl-PL" sz="2400" dirty="0" smtClean="0">
                <a:latin typeface="Book Antiqua" panose="02040602050305030304" pitchFamily="18" charset="0"/>
              </a:rPr>
              <a:t>1768</a:t>
            </a:r>
          </a:p>
          <a:p>
            <a:r>
              <a:rPr lang="pl-PL" sz="2400" i="1" dirty="0" err="1" smtClean="0">
                <a:latin typeface="Book Antiqua" panose="02040602050305030304" pitchFamily="18" charset="0"/>
              </a:rPr>
              <a:t>Constutiuo</a:t>
            </a:r>
            <a:r>
              <a:rPr lang="pl-PL" sz="2400" i="1" dirty="0" smtClean="0">
                <a:latin typeface="Book Antiqua" panose="02040602050305030304" pitchFamily="18" charset="0"/>
              </a:rPr>
              <a:t> </a:t>
            </a:r>
            <a:r>
              <a:rPr lang="pl-PL" sz="2400" i="1" dirty="0" err="1" smtClean="0">
                <a:latin typeface="Book Antiqua" panose="02040602050305030304" pitchFamily="18" charset="0"/>
              </a:rPr>
              <a:t>Criminalis</a:t>
            </a:r>
            <a:r>
              <a:rPr lang="pl-PL" sz="2400" i="1" dirty="0" smtClean="0">
                <a:latin typeface="Book Antiqua" panose="02040602050305030304" pitchFamily="18" charset="0"/>
              </a:rPr>
              <a:t> </a:t>
            </a:r>
            <a:r>
              <a:rPr lang="pl-PL" sz="2400" i="1" dirty="0" err="1" smtClean="0">
                <a:latin typeface="Book Antiqua" panose="02040602050305030304" pitchFamily="18" charset="0"/>
              </a:rPr>
              <a:t>Theresiana</a:t>
            </a:r>
            <a:r>
              <a:rPr lang="pl-PL" sz="2400" i="1" dirty="0" smtClean="0">
                <a:latin typeface="Book Antiqua" panose="02040602050305030304" pitchFamily="18" charset="0"/>
              </a:rPr>
              <a:t> </a:t>
            </a:r>
          </a:p>
          <a:p>
            <a:r>
              <a:rPr lang="pl-PL" sz="2400" dirty="0" smtClean="0">
                <a:latin typeface="Book Antiqua" panose="02040602050305030304" pitchFamily="18" charset="0"/>
              </a:rPr>
              <a:t>Surowość przepisów </a:t>
            </a:r>
          </a:p>
          <a:p>
            <a:r>
              <a:rPr lang="pl-PL" sz="2400" dirty="0" smtClean="0">
                <a:latin typeface="Book Antiqua" panose="02040602050305030304" pitchFamily="18" charset="0"/>
              </a:rPr>
              <a:t>Przepisy procesowe i ogólne pojęcia prawa karnego</a:t>
            </a:r>
          </a:p>
          <a:p>
            <a:r>
              <a:rPr lang="pl-PL" sz="2400" dirty="0" smtClean="0">
                <a:latin typeface="Book Antiqua" panose="02040602050305030304" pitchFamily="18" charset="0"/>
              </a:rPr>
              <a:t>Katalog przestępstw i kar</a:t>
            </a:r>
          </a:p>
          <a:p>
            <a:r>
              <a:rPr lang="pl-PL" sz="2400" dirty="0" smtClean="0">
                <a:latin typeface="Book Antiqua" panose="02040602050305030304" pitchFamily="18" charset="0"/>
              </a:rPr>
              <a:t>Kwalifikowane kary śmierci</a:t>
            </a:r>
          </a:p>
          <a:p>
            <a:r>
              <a:rPr lang="pl-PL" sz="2400" dirty="0" smtClean="0">
                <a:latin typeface="Book Antiqua" panose="02040602050305030304" pitchFamily="18" charset="0"/>
              </a:rPr>
              <a:t>Zasada analogii w prawie karnym </a:t>
            </a:r>
          </a:p>
          <a:p>
            <a:r>
              <a:rPr lang="pl-PL" sz="2400" dirty="0" smtClean="0">
                <a:latin typeface="Book Antiqua" panose="02040602050305030304" pitchFamily="18" charset="0"/>
              </a:rPr>
              <a:t>Odstraszanie jako główny cel kary </a:t>
            </a:r>
            <a:endParaRPr lang="pl-PL" sz="2400" dirty="0">
              <a:latin typeface="Book Antiqua" panose="02040602050305030304" pitchFamily="18" charset="0"/>
            </a:endParaRPr>
          </a:p>
        </p:txBody>
      </p:sp>
    </p:spTree>
    <p:extLst>
      <p:ext uri="{BB962C8B-B14F-4D97-AF65-F5344CB8AC3E}">
        <p14:creationId xmlns:p14="http://schemas.microsoft.com/office/powerpoint/2010/main" val="463557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237"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2" name="Tytuł 1"/>
          <p:cNvSpPr>
            <a:spLocks noGrp="1"/>
          </p:cNvSpPr>
          <p:nvPr>
            <p:ph type="title"/>
          </p:nvPr>
        </p:nvSpPr>
        <p:spPr>
          <a:xfrm>
            <a:off x="2069858" y="692696"/>
            <a:ext cx="6616942" cy="724942"/>
          </a:xfrm>
        </p:spPr>
        <p:txBody>
          <a:bodyPr/>
          <a:lstStyle/>
          <a:p>
            <a:r>
              <a:rPr lang="pl-PL" dirty="0" smtClean="0"/>
              <a:t/>
            </a:r>
            <a:br>
              <a:rPr lang="pl-PL" dirty="0" smtClean="0"/>
            </a:br>
            <a:r>
              <a:rPr lang="pl-PL" i="1" dirty="0" err="1" smtClean="0">
                <a:latin typeface="Book Antiqua" panose="02040602050305030304" pitchFamily="18" charset="0"/>
              </a:rPr>
              <a:t>Theresiana</a:t>
            </a:r>
            <a:r>
              <a:rPr lang="pl-PL" dirty="0" smtClean="0"/>
              <a:t> </a:t>
            </a:r>
            <a:br>
              <a:rPr lang="pl-PL" dirty="0" smtClean="0"/>
            </a:br>
            <a:endParaRPr lang="pl-PL" dirty="0"/>
          </a:p>
        </p:txBody>
      </p:sp>
      <p:sp>
        <p:nvSpPr>
          <p:cNvPr id="3" name="Symbol zastępczy zawartości 2"/>
          <p:cNvSpPr>
            <a:spLocks noGrp="1"/>
          </p:cNvSpPr>
          <p:nvPr>
            <p:ph idx="1"/>
          </p:nvPr>
        </p:nvSpPr>
        <p:spPr>
          <a:xfrm>
            <a:off x="2069858" y="1417638"/>
            <a:ext cx="6616942" cy="4708525"/>
          </a:xfrm>
        </p:spPr>
        <p:txBody>
          <a:bodyPr/>
          <a:lstStyle/>
          <a:p>
            <a:r>
              <a:rPr lang="pl-PL" sz="2400" dirty="0" smtClean="0">
                <a:latin typeface="Book Antiqua" panose="02040602050305030304" pitchFamily="18" charset="0"/>
              </a:rPr>
              <a:t>Karalność samobójstwa </a:t>
            </a:r>
          </a:p>
          <a:p>
            <a:r>
              <a:rPr lang="pl-PL" sz="2400" dirty="0" smtClean="0">
                <a:latin typeface="Book Antiqua" panose="02040602050305030304" pitchFamily="18" charset="0"/>
              </a:rPr>
              <a:t>Legalna (formalna) teoria dowodowa</a:t>
            </a:r>
          </a:p>
          <a:p>
            <a:r>
              <a:rPr lang="pl-PL" sz="2400" dirty="0" smtClean="0">
                <a:latin typeface="Book Antiqua" panose="02040602050305030304" pitchFamily="18" charset="0"/>
              </a:rPr>
              <a:t>Stosowanie tortur </a:t>
            </a:r>
          </a:p>
          <a:p>
            <a:r>
              <a:rPr lang="pl-PL" sz="2400" dirty="0" smtClean="0">
                <a:latin typeface="Book Antiqua" panose="02040602050305030304" pitchFamily="18" charset="0"/>
              </a:rPr>
              <a:t>Zniesienie tortur w Austrii 1776 r. </a:t>
            </a:r>
            <a:endParaRPr lang="pl-PL" sz="2400" dirty="0">
              <a:latin typeface="Book Antiqua" panose="02040602050305030304" pitchFamily="18" charset="0"/>
            </a:endParaRPr>
          </a:p>
        </p:txBody>
      </p:sp>
    </p:spTree>
    <p:extLst>
      <p:ext uri="{BB962C8B-B14F-4D97-AF65-F5344CB8AC3E}">
        <p14:creationId xmlns:p14="http://schemas.microsoft.com/office/powerpoint/2010/main" val="3110090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2051720" y="559252"/>
            <a:ext cx="6635080" cy="858385"/>
          </a:xfrm>
        </p:spPr>
        <p:txBody>
          <a:bodyPr/>
          <a:lstStyle/>
          <a:p>
            <a:r>
              <a:rPr lang="pl-PL" i="1" dirty="0" err="1" smtClean="0">
                <a:latin typeface="Book Antiqua" panose="02040602050305030304" pitchFamily="18" charset="0"/>
              </a:rPr>
              <a:t>Leopoldina</a:t>
            </a:r>
            <a:r>
              <a:rPr lang="pl-PL" i="1" dirty="0" smtClean="0">
                <a:latin typeface="Book Antiqua" panose="02040602050305030304" pitchFamily="18" charset="0"/>
              </a:rPr>
              <a:t> </a:t>
            </a:r>
            <a:endParaRPr lang="pl-PL" i="1" dirty="0">
              <a:latin typeface="Book Antiqua" panose="02040602050305030304" pitchFamily="18" charset="0"/>
            </a:endParaRPr>
          </a:p>
        </p:txBody>
      </p:sp>
      <p:sp>
        <p:nvSpPr>
          <p:cNvPr id="4" name="Symbol zastępczy zawartości 3"/>
          <p:cNvSpPr>
            <a:spLocks noGrp="1"/>
          </p:cNvSpPr>
          <p:nvPr>
            <p:ph idx="1"/>
          </p:nvPr>
        </p:nvSpPr>
        <p:spPr>
          <a:xfrm>
            <a:off x="2051720" y="1556792"/>
            <a:ext cx="6635080" cy="4569371"/>
          </a:xfrm>
        </p:spPr>
        <p:txBody>
          <a:bodyPr/>
          <a:lstStyle/>
          <a:p>
            <a:r>
              <a:rPr lang="pl-PL" sz="2400" dirty="0" smtClean="0">
                <a:latin typeface="Book Antiqua" panose="02040602050305030304" pitchFamily="18" charset="0"/>
              </a:rPr>
              <a:t>1786 r.</a:t>
            </a:r>
          </a:p>
          <a:p>
            <a:r>
              <a:rPr lang="pl-PL" sz="2400" dirty="0" smtClean="0">
                <a:latin typeface="Book Antiqua" panose="02040602050305030304" pitchFamily="18" charset="0"/>
              </a:rPr>
              <a:t>Piotr Leopold Habsburg </a:t>
            </a:r>
          </a:p>
          <a:p>
            <a:r>
              <a:rPr lang="pl-PL" sz="2400" dirty="0" smtClean="0">
                <a:latin typeface="Book Antiqua" panose="02040602050305030304" pitchFamily="18" charset="0"/>
              </a:rPr>
              <a:t>Prawo karne materialne i procesowe</a:t>
            </a:r>
            <a:endParaRPr lang="pl-PL" sz="2400" dirty="0">
              <a:latin typeface="Book Antiqua" panose="02040602050305030304" pitchFamily="18" charset="0"/>
            </a:endParaRPr>
          </a:p>
          <a:p>
            <a:r>
              <a:rPr lang="pl-PL" sz="2400" dirty="0" smtClean="0">
                <a:latin typeface="Book Antiqua" panose="02040602050305030304" pitchFamily="18" charset="0"/>
              </a:rPr>
              <a:t>Zniesienie kary śmierci</a:t>
            </a:r>
          </a:p>
          <a:p>
            <a:r>
              <a:rPr lang="pl-PL" sz="2400" dirty="0" smtClean="0">
                <a:latin typeface="Book Antiqua" panose="02040602050305030304" pitchFamily="18" charset="0"/>
              </a:rPr>
              <a:t>Zniesienie tortur </a:t>
            </a:r>
          </a:p>
          <a:p>
            <a:r>
              <a:rPr lang="pl-PL" sz="2400" dirty="0" smtClean="0">
                <a:latin typeface="Book Antiqua" panose="02040602050305030304" pitchFamily="18" charset="0"/>
              </a:rPr>
              <a:t>Prawo do korzystania z pomocy obrońcy (także z urzędu)</a:t>
            </a:r>
          </a:p>
          <a:p>
            <a:endParaRPr lang="pl-PL" dirty="0" smtClean="0"/>
          </a:p>
          <a:p>
            <a:endParaRPr lang="pl-PL" dirty="0"/>
          </a:p>
        </p:txBody>
      </p:sp>
    </p:spTree>
    <p:extLst>
      <p:ext uri="{BB962C8B-B14F-4D97-AF65-F5344CB8AC3E}">
        <p14:creationId xmlns:p14="http://schemas.microsoft.com/office/powerpoint/2010/main" val="909012006"/>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07938" y="600528"/>
            <a:ext cx="6778862" cy="817110"/>
          </a:xfrm>
        </p:spPr>
        <p:txBody>
          <a:bodyPr/>
          <a:lstStyle/>
          <a:p>
            <a:r>
              <a:rPr lang="pl-PL" i="1" dirty="0" smtClean="0">
                <a:latin typeface="Book Antiqua" panose="02040602050305030304" pitchFamily="18" charset="0"/>
              </a:rPr>
              <a:t>Józefina</a:t>
            </a:r>
            <a:endParaRPr lang="pl-PL" i="1" dirty="0">
              <a:latin typeface="Book Antiqua" panose="02040602050305030304" pitchFamily="18" charset="0"/>
            </a:endParaRPr>
          </a:p>
        </p:txBody>
      </p:sp>
      <p:sp>
        <p:nvSpPr>
          <p:cNvPr id="4" name="Symbol zastępczy zawartości 3"/>
          <p:cNvSpPr>
            <a:spLocks noGrp="1"/>
          </p:cNvSpPr>
          <p:nvPr>
            <p:ph idx="1"/>
          </p:nvPr>
        </p:nvSpPr>
        <p:spPr>
          <a:xfrm>
            <a:off x="2051720" y="1484784"/>
            <a:ext cx="6635079" cy="4641379"/>
          </a:xfrm>
        </p:spPr>
        <p:txBody>
          <a:bodyPr/>
          <a:lstStyle/>
          <a:p>
            <a:r>
              <a:rPr lang="pl-PL" sz="2400" i="1" dirty="0" err="1" smtClean="0">
                <a:latin typeface="Book Antiqua" panose="02040602050305030304" pitchFamily="18" charset="0"/>
              </a:rPr>
              <a:t>Constitio</a:t>
            </a:r>
            <a:r>
              <a:rPr lang="pl-PL" sz="2400" i="1" dirty="0" smtClean="0">
                <a:latin typeface="Book Antiqua" panose="02040602050305030304" pitchFamily="18" charset="0"/>
              </a:rPr>
              <a:t> </a:t>
            </a:r>
            <a:r>
              <a:rPr lang="pl-PL" sz="2400" i="1" dirty="0" err="1" smtClean="0">
                <a:latin typeface="Book Antiqua" panose="02040602050305030304" pitchFamily="18" charset="0"/>
              </a:rPr>
              <a:t>Criminalis</a:t>
            </a:r>
            <a:r>
              <a:rPr lang="pl-PL" sz="2400" i="1" dirty="0" smtClean="0">
                <a:latin typeface="Book Antiqua" panose="02040602050305030304" pitchFamily="18" charset="0"/>
              </a:rPr>
              <a:t> </a:t>
            </a:r>
            <a:r>
              <a:rPr lang="pl-PL" sz="2400" i="1" dirty="0" err="1" smtClean="0">
                <a:latin typeface="Book Antiqua" panose="02040602050305030304" pitchFamily="18" charset="0"/>
              </a:rPr>
              <a:t>Josephina</a:t>
            </a:r>
            <a:r>
              <a:rPr lang="pl-PL" sz="2400" i="1" dirty="0" smtClean="0">
                <a:latin typeface="Book Antiqua" panose="02040602050305030304" pitchFamily="18" charset="0"/>
              </a:rPr>
              <a:t> </a:t>
            </a:r>
          </a:p>
          <a:p>
            <a:r>
              <a:rPr lang="pl-PL" sz="2400" dirty="0" smtClean="0">
                <a:latin typeface="Book Antiqua" panose="02040602050305030304" pitchFamily="18" charset="0"/>
              </a:rPr>
              <a:t>1787 </a:t>
            </a:r>
          </a:p>
          <a:p>
            <a:r>
              <a:rPr lang="pl-PL" sz="2400" dirty="0" smtClean="0">
                <a:latin typeface="Book Antiqua" panose="02040602050305030304" pitchFamily="18" charset="0"/>
              </a:rPr>
              <a:t>Tylko prawo karne materialne</a:t>
            </a:r>
          </a:p>
          <a:p>
            <a:r>
              <a:rPr lang="pl-PL" sz="2400" dirty="0" smtClean="0">
                <a:latin typeface="Book Antiqua" panose="02040602050305030304" pitchFamily="18" charset="0"/>
              </a:rPr>
              <a:t>Katalog przestępstw i kar </a:t>
            </a:r>
          </a:p>
          <a:p>
            <a:r>
              <a:rPr lang="pl-PL" sz="2400" dirty="0" smtClean="0">
                <a:latin typeface="Book Antiqua" panose="02040602050305030304" pitchFamily="18" charset="0"/>
              </a:rPr>
              <a:t>Zwięzłe przepisy </a:t>
            </a:r>
          </a:p>
          <a:p>
            <a:r>
              <a:rPr lang="pl-PL" sz="2400" i="1" dirty="0" err="1" smtClean="0">
                <a:latin typeface="Book Antiqua" panose="02040602050305030304" pitchFamily="18" charset="0"/>
              </a:rPr>
              <a:t>Nullum</a:t>
            </a:r>
            <a:r>
              <a:rPr lang="pl-PL" sz="2400" i="1" dirty="0" smtClean="0">
                <a:latin typeface="Book Antiqua" panose="02040602050305030304" pitchFamily="18" charset="0"/>
              </a:rPr>
              <a:t> </a:t>
            </a:r>
            <a:r>
              <a:rPr lang="pl-PL" sz="2400" i="1" dirty="0" err="1" smtClean="0">
                <a:latin typeface="Book Antiqua" panose="02040602050305030304" pitchFamily="18" charset="0"/>
              </a:rPr>
              <a:t>crimen</a:t>
            </a:r>
            <a:r>
              <a:rPr lang="pl-PL" sz="2400" i="1" dirty="0" smtClean="0">
                <a:latin typeface="Book Antiqua" panose="02040602050305030304" pitchFamily="18" charset="0"/>
              </a:rPr>
              <a:t> sine lege</a:t>
            </a:r>
          </a:p>
          <a:p>
            <a:r>
              <a:rPr lang="pl-PL" sz="2400" i="1" dirty="0" smtClean="0">
                <a:latin typeface="Book Antiqua" panose="02040602050305030304" pitchFamily="18" charset="0"/>
              </a:rPr>
              <a:t>Nulla poena sine lege </a:t>
            </a:r>
            <a:endParaRPr lang="pl-PL" i="1" dirty="0"/>
          </a:p>
          <a:p>
            <a:r>
              <a:rPr lang="pl-PL" sz="2400" dirty="0" smtClean="0">
                <a:latin typeface="Book Antiqua" panose="02040602050305030304" pitchFamily="18" charset="0"/>
              </a:rPr>
              <a:t>Zniesienie kary śmierci w postępowaniu zwyczajnym</a:t>
            </a:r>
          </a:p>
        </p:txBody>
      </p:sp>
    </p:spTree>
    <p:extLst>
      <p:ext uri="{BB962C8B-B14F-4D97-AF65-F5344CB8AC3E}">
        <p14:creationId xmlns:p14="http://schemas.microsoft.com/office/powerpoint/2010/main" val="122921735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72480"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2" name="Tytuł 1"/>
          <p:cNvSpPr>
            <a:spLocks noGrp="1"/>
          </p:cNvSpPr>
          <p:nvPr>
            <p:ph type="title"/>
          </p:nvPr>
        </p:nvSpPr>
        <p:spPr>
          <a:xfrm>
            <a:off x="6876256" y="-30714"/>
            <a:ext cx="2267744" cy="867426"/>
          </a:xfrm>
        </p:spPr>
        <p:txBody>
          <a:bodyPr/>
          <a:lstStyle/>
          <a:p>
            <a:r>
              <a:rPr lang="pl-PL" sz="3200" dirty="0" smtClean="0">
                <a:latin typeface="Book Antiqua" panose="02040602050305030304" pitchFamily="18" charset="0"/>
              </a:rPr>
              <a:t>6.11.1939 r. </a:t>
            </a:r>
            <a:endParaRPr lang="pl-PL" sz="3200" dirty="0">
              <a:latin typeface="Book Antiqua" panose="02040602050305030304" pitchFamily="18" charset="0"/>
            </a:endParaRPr>
          </a:p>
        </p:txBody>
      </p:sp>
      <p:sp>
        <p:nvSpPr>
          <p:cNvPr id="3" name="Symbol zastępczy zawartości 2"/>
          <p:cNvSpPr>
            <a:spLocks noGrp="1"/>
          </p:cNvSpPr>
          <p:nvPr>
            <p:ph idx="1"/>
          </p:nvPr>
        </p:nvSpPr>
        <p:spPr>
          <a:xfrm>
            <a:off x="1907938" y="674242"/>
            <a:ext cx="7236062" cy="6139732"/>
          </a:xfrm>
        </p:spPr>
        <p:txBody>
          <a:bodyPr/>
          <a:lstStyle/>
          <a:p>
            <a:r>
              <a:rPr lang="pl-PL" sz="2400" dirty="0" smtClean="0">
                <a:latin typeface="Gabriola" panose="04040605051002020D02" pitchFamily="82" charset="0"/>
              </a:rPr>
              <a:t>Aresztowanie 183 pracowników naukowych z krakowskich ośrodków akademickich, którzy zostali wywiezieni do obozów koncentracyjnych w Sachsenhausen i Dachau </a:t>
            </a:r>
          </a:p>
          <a:p>
            <a:r>
              <a:rPr lang="pl-PL" sz="2400" dirty="0" smtClean="0">
                <a:latin typeface="Gabriola" panose="04040605051002020D02" pitchFamily="82" charset="0"/>
              </a:rPr>
              <a:t>Wykład dot. „niemieckiego stanowiska wobec nauki i szkół wyższych” sala 56 w Collegium Novum (ul. Gołębia 24)</a:t>
            </a:r>
          </a:p>
          <a:p>
            <a:r>
              <a:rPr lang="pl-PL" sz="2400" i="1" dirty="0" smtClean="0">
                <a:latin typeface="Gabriola" panose="04040605051002020D02" pitchFamily="82" charset="0"/>
              </a:rPr>
              <a:t>„ </a:t>
            </a:r>
            <a:r>
              <a:rPr lang="pl-PL" sz="2400" i="1" dirty="0" err="1">
                <a:latin typeface="Gabriola" panose="04040605051002020D02" pitchFamily="82" charset="0"/>
              </a:rPr>
              <a:t>Aktion</a:t>
            </a:r>
            <a:r>
              <a:rPr lang="pl-PL" sz="2400" i="1" dirty="0">
                <a:latin typeface="Gabriola" panose="04040605051002020D02" pitchFamily="82" charset="0"/>
              </a:rPr>
              <a:t> </a:t>
            </a:r>
            <a:r>
              <a:rPr lang="pl-PL" sz="2400" i="1" dirty="0" err="1">
                <a:latin typeface="Gabriola" panose="04040605051002020D02" pitchFamily="82" charset="0"/>
              </a:rPr>
              <a:t>gegen</a:t>
            </a:r>
            <a:r>
              <a:rPr lang="pl-PL" sz="2400" i="1" dirty="0">
                <a:latin typeface="Gabriola" panose="04040605051002020D02" pitchFamily="82" charset="0"/>
              </a:rPr>
              <a:t> </a:t>
            </a:r>
            <a:r>
              <a:rPr lang="pl-PL" sz="2400" i="1" dirty="0" err="1">
                <a:latin typeface="Gabriola" panose="04040605051002020D02" pitchFamily="82" charset="0"/>
              </a:rPr>
              <a:t>Universitätsprofessoren</a:t>
            </a:r>
            <a:r>
              <a:rPr lang="pl-PL" sz="2400" i="1" dirty="0">
                <a:latin typeface="Gabriola" panose="04040605051002020D02" pitchFamily="82" charset="0"/>
              </a:rPr>
              <a:t>”</a:t>
            </a:r>
            <a:r>
              <a:rPr lang="pl-PL" sz="2400" dirty="0">
                <a:latin typeface="Gabriola" panose="04040605051002020D02" pitchFamily="82" charset="0"/>
              </a:rPr>
              <a:t> </a:t>
            </a:r>
            <a:endParaRPr lang="pl-PL" sz="2400" dirty="0" smtClean="0">
              <a:latin typeface="Gabriola" panose="04040605051002020D02" pitchFamily="82" charset="0"/>
            </a:endParaRPr>
          </a:p>
          <a:p>
            <a:endParaRPr lang="pl-PL" sz="1800" dirty="0" smtClean="0">
              <a:latin typeface="Gabriola" panose="04040605051002020D02" pitchFamily="82" charset="0"/>
            </a:endParaRPr>
          </a:p>
          <a:p>
            <a:r>
              <a:rPr lang="pl-PL" sz="1800" dirty="0" smtClean="0">
                <a:latin typeface="Gabriola" panose="04040605051002020D02" pitchFamily="82" charset="0"/>
              </a:rPr>
              <a:t> </a:t>
            </a:r>
            <a:r>
              <a:rPr lang="pl-PL" sz="1800" dirty="0">
                <a:latin typeface="Gabriola" panose="04040605051002020D02" pitchFamily="82" charset="0"/>
              </a:rPr>
              <a:t>Antoni Meyer – prawnik i inżynier górnictwa,</a:t>
            </a:r>
          </a:p>
          <a:p>
            <a:r>
              <a:rPr lang="pl-PL" sz="1800" dirty="0" smtClean="0">
                <a:latin typeface="Gabriola" panose="04040605051002020D02" pitchFamily="82" charset="0"/>
              </a:rPr>
              <a:t>Stanisław </a:t>
            </a:r>
            <a:r>
              <a:rPr lang="pl-PL" sz="1800" dirty="0">
                <a:latin typeface="Gabriola" panose="04040605051002020D02" pitchFamily="82" charset="0"/>
              </a:rPr>
              <a:t>Estreicher – prawnik, były rektor UJ,</a:t>
            </a:r>
          </a:p>
          <a:p>
            <a:r>
              <a:rPr lang="pl-PL" sz="1800" dirty="0" smtClean="0">
                <a:latin typeface="Gabriola" panose="04040605051002020D02" pitchFamily="82" charset="0"/>
              </a:rPr>
              <a:t>Stefan </a:t>
            </a:r>
            <a:r>
              <a:rPr lang="pl-PL" sz="1800" dirty="0">
                <a:latin typeface="Gabriola" panose="04040605051002020D02" pitchFamily="82" charset="0"/>
              </a:rPr>
              <a:t>Bednarski – lektor j. rosyjskiego,</a:t>
            </a:r>
          </a:p>
          <a:p>
            <a:r>
              <a:rPr lang="pl-PL" sz="1800" dirty="0" smtClean="0">
                <a:latin typeface="Gabriola" panose="04040605051002020D02" pitchFamily="82" charset="0"/>
              </a:rPr>
              <a:t> </a:t>
            </a:r>
            <a:r>
              <a:rPr lang="pl-PL" sz="1800" dirty="0">
                <a:latin typeface="Gabriola" panose="04040605051002020D02" pitchFamily="82" charset="0"/>
              </a:rPr>
              <a:t>Jerzy Smoleński – geograf,</a:t>
            </a:r>
          </a:p>
          <a:p>
            <a:r>
              <a:rPr lang="pl-PL" sz="1800" dirty="0" smtClean="0">
                <a:latin typeface="Gabriola" panose="04040605051002020D02" pitchFamily="82" charset="0"/>
              </a:rPr>
              <a:t>Tadeusz </a:t>
            </a:r>
            <a:r>
              <a:rPr lang="pl-PL" sz="1800" dirty="0">
                <a:latin typeface="Gabriola" panose="04040605051002020D02" pitchFamily="82" charset="0"/>
              </a:rPr>
              <a:t>Garbowski – zoolog i filozof,</a:t>
            </a:r>
          </a:p>
          <a:p>
            <a:r>
              <a:rPr lang="pl-PL" sz="1800" dirty="0" smtClean="0">
                <a:latin typeface="Gabriola" panose="04040605051002020D02" pitchFamily="82" charset="0"/>
              </a:rPr>
              <a:t> </a:t>
            </a:r>
            <a:r>
              <a:rPr lang="pl-PL" sz="1800" dirty="0">
                <a:latin typeface="Gabriola" panose="04040605051002020D02" pitchFamily="82" charset="0"/>
              </a:rPr>
              <a:t>Michał Siedlecki i Feliks Rogoziński – zoologowie,</a:t>
            </a:r>
          </a:p>
          <a:p>
            <a:r>
              <a:rPr lang="pl-PL" sz="1800" dirty="0" smtClean="0">
                <a:latin typeface="Gabriola" panose="04040605051002020D02" pitchFamily="82" charset="0"/>
              </a:rPr>
              <a:t>Kazimierz </a:t>
            </a:r>
            <a:r>
              <a:rPr lang="pl-PL" sz="1800" dirty="0">
                <a:latin typeface="Gabriola" panose="04040605051002020D02" pitchFamily="82" charset="0"/>
              </a:rPr>
              <a:t>Kostanecki – anatom,</a:t>
            </a:r>
          </a:p>
          <a:p>
            <a:r>
              <a:rPr lang="pl-PL" sz="1800" dirty="0" smtClean="0">
                <a:latin typeface="Gabriola" panose="04040605051002020D02" pitchFamily="82" charset="0"/>
              </a:rPr>
              <a:t> </a:t>
            </a:r>
            <a:r>
              <a:rPr lang="pl-PL" sz="1800" dirty="0">
                <a:latin typeface="Gabriola" panose="04040605051002020D02" pitchFamily="82" charset="0"/>
              </a:rPr>
              <a:t>Ignacy Chrzanowski – historyk literatury,</a:t>
            </a:r>
          </a:p>
          <a:p>
            <a:r>
              <a:rPr lang="pl-PL" sz="1800" dirty="0" smtClean="0">
                <a:latin typeface="Gabriola" panose="04040605051002020D02" pitchFamily="82" charset="0"/>
              </a:rPr>
              <a:t> Adam </a:t>
            </a:r>
            <a:r>
              <a:rPr lang="pl-PL" sz="1800" dirty="0">
                <a:latin typeface="Gabriola" panose="04040605051002020D02" pitchFamily="82" charset="0"/>
              </a:rPr>
              <a:t>Różański i Władysław </a:t>
            </a:r>
            <a:r>
              <a:rPr lang="pl-PL" sz="1800" dirty="0" err="1">
                <a:latin typeface="Gabriola" panose="04040605051002020D02" pitchFamily="82" charset="0"/>
              </a:rPr>
              <a:t>Takliński</a:t>
            </a:r>
            <a:r>
              <a:rPr lang="pl-PL" sz="1800" dirty="0">
                <a:latin typeface="Gabriola" panose="04040605051002020D02" pitchFamily="82" charset="0"/>
              </a:rPr>
              <a:t> – inżynierowie,</a:t>
            </a:r>
          </a:p>
          <a:p>
            <a:r>
              <a:rPr lang="pl-PL" sz="1800" dirty="0" smtClean="0">
                <a:latin typeface="Gabriola" panose="04040605051002020D02" pitchFamily="82" charset="0"/>
              </a:rPr>
              <a:t>Antoni </a:t>
            </a:r>
            <a:r>
              <a:rPr lang="pl-PL" sz="1800" dirty="0" err="1">
                <a:latin typeface="Gabriola" panose="04040605051002020D02" pitchFamily="82" charset="0"/>
              </a:rPr>
              <a:t>Hoborski</a:t>
            </a:r>
            <a:r>
              <a:rPr lang="pl-PL" sz="1800" dirty="0">
                <a:latin typeface="Gabriola" panose="04040605051002020D02" pitchFamily="82" charset="0"/>
              </a:rPr>
              <a:t> – matematyk.</a:t>
            </a:r>
          </a:p>
          <a:p>
            <a:endParaRPr lang="pl-PL" dirty="0"/>
          </a:p>
        </p:txBody>
      </p:sp>
      <p:sp>
        <p:nvSpPr>
          <p:cNvPr id="4" name="pole tekstowe 3"/>
          <p:cNvSpPr txBox="1"/>
          <p:nvPr/>
        </p:nvSpPr>
        <p:spPr>
          <a:xfrm>
            <a:off x="-27216" y="4005065"/>
            <a:ext cx="1790904" cy="830997"/>
          </a:xfrm>
          <a:prstGeom prst="rect">
            <a:avLst/>
          </a:prstGeom>
          <a:noFill/>
        </p:spPr>
        <p:txBody>
          <a:bodyPr wrap="square" rtlCol="0">
            <a:spAutoFit/>
          </a:bodyPr>
          <a:lstStyle/>
          <a:p>
            <a:r>
              <a:rPr lang="pl-PL" sz="1200" dirty="0" err="1">
                <a:solidFill>
                  <a:schemeClr val="bg1"/>
                </a:solidFill>
              </a:rPr>
              <a:t>https</a:t>
            </a:r>
            <a:r>
              <a:rPr lang="pl-PL" sz="1200" dirty="0">
                <a:solidFill>
                  <a:schemeClr val="bg1"/>
                </a:solidFill>
              </a:rPr>
              <a:t>://</a:t>
            </a:r>
            <a:r>
              <a:rPr lang="pl-PL" sz="1200" dirty="0" err="1">
                <a:solidFill>
                  <a:schemeClr val="bg1"/>
                </a:solidFill>
              </a:rPr>
              <a:t>polona.pl</a:t>
            </a:r>
            <a:r>
              <a:rPr lang="pl-PL" sz="1200" dirty="0">
                <a:solidFill>
                  <a:schemeClr val="bg1"/>
                </a:solidFill>
              </a:rPr>
              <a:t>/</a:t>
            </a:r>
            <a:r>
              <a:rPr lang="pl-PL" sz="1200" dirty="0" err="1">
                <a:solidFill>
                  <a:schemeClr val="bg1"/>
                </a:solidFill>
              </a:rPr>
              <a:t>item-view</a:t>
            </a:r>
            <a:r>
              <a:rPr lang="pl-PL" sz="1200" dirty="0">
                <a:solidFill>
                  <a:schemeClr val="bg1"/>
                </a:solidFill>
              </a:rPr>
              <a:t>/</a:t>
            </a:r>
            <a:r>
              <a:rPr lang="pl-PL" sz="1200" dirty="0" err="1">
                <a:solidFill>
                  <a:schemeClr val="bg1"/>
                </a:solidFill>
              </a:rPr>
              <a:t>fca99980-d0e0-41eb-8032-93e1ec5f9989?page</a:t>
            </a:r>
            <a:r>
              <a:rPr lang="pl-PL" sz="1200" dirty="0">
                <a:solidFill>
                  <a:schemeClr val="bg1"/>
                </a:solidFill>
              </a:rPr>
              <a:t>=0</a:t>
            </a:r>
          </a:p>
        </p:txBody>
      </p:sp>
    </p:spTree>
    <p:extLst>
      <p:ext uri="{BB962C8B-B14F-4D97-AF65-F5344CB8AC3E}">
        <p14:creationId xmlns:p14="http://schemas.microsoft.com/office/powerpoint/2010/main" val="2083720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79712" y="559252"/>
            <a:ext cx="6707088" cy="858385"/>
          </a:xfrm>
        </p:spPr>
        <p:txBody>
          <a:bodyPr/>
          <a:lstStyle/>
          <a:p>
            <a:r>
              <a:rPr lang="pl-PL" dirty="0" smtClean="0">
                <a:latin typeface="Book Antiqua" panose="02040602050305030304" pitchFamily="18" charset="0"/>
              </a:rPr>
              <a:t>Ordynacja kryminalna</a:t>
            </a:r>
            <a:endParaRPr lang="pl-PL" dirty="0">
              <a:latin typeface="Book Antiqua" panose="02040602050305030304" pitchFamily="18" charset="0"/>
            </a:endParaRPr>
          </a:p>
        </p:txBody>
      </p:sp>
      <p:sp>
        <p:nvSpPr>
          <p:cNvPr id="4" name="Symbol zastępczy zawartości 3"/>
          <p:cNvSpPr>
            <a:spLocks noGrp="1"/>
          </p:cNvSpPr>
          <p:nvPr>
            <p:ph idx="1"/>
          </p:nvPr>
        </p:nvSpPr>
        <p:spPr>
          <a:xfrm>
            <a:off x="1979712" y="1417638"/>
            <a:ext cx="6707088" cy="4708525"/>
          </a:xfrm>
        </p:spPr>
        <p:txBody>
          <a:bodyPr/>
          <a:lstStyle/>
          <a:p>
            <a:r>
              <a:rPr lang="pl-PL" sz="2400" dirty="0" smtClean="0">
                <a:latin typeface="Book Antiqua" panose="02040602050305030304" pitchFamily="18" charset="0"/>
              </a:rPr>
              <a:t>Ordynacja karnoprocesowa Józefa II </a:t>
            </a:r>
          </a:p>
          <a:p>
            <a:r>
              <a:rPr lang="pl-PL" sz="2400" dirty="0" smtClean="0">
                <a:latin typeface="Book Antiqua" panose="02040602050305030304" pitchFamily="18" charset="0"/>
              </a:rPr>
              <a:t>1788 r. </a:t>
            </a:r>
          </a:p>
          <a:p>
            <a:r>
              <a:rPr lang="pl-PL" sz="2400" dirty="0" smtClean="0">
                <a:latin typeface="Book Antiqua" panose="02040602050305030304" pitchFamily="18" charset="0"/>
              </a:rPr>
              <a:t>Urzędowe śledztwo wstępne </a:t>
            </a:r>
          </a:p>
          <a:p>
            <a:r>
              <a:rPr lang="pl-PL" sz="2400" dirty="0" smtClean="0">
                <a:latin typeface="Book Antiqua" panose="02040602050305030304" pitchFamily="18" charset="0"/>
              </a:rPr>
              <a:t>Ograniczenie praw oskarżonego </a:t>
            </a:r>
          </a:p>
          <a:p>
            <a:r>
              <a:rPr lang="pl-PL" sz="2400" dirty="0" smtClean="0">
                <a:latin typeface="Book Antiqua" panose="02040602050305030304" pitchFamily="18" charset="0"/>
              </a:rPr>
              <a:t>Kary za nieposłuszeństwo </a:t>
            </a:r>
          </a:p>
          <a:p>
            <a:r>
              <a:rPr lang="pl-PL" sz="2400" dirty="0" smtClean="0">
                <a:latin typeface="Book Antiqua" panose="02040602050305030304" pitchFamily="18" charset="0"/>
              </a:rPr>
              <a:t>Ograniczone prawo do zaskarżenia wyroku </a:t>
            </a:r>
            <a:endParaRPr lang="pl-PL" sz="2400" dirty="0">
              <a:latin typeface="Book Antiqua" panose="02040602050305030304" pitchFamily="18" charset="0"/>
            </a:endParaRPr>
          </a:p>
        </p:txBody>
      </p:sp>
    </p:spTree>
    <p:extLst>
      <p:ext uri="{BB962C8B-B14F-4D97-AF65-F5344CB8AC3E}">
        <p14:creationId xmlns:p14="http://schemas.microsoft.com/office/powerpoint/2010/main" val="4117830504"/>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2208019" y="572994"/>
            <a:ext cx="6483345" cy="1487853"/>
          </a:xfrm>
        </p:spPr>
        <p:txBody>
          <a:bodyPr/>
          <a:lstStyle/>
          <a:p>
            <a:r>
              <a:rPr lang="pl-PL" dirty="0" smtClean="0"/>
              <a:t> </a:t>
            </a:r>
            <a:r>
              <a:rPr lang="pl-PL" dirty="0" smtClean="0">
                <a:latin typeface="Book Antiqua" panose="02040602050305030304" pitchFamily="18" charset="0"/>
              </a:rPr>
              <a:t>Ustawa Karna dla Galicji Zachodniej</a:t>
            </a:r>
            <a:endParaRPr lang="pl-PL" dirty="0">
              <a:latin typeface="Book Antiqua" panose="02040602050305030304" pitchFamily="18" charset="0"/>
            </a:endParaRPr>
          </a:p>
        </p:txBody>
      </p:sp>
      <p:sp>
        <p:nvSpPr>
          <p:cNvPr id="4" name="Symbol zastępczy zawartości 3"/>
          <p:cNvSpPr>
            <a:spLocks noGrp="1"/>
          </p:cNvSpPr>
          <p:nvPr>
            <p:ph idx="1"/>
          </p:nvPr>
        </p:nvSpPr>
        <p:spPr>
          <a:xfrm>
            <a:off x="2051720" y="2348880"/>
            <a:ext cx="6635080" cy="3777283"/>
          </a:xfrm>
        </p:spPr>
        <p:txBody>
          <a:bodyPr/>
          <a:lstStyle/>
          <a:p>
            <a:r>
              <a:rPr lang="pl-PL" sz="2400" dirty="0" smtClean="0">
                <a:latin typeface="Book Antiqua" panose="02040602050305030304" pitchFamily="18" charset="0"/>
              </a:rPr>
              <a:t>1796 r. </a:t>
            </a:r>
            <a:endParaRPr lang="pl-PL" sz="2400" dirty="0">
              <a:latin typeface="Book Antiqua" panose="02040602050305030304" pitchFamily="18" charset="0"/>
            </a:endParaRPr>
          </a:p>
          <a:p>
            <a:r>
              <a:rPr lang="pl-PL" sz="2400" dirty="0" smtClean="0">
                <a:latin typeface="Book Antiqua" panose="02040602050305030304" pitchFamily="18" charset="0"/>
              </a:rPr>
              <a:t>Dość wysoki poziom techniki legislacyjnej </a:t>
            </a:r>
          </a:p>
          <a:p>
            <a:r>
              <a:rPr lang="pl-PL" sz="2400" dirty="0" smtClean="0">
                <a:latin typeface="Book Antiqua" panose="02040602050305030304" pitchFamily="18" charset="0"/>
              </a:rPr>
              <a:t>Prawo karne materialne</a:t>
            </a:r>
          </a:p>
          <a:p>
            <a:pPr>
              <a:buFont typeface="Wingdings" panose="05000000000000000000" pitchFamily="2" charset="2"/>
              <a:buChar char="Ø"/>
            </a:pPr>
            <a:r>
              <a:rPr lang="pl-PL" sz="2400" dirty="0">
                <a:latin typeface="Book Antiqua" panose="02040602050305030304" pitchFamily="18" charset="0"/>
              </a:rPr>
              <a:t>Rozszerzenie karalności przestępstw przeciwko religii i obyczajowych </a:t>
            </a:r>
          </a:p>
          <a:p>
            <a:pPr>
              <a:buFont typeface="Wingdings" panose="05000000000000000000" pitchFamily="2" charset="2"/>
              <a:buChar char="Ø"/>
            </a:pPr>
            <a:r>
              <a:rPr lang="pl-PL" sz="2400" dirty="0" smtClean="0">
                <a:latin typeface="Book Antiqua" panose="02040602050305030304" pitchFamily="18" charset="0"/>
              </a:rPr>
              <a:t>Kara śmierci i kary więzienia </a:t>
            </a:r>
          </a:p>
          <a:p>
            <a:r>
              <a:rPr lang="pl-PL" sz="2400" dirty="0" smtClean="0">
                <a:latin typeface="Book Antiqua" panose="02040602050305030304" pitchFamily="18" charset="0"/>
              </a:rPr>
              <a:t>Prawo karne procesowe </a:t>
            </a:r>
          </a:p>
          <a:p>
            <a:endParaRPr lang="pl-PL" dirty="0"/>
          </a:p>
        </p:txBody>
      </p:sp>
    </p:spTree>
    <p:extLst>
      <p:ext uri="{BB962C8B-B14F-4D97-AF65-F5344CB8AC3E}">
        <p14:creationId xmlns:p14="http://schemas.microsoft.com/office/powerpoint/2010/main" val="3657585413"/>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2208019" y="572994"/>
            <a:ext cx="6483345" cy="1487853"/>
          </a:xfrm>
        </p:spPr>
        <p:txBody>
          <a:bodyPr/>
          <a:lstStyle/>
          <a:p>
            <a:r>
              <a:rPr lang="pl-PL" dirty="0" smtClean="0"/>
              <a:t> </a:t>
            </a:r>
            <a:r>
              <a:rPr lang="pl-PL" dirty="0" smtClean="0">
                <a:latin typeface="Book Antiqua" panose="02040602050305030304" pitchFamily="18" charset="0"/>
              </a:rPr>
              <a:t>Ustawa Karna dla Galicji Zachodniej</a:t>
            </a:r>
            <a:endParaRPr lang="pl-PL" dirty="0">
              <a:latin typeface="Book Antiqua" panose="02040602050305030304" pitchFamily="18" charset="0"/>
            </a:endParaRPr>
          </a:p>
        </p:txBody>
      </p:sp>
      <p:pic>
        <p:nvPicPr>
          <p:cNvPr id="5" name="Symbol zastępczy zawartości 4"/>
          <p:cNvPicPr>
            <a:picLocks noGrp="1" noChangeAspect="1"/>
          </p:cNvPicPr>
          <p:nvPr>
            <p:ph idx="1"/>
          </p:nvPr>
        </p:nvPicPr>
        <p:blipFill>
          <a:blip r:embed="rId3"/>
          <a:stretch>
            <a:fillRect/>
          </a:stretch>
        </p:blipFill>
        <p:spPr>
          <a:xfrm>
            <a:off x="1115616" y="2143905"/>
            <a:ext cx="7806766" cy="3551198"/>
          </a:xfrm>
          <a:prstGeom prst="rect">
            <a:avLst/>
          </a:prstGeom>
        </p:spPr>
      </p:pic>
      <p:sp>
        <p:nvSpPr>
          <p:cNvPr id="6" name="pole tekstowe 5"/>
          <p:cNvSpPr txBox="1"/>
          <p:nvPr/>
        </p:nvSpPr>
        <p:spPr>
          <a:xfrm>
            <a:off x="1954886" y="5950073"/>
            <a:ext cx="2389859" cy="646331"/>
          </a:xfrm>
          <a:prstGeom prst="rect">
            <a:avLst/>
          </a:prstGeom>
          <a:noFill/>
        </p:spPr>
        <p:txBody>
          <a:bodyPr wrap="square" rtlCol="0">
            <a:spAutoFit/>
          </a:bodyPr>
          <a:lstStyle/>
          <a:p>
            <a:r>
              <a:rPr lang="pl-PL" sz="1200" dirty="0"/>
              <a:t>Źródło: </a:t>
            </a:r>
            <a:r>
              <a:rPr lang="pl-PL" sz="1200" dirty="0" err="1"/>
              <a:t>https</a:t>
            </a:r>
            <a:r>
              <a:rPr lang="pl-PL" sz="1200" dirty="0"/>
              <a:t>://</a:t>
            </a:r>
            <a:r>
              <a:rPr lang="pl-PL" sz="1200" dirty="0" err="1"/>
              <a:t>polona.pl</a:t>
            </a:r>
            <a:r>
              <a:rPr lang="pl-PL" sz="1200" dirty="0"/>
              <a:t>/</a:t>
            </a:r>
            <a:r>
              <a:rPr lang="pl-PL" sz="1200" dirty="0" err="1"/>
              <a:t>item-view</a:t>
            </a:r>
            <a:r>
              <a:rPr lang="pl-PL" sz="1200" dirty="0"/>
              <a:t>/</a:t>
            </a:r>
            <a:r>
              <a:rPr lang="pl-PL" sz="1200" dirty="0" err="1"/>
              <a:t>dac4a415-e96c-43b3-ab6a-301e4632d5ad?page</a:t>
            </a:r>
            <a:r>
              <a:rPr lang="pl-PL" sz="1200" dirty="0"/>
              <a:t>=75</a:t>
            </a:r>
          </a:p>
        </p:txBody>
      </p:sp>
    </p:spTree>
    <p:extLst>
      <p:ext uri="{BB962C8B-B14F-4D97-AF65-F5344CB8AC3E}">
        <p14:creationId xmlns:p14="http://schemas.microsoft.com/office/powerpoint/2010/main" val="3475227939"/>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07938" y="559252"/>
            <a:ext cx="6778862" cy="858385"/>
          </a:xfrm>
        </p:spPr>
        <p:txBody>
          <a:bodyPr/>
          <a:lstStyle/>
          <a:p>
            <a:r>
              <a:rPr lang="pl-PL" dirty="0" smtClean="0"/>
              <a:t/>
            </a:r>
            <a:br>
              <a:rPr lang="pl-PL" dirty="0" smtClean="0"/>
            </a:br>
            <a:r>
              <a:rPr lang="pl-PL" dirty="0" err="1" smtClean="0">
                <a:latin typeface="Book Antiqua" panose="02040602050305030304" pitchFamily="18" charset="0"/>
              </a:rPr>
              <a:t>Franciscana</a:t>
            </a:r>
            <a:r>
              <a:rPr lang="pl-PL" dirty="0" smtClean="0">
                <a:latin typeface="Book Antiqua" panose="02040602050305030304" pitchFamily="18" charset="0"/>
              </a:rPr>
              <a:t> </a:t>
            </a:r>
            <a:r>
              <a:rPr lang="pl-PL" dirty="0" smtClean="0"/>
              <a:t/>
            </a:r>
            <a:br>
              <a:rPr lang="pl-PL" dirty="0" smtClean="0"/>
            </a:br>
            <a:endParaRPr lang="pl-PL" dirty="0"/>
          </a:p>
        </p:txBody>
      </p:sp>
      <p:sp>
        <p:nvSpPr>
          <p:cNvPr id="4" name="Symbol zastępczy zawartości 3"/>
          <p:cNvSpPr>
            <a:spLocks noGrp="1"/>
          </p:cNvSpPr>
          <p:nvPr>
            <p:ph idx="1"/>
          </p:nvPr>
        </p:nvSpPr>
        <p:spPr>
          <a:xfrm>
            <a:off x="2051720" y="1556792"/>
            <a:ext cx="6635080" cy="4569371"/>
          </a:xfrm>
        </p:spPr>
        <p:txBody>
          <a:bodyPr/>
          <a:lstStyle/>
          <a:p>
            <a:r>
              <a:rPr lang="pl-PL" sz="2400" i="1" dirty="0" err="1" smtClean="0">
                <a:latin typeface="Book Antiqua" panose="02040602050305030304" pitchFamily="18" charset="0"/>
              </a:rPr>
              <a:t>Constiutio</a:t>
            </a:r>
            <a:r>
              <a:rPr lang="pl-PL" sz="2400" i="1" dirty="0" smtClean="0">
                <a:latin typeface="Book Antiqua" panose="02040602050305030304" pitchFamily="18" charset="0"/>
              </a:rPr>
              <a:t> </a:t>
            </a:r>
            <a:r>
              <a:rPr lang="pl-PL" sz="2400" i="1" dirty="0" err="1" smtClean="0">
                <a:latin typeface="Book Antiqua" panose="02040602050305030304" pitchFamily="18" charset="0"/>
              </a:rPr>
              <a:t>Criminalis</a:t>
            </a:r>
            <a:r>
              <a:rPr lang="pl-PL" sz="2400" i="1" dirty="0" smtClean="0">
                <a:latin typeface="Book Antiqua" panose="02040602050305030304" pitchFamily="18" charset="0"/>
              </a:rPr>
              <a:t> </a:t>
            </a:r>
            <a:r>
              <a:rPr lang="pl-PL" sz="2400" i="1" dirty="0" err="1" smtClean="0">
                <a:latin typeface="Book Antiqua" panose="02040602050305030304" pitchFamily="18" charset="0"/>
              </a:rPr>
              <a:t>Francisana</a:t>
            </a:r>
            <a:r>
              <a:rPr lang="pl-PL" sz="2400" i="1" dirty="0" smtClean="0">
                <a:latin typeface="Book Antiqua" panose="02040602050305030304" pitchFamily="18" charset="0"/>
              </a:rPr>
              <a:t> </a:t>
            </a:r>
          </a:p>
          <a:p>
            <a:r>
              <a:rPr lang="pl-PL" sz="2400" dirty="0" smtClean="0">
                <a:latin typeface="Book Antiqua" panose="02040602050305030304" pitchFamily="18" charset="0"/>
              </a:rPr>
              <a:t>1803 r.</a:t>
            </a:r>
          </a:p>
          <a:p>
            <a:r>
              <a:rPr lang="pl-PL" sz="2400" dirty="0" smtClean="0">
                <a:latin typeface="Book Antiqua" panose="02040602050305030304" pitchFamily="18" charset="0"/>
              </a:rPr>
              <a:t>Podział na 2 części:</a:t>
            </a:r>
          </a:p>
          <a:p>
            <a:pPr>
              <a:buFont typeface="Wingdings" panose="05000000000000000000" pitchFamily="2" charset="2"/>
              <a:buChar char="Ø"/>
            </a:pPr>
            <a:r>
              <a:rPr lang="pl-PL" sz="2400" dirty="0" smtClean="0">
                <a:latin typeface="Book Antiqua" panose="02040602050305030304" pitchFamily="18" charset="0"/>
              </a:rPr>
              <a:t>Prawo materialne</a:t>
            </a:r>
          </a:p>
          <a:p>
            <a:pPr>
              <a:buFont typeface="Wingdings" panose="05000000000000000000" pitchFamily="2" charset="2"/>
              <a:buChar char="Ø"/>
            </a:pPr>
            <a:r>
              <a:rPr lang="pl-PL" sz="2400" dirty="0" smtClean="0">
                <a:latin typeface="Book Antiqua" panose="02040602050305030304" pitchFamily="18" charset="0"/>
              </a:rPr>
              <a:t>Prawo procesowe</a:t>
            </a:r>
          </a:p>
          <a:p>
            <a:r>
              <a:rPr lang="pl-PL" sz="2400" dirty="0" smtClean="0">
                <a:latin typeface="Book Antiqua" panose="02040602050305030304" pitchFamily="18" charset="0"/>
              </a:rPr>
              <a:t>Mniejsza surowość kar </a:t>
            </a:r>
          </a:p>
          <a:p>
            <a:r>
              <a:rPr lang="pl-PL" sz="2400" dirty="0" smtClean="0">
                <a:latin typeface="Book Antiqua" panose="02040602050305030304" pitchFamily="18" charset="0"/>
              </a:rPr>
              <a:t>Podział przestępstw: </a:t>
            </a:r>
          </a:p>
          <a:p>
            <a:pPr marL="457200" indent="-457200">
              <a:buFont typeface="+mj-lt"/>
              <a:buAutoNum type="alphaLcParenR"/>
            </a:pPr>
            <a:r>
              <a:rPr lang="pl-PL" sz="2400" dirty="0" smtClean="0">
                <a:latin typeface="Book Antiqua" panose="02040602050305030304" pitchFamily="18" charset="0"/>
              </a:rPr>
              <a:t>Zbrodnie </a:t>
            </a:r>
          </a:p>
          <a:p>
            <a:pPr marL="457200" indent="-457200">
              <a:buFont typeface="+mj-lt"/>
              <a:buAutoNum type="alphaLcParenR"/>
            </a:pPr>
            <a:r>
              <a:rPr lang="pl-PL" sz="2400" dirty="0" smtClean="0">
                <a:latin typeface="Book Antiqua" panose="02040602050305030304" pitchFamily="18" charset="0"/>
              </a:rPr>
              <a:t>Ciężkie przestępstwa polityczne </a:t>
            </a:r>
          </a:p>
          <a:p>
            <a:endParaRPr lang="pl-PL" dirty="0"/>
          </a:p>
        </p:txBody>
      </p:sp>
    </p:spTree>
    <p:extLst>
      <p:ext uri="{BB962C8B-B14F-4D97-AF65-F5344CB8AC3E}">
        <p14:creationId xmlns:p14="http://schemas.microsoft.com/office/powerpoint/2010/main" val="1739930668"/>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2051720" y="764704"/>
            <a:ext cx="6635079" cy="1152128"/>
          </a:xfrm>
        </p:spPr>
        <p:txBody>
          <a:bodyPr/>
          <a:lstStyle/>
          <a:p>
            <a:r>
              <a:rPr lang="pl-PL" dirty="0" smtClean="0">
                <a:latin typeface="Book Antiqua" panose="02040602050305030304" pitchFamily="18" charset="0"/>
              </a:rPr>
              <a:t>Bawarski Kodeks Cywilny </a:t>
            </a:r>
            <a:endParaRPr lang="pl-PL" dirty="0">
              <a:latin typeface="Book Antiqua" panose="02040602050305030304" pitchFamily="18" charset="0"/>
            </a:endParaRPr>
          </a:p>
        </p:txBody>
      </p:sp>
      <p:sp>
        <p:nvSpPr>
          <p:cNvPr id="4" name="Symbol zastępczy zawartości 3"/>
          <p:cNvSpPr>
            <a:spLocks noGrp="1"/>
          </p:cNvSpPr>
          <p:nvPr>
            <p:ph idx="1"/>
          </p:nvPr>
        </p:nvSpPr>
        <p:spPr>
          <a:xfrm>
            <a:off x="2051720" y="1700808"/>
            <a:ext cx="6635080" cy="4425355"/>
          </a:xfrm>
        </p:spPr>
        <p:txBody>
          <a:bodyPr/>
          <a:lstStyle/>
          <a:p>
            <a:r>
              <a:rPr lang="pl-PL" sz="2800" dirty="0" smtClean="0">
                <a:latin typeface="Book Antiqua" panose="02040602050305030304" pitchFamily="18" charset="0"/>
              </a:rPr>
              <a:t>1756 r. </a:t>
            </a:r>
          </a:p>
          <a:p>
            <a:r>
              <a:rPr lang="pl-PL" sz="2800" dirty="0" smtClean="0">
                <a:latin typeface="Book Antiqua" panose="02040602050305030304" pitchFamily="18" charset="0"/>
              </a:rPr>
              <a:t>Prawo natury – sfera deklaracji </a:t>
            </a:r>
          </a:p>
          <a:p>
            <a:r>
              <a:rPr lang="pl-PL" sz="2800" dirty="0" smtClean="0">
                <a:latin typeface="Book Antiqua" panose="02040602050305030304" pitchFamily="18" charset="0"/>
              </a:rPr>
              <a:t>Podział na 4 księgi:</a:t>
            </a:r>
          </a:p>
          <a:p>
            <a:pPr>
              <a:buFont typeface="Wingdings" panose="05000000000000000000" pitchFamily="2" charset="2"/>
              <a:buChar char="Ø"/>
            </a:pPr>
            <a:r>
              <a:rPr lang="pl-PL" sz="2800" dirty="0" smtClean="0">
                <a:latin typeface="Book Antiqua" panose="02040602050305030304" pitchFamily="18" charset="0"/>
              </a:rPr>
              <a:t>Prawo osobowe</a:t>
            </a:r>
          </a:p>
          <a:p>
            <a:pPr>
              <a:buFont typeface="Wingdings" panose="05000000000000000000" pitchFamily="2" charset="2"/>
              <a:buChar char="Ø"/>
            </a:pPr>
            <a:r>
              <a:rPr lang="pl-PL" sz="2800" dirty="0" smtClean="0">
                <a:latin typeface="Book Antiqua" panose="02040602050305030304" pitchFamily="18" charset="0"/>
              </a:rPr>
              <a:t>Prawo rzeczowe</a:t>
            </a:r>
          </a:p>
          <a:p>
            <a:pPr>
              <a:buFont typeface="Wingdings" panose="05000000000000000000" pitchFamily="2" charset="2"/>
              <a:buChar char="Ø"/>
            </a:pPr>
            <a:r>
              <a:rPr lang="pl-PL" sz="2800" dirty="0" smtClean="0">
                <a:latin typeface="Book Antiqua" panose="02040602050305030304" pitchFamily="18" charset="0"/>
              </a:rPr>
              <a:t>Prawo spadkowe</a:t>
            </a:r>
          </a:p>
          <a:p>
            <a:pPr>
              <a:buFont typeface="Wingdings" panose="05000000000000000000" pitchFamily="2" charset="2"/>
              <a:buChar char="Ø"/>
            </a:pPr>
            <a:r>
              <a:rPr lang="pl-PL" sz="2800" dirty="0" smtClean="0">
                <a:latin typeface="Book Antiqua" panose="02040602050305030304" pitchFamily="18" charset="0"/>
              </a:rPr>
              <a:t>Prawo obligacyjne </a:t>
            </a:r>
          </a:p>
        </p:txBody>
      </p:sp>
    </p:spTree>
    <p:extLst>
      <p:ext uri="{BB962C8B-B14F-4D97-AF65-F5344CB8AC3E}">
        <p14:creationId xmlns:p14="http://schemas.microsoft.com/office/powerpoint/2010/main" val="4151023491"/>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79712" y="620688"/>
            <a:ext cx="6707088" cy="796950"/>
          </a:xfrm>
        </p:spPr>
        <p:txBody>
          <a:bodyPr/>
          <a:lstStyle/>
          <a:p>
            <a:r>
              <a:rPr lang="pl-PL" dirty="0" err="1" smtClean="0">
                <a:latin typeface="Book Antiqua" panose="02040602050305030304" pitchFamily="18" charset="0"/>
              </a:rPr>
              <a:t>Landrecht</a:t>
            </a:r>
            <a:r>
              <a:rPr lang="pl-PL" dirty="0" smtClean="0">
                <a:latin typeface="Book Antiqua" panose="02040602050305030304" pitchFamily="18" charset="0"/>
              </a:rPr>
              <a:t> </a:t>
            </a:r>
            <a:endParaRPr lang="pl-PL" dirty="0">
              <a:latin typeface="Book Antiqua" panose="02040602050305030304" pitchFamily="18" charset="0"/>
            </a:endParaRPr>
          </a:p>
        </p:txBody>
      </p:sp>
      <p:sp>
        <p:nvSpPr>
          <p:cNvPr id="4" name="Symbol zastępczy zawartości 3"/>
          <p:cNvSpPr>
            <a:spLocks noGrp="1"/>
          </p:cNvSpPr>
          <p:nvPr>
            <p:ph idx="1"/>
          </p:nvPr>
        </p:nvSpPr>
        <p:spPr>
          <a:xfrm>
            <a:off x="1979712" y="1556792"/>
            <a:ext cx="6707088" cy="4569371"/>
          </a:xfrm>
        </p:spPr>
        <p:txBody>
          <a:bodyPr/>
          <a:lstStyle/>
          <a:p>
            <a:r>
              <a:rPr lang="pl-PL" sz="2400" dirty="0" smtClean="0">
                <a:latin typeface="Book Antiqua" panose="02040602050305030304" pitchFamily="18" charset="0"/>
              </a:rPr>
              <a:t>1794 r. </a:t>
            </a:r>
          </a:p>
          <a:p>
            <a:r>
              <a:rPr lang="pl-PL" sz="2400" dirty="0" smtClean="0">
                <a:latin typeface="Book Antiqua" panose="02040602050305030304" pitchFamily="18" charset="0"/>
              </a:rPr>
              <a:t>Całościowa kodyfikacja prawa pruskiego</a:t>
            </a:r>
          </a:p>
          <a:p>
            <a:r>
              <a:rPr lang="pl-PL" sz="2400" dirty="0" smtClean="0">
                <a:latin typeface="Book Antiqua" panose="02040602050305030304" pitchFamily="18" charset="0"/>
              </a:rPr>
              <a:t>Ponad 19 194 par.</a:t>
            </a:r>
          </a:p>
          <a:p>
            <a:r>
              <a:rPr lang="pl-PL" sz="2400" dirty="0" smtClean="0">
                <a:latin typeface="Book Antiqua" panose="02040602050305030304" pitchFamily="18" charset="0"/>
              </a:rPr>
              <a:t>Prawo cywilne </a:t>
            </a:r>
          </a:p>
          <a:p>
            <a:r>
              <a:rPr lang="pl-PL" sz="2400" dirty="0" smtClean="0">
                <a:latin typeface="Book Antiqua" panose="02040602050305030304" pitchFamily="18" charset="0"/>
              </a:rPr>
              <a:t>Prawo karne</a:t>
            </a:r>
            <a:endParaRPr lang="pl-PL" dirty="0"/>
          </a:p>
          <a:p>
            <a:r>
              <a:rPr lang="pl-PL" sz="2400" dirty="0" smtClean="0">
                <a:latin typeface="Book Antiqua" panose="02040602050305030304" pitchFamily="18" charset="0"/>
              </a:rPr>
              <a:t>Ogólne pojęcia prawa karnego </a:t>
            </a:r>
          </a:p>
          <a:p>
            <a:r>
              <a:rPr lang="pl-PL" sz="2400" dirty="0" smtClean="0">
                <a:latin typeface="Book Antiqua" panose="02040602050305030304" pitchFamily="18" charset="0"/>
              </a:rPr>
              <a:t>Kwalifikowane kary śmierci</a:t>
            </a:r>
          </a:p>
          <a:p>
            <a:r>
              <a:rPr lang="pl-PL" sz="2400" dirty="0" smtClean="0">
                <a:latin typeface="Book Antiqua" panose="02040602050305030304" pitchFamily="18" charset="0"/>
              </a:rPr>
              <a:t>Legalna definicja przestępstwa </a:t>
            </a:r>
          </a:p>
          <a:p>
            <a:r>
              <a:rPr lang="pl-PL" sz="2400" dirty="0" smtClean="0">
                <a:latin typeface="Book Antiqua" panose="02040602050305030304" pitchFamily="18" charset="0"/>
              </a:rPr>
              <a:t>System kar nieoznaczonych</a:t>
            </a:r>
          </a:p>
          <a:p>
            <a:endParaRPr lang="pl-PL" sz="2400" dirty="0" smtClean="0">
              <a:latin typeface="Book Antiqua" panose="02040602050305030304" pitchFamily="18" charset="0"/>
            </a:endParaRPr>
          </a:p>
        </p:txBody>
      </p:sp>
    </p:spTree>
    <p:extLst>
      <p:ext uri="{BB962C8B-B14F-4D97-AF65-F5344CB8AC3E}">
        <p14:creationId xmlns:p14="http://schemas.microsoft.com/office/powerpoint/2010/main" val="2533468238"/>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5" name="Tytuł 4"/>
          <p:cNvSpPr>
            <a:spLocks noGrp="1"/>
          </p:cNvSpPr>
          <p:nvPr>
            <p:ph type="title"/>
          </p:nvPr>
        </p:nvSpPr>
        <p:spPr>
          <a:xfrm>
            <a:off x="1979712" y="692696"/>
            <a:ext cx="6707088" cy="724942"/>
          </a:xfrm>
        </p:spPr>
        <p:txBody>
          <a:bodyPr/>
          <a:lstStyle/>
          <a:p>
            <a:r>
              <a:rPr lang="pl-PL" dirty="0" err="1" smtClean="0">
                <a:latin typeface="Book Antiqua" panose="02040602050305030304" pitchFamily="18" charset="0"/>
              </a:rPr>
              <a:t>Ehepatent</a:t>
            </a:r>
            <a:r>
              <a:rPr lang="pl-PL" dirty="0" smtClean="0"/>
              <a:t> </a:t>
            </a:r>
            <a:endParaRPr lang="pl-PL" dirty="0"/>
          </a:p>
        </p:txBody>
      </p:sp>
      <p:sp>
        <p:nvSpPr>
          <p:cNvPr id="6" name="Symbol zastępczy zawartości 5"/>
          <p:cNvSpPr>
            <a:spLocks noGrp="1"/>
          </p:cNvSpPr>
          <p:nvPr>
            <p:ph idx="1"/>
          </p:nvPr>
        </p:nvSpPr>
        <p:spPr>
          <a:xfrm>
            <a:off x="1979712" y="1656534"/>
            <a:ext cx="6707088" cy="4469629"/>
          </a:xfrm>
        </p:spPr>
        <p:txBody>
          <a:bodyPr/>
          <a:lstStyle/>
          <a:p>
            <a:r>
              <a:rPr lang="pl-PL" sz="2400" dirty="0" smtClean="0">
                <a:latin typeface="Book Antiqua" panose="02040602050305030304" pitchFamily="18" charset="0"/>
              </a:rPr>
              <a:t>1783 r.</a:t>
            </a:r>
          </a:p>
          <a:p>
            <a:r>
              <a:rPr lang="pl-PL" sz="2400" dirty="0" smtClean="0">
                <a:latin typeface="Book Antiqua" panose="02040602050305030304" pitchFamily="18" charset="0"/>
              </a:rPr>
              <a:t>Patent o małżeństwie (niem. </a:t>
            </a:r>
            <a:r>
              <a:rPr lang="pl-PL" sz="2400" i="1" dirty="0" err="1" smtClean="0">
                <a:latin typeface="Book Antiqua" panose="02040602050305030304" pitchFamily="18" charset="0"/>
              </a:rPr>
              <a:t>Ehepatent</a:t>
            </a:r>
            <a:r>
              <a:rPr lang="pl-PL" sz="2400" dirty="0" smtClean="0">
                <a:latin typeface="Book Antiqua" panose="02040602050305030304" pitchFamily="18" charset="0"/>
              </a:rPr>
              <a:t>)</a:t>
            </a:r>
          </a:p>
          <a:p>
            <a:r>
              <a:rPr lang="pl-PL" sz="2400" dirty="0" smtClean="0">
                <a:latin typeface="Book Antiqua" panose="02040602050305030304" pitchFamily="18" charset="0"/>
              </a:rPr>
              <a:t>Pierwszy świecki kodeks prawa małżeńskiego </a:t>
            </a:r>
          </a:p>
          <a:p>
            <a:r>
              <a:rPr lang="pl-PL" sz="2400" dirty="0" smtClean="0">
                <a:latin typeface="Book Antiqua" panose="02040602050305030304" pitchFamily="18" charset="0"/>
              </a:rPr>
              <a:t>Brak obligatoryjnej ani fakultatywnej świeckiej formy zawarcia małżeństwa </a:t>
            </a:r>
          </a:p>
          <a:p>
            <a:r>
              <a:rPr lang="pl-PL" sz="2400" dirty="0" smtClean="0">
                <a:latin typeface="Book Antiqua" panose="02040602050305030304" pitchFamily="18" charset="0"/>
              </a:rPr>
              <a:t>Forma wyznaniowa – obowiązująca </a:t>
            </a:r>
          </a:p>
          <a:p>
            <a:r>
              <a:rPr lang="pl-PL" sz="2400" dirty="0" smtClean="0">
                <a:latin typeface="Book Antiqua" panose="02040602050305030304" pitchFamily="18" charset="0"/>
              </a:rPr>
              <a:t>Rozwód – o ile taką możliwość przewidywało wyznanie małżonków </a:t>
            </a:r>
          </a:p>
          <a:p>
            <a:r>
              <a:rPr lang="pl-PL" sz="2400" dirty="0" smtClean="0">
                <a:latin typeface="Book Antiqua" panose="02040602050305030304" pitchFamily="18" charset="0"/>
              </a:rPr>
              <a:t>Jurysdykcja sądów państwowych</a:t>
            </a:r>
          </a:p>
          <a:p>
            <a:endParaRPr lang="pl-PL" dirty="0"/>
          </a:p>
        </p:txBody>
      </p:sp>
    </p:spTree>
    <p:extLst>
      <p:ext uri="{BB962C8B-B14F-4D97-AF65-F5344CB8AC3E}">
        <p14:creationId xmlns:p14="http://schemas.microsoft.com/office/powerpoint/2010/main" val="955887012"/>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07938" y="600528"/>
            <a:ext cx="6778862" cy="1225052"/>
          </a:xfrm>
        </p:spPr>
        <p:txBody>
          <a:bodyPr/>
          <a:lstStyle/>
          <a:p>
            <a:r>
              <a:rPr lang="pl-PL" dirty="0" smtClean="0">
                <a:latin typeface="Book Antiqua" panose="02040602050305030304" pitchFamily="18" charset="0"/>
              </a:rPr>
              <a:t>Kodeks Cywilny </a:t>
            </a:r>
            <a:r>
              <a:rPr lang="pl-PL" dirty="0" err="1" smtClean="0">
                <a:latin typeface="Book Antiqua" panose="02040602050305030304" pitchFamily="18" charset="0"/>
              </a:rPr>
              <a:t>Zachodniogalicyjski</a:t>
            </a:r>
            <a:endParaRPr lang="pl-PL" dirty="0">
              <a:latin typeface="Book Antiqua" panose="02040602050305030304" pitchFamily="18" charset="0"/>
            </a:endParaRPr>
          </a:p>
        </p:txBody>
      </p:sp>
      <p:sp>
        <p:nvSpPr>
          <p:cNvPr id="4" name="Symbol zastępczy zawartości 3"/>
          <p:cNvSpPr>
            <a:spLocks noGrp="1"/>
          </p:cNvSpPr>
          <p:nvPr>
            <p:ph idx="1"/>
          </p:nvPr>
        </p:nvSpPr>
        <p:spPr>
          <a:xfrm>
            <a:off x="1907938" y="1895430"/>
            <a:ext cx="6778862" cy="4230733"/>
          </a:xfrm>
        </p:spPr>
        <p:txBody>
          <a:bodyPr/>
          <a:lstStyle/>
          <a:p>
            <a:r>
              <a:rPr lang="pl-PL" sz="2400" dirty="0" smtClean="0">
                <a:latin typeface="Book Antiqua" panose="02040602050305030304" pitchFamily="18" charset="0"/>
              </a:rPr>
              <a:t>1797 r. </a:t>
            </a:r>
            <a:endParaRPr lang="pl-PL" sz="2400" dirty="0">
              <a:latin typeface="Book Antiqua" panose="02040602050305030304" pitchFamily="18" charset="0"/>
            </a:endParaRPr>
          </a:p>
          <a:p>
            <a:r>
              <a:rPr lang="pl-PL" sz="2400" dirty="0" smtClean="0">
                <a:latin typeface="Book Antiqua" panose="02040602050305030304" pitchFamily="18" charset="0"/>
              </a:rPr>
              <a:t>Prawo cywilne </a:t>
            </a:r>
          </a:p>
          <a:p>
            <a:r>
              <a:rPr lang="pl-PL" sz="2400" dirty="0" smtClean="0">
                <a:latin typeface="Book Antiqua" panose="02040602050305030304" pitchFamily="18" charset="0"/>
              </a:rPr>
              <a:t>Oparcie na koncepcji prawa natury </a:t>
            </a:r>
          </a:p>
          <a:p>
            <a:r>
              <a:rPr lang="pl-PL" sz="2400" dirty="0" smtClean="0">
                <a:latin typeface="Book Antiqua" panose="02040602050305030304" pitchFamily="18" charset="0"/>
              </a:rPr>
              <a:t>Podział na 3 części</a:t>
            </a:r>
          </a:p>
          <a:p>
            <a:r>
              <a:rPr lang="pl-PL" sz="2400" dirty="0" smtClean="0">
                <a:latin typeface="Book Antiqua" panose="02040602050305030304" pitchFamily="18" charset="0"/>
              </a:rPr>
              <a:t>Prawo osobowe i rodzinne</a:t>
            </a:r>
          </a:p>
          <a:p>
            <a:r>
              <a:rPr lang="pl-PL" sz="2400" dirty="0" smtClean="0">
                <a:latin typeface="Book Antiqua" panose="02040602050305030304" pitchFamily="18" charset="0"/>
              </a:rPr>
              <a:t>Prawo rzeczowe i spadkowe </a:t>
            </a:r>
          </a:p>
          <a:p>
            <a:r>
              <a:rPr lang="pl-PL" sz="2400" dirty="0" smtClean="0">
                <a:latin typeface="Book Antiqua" panose="02040602050305030304" pitchFamily="18" charset="0"/>
              </a:rPr>
              <a:t>Prawo obligacyjne</a:t>
            </a:r>
          </a:p>
          <a:p>
            <a:r>
              <a:rPr lang="pl-PL" sz="2400" dirty="0" smtClean="0">
                <a:latin typeface="Book Antiqua" panose="02040602050305030304" pitchFamily="18" charset="0"/>
              </a:rPr>
              <a:t>Wpływ na kształt kodeksu cywilnego </a:t>
            </a:r>
            <a:r>
              <a:rPr lang="pl-PL" sz="2400" dirty="0" err="1" smtClean="0">
                <a:latin typeface="Book Antiqua" panose="02040602050305030304" pitchFamily="18" charset="0"/>
              </a:rPr>
              <a:t>ABGB</a:t>
            </a:r>
            <a:r>
              <a:rPr lang="pl-PL" sz="2400" dirty="0" smtClean="0">
                <a:latin typeface="Book Antiqua" panose="02040602050305030304" pitchFamily="18" charset="0"/>
              </a:rPr>
              <a:t> z 1811 r. </a:t>
            </a:r>
          </a:p>
          <a:p>
            <a:endParaRPr lang="pl-PL" dirty="0"/>
          </a:p>
        </p:txBody>
      </p:sp>
    </p:spTree>
    <p:extLst>
      <p:ext uri="{BB962C8B-B14F-4D97-AF65-F5344CB8AC3E}">
        <p14:creationId xmlns:p14="http://schemas.microsoft.com/office/powerpoint/2010/main" val="301103935"/>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07938" y="764704"/>
            <a:ext cx="6778862" cy="1152128"/>
          </a:xfrm>
        </p:spPr>
        <p:txBody>
          <a:bodyPr/>
          <a:lstStyle/>
          <a:p>
            <a:r>
              <a:rPr lang="pl-PL" dirty="0" smtClean="0"/>
              <a:t/>
            </a:r>
            <a:br>
              <a:rPr lang="pl-PL" dirty="0" smtClean="0"/>
            </a:br>
            <a:r>
              <a:rPr lang="pl-PL" dirty="0" smtClean="0">
                <a:latin typeface="Book Antiqua" panose="02040602050305030304" pitchFamily="18" charset="0"/>
              </a:rPr>
              <a:t>Rewolucja Francuska a prawo</a:t>
            </a:r>
            <a:r>
              <a:rPr lang="pl-PL" dirty="0" smtClean="0"/>
              <a:t/>
            </a:r>
            <a:br>
              <a:rPr lang="pl-PL" dirty="0" smtClean="0"/>
            </a:br>
            <a:endParaRPr lang="pl-PL" dirty="0"/>
          </a:p>
        </p:txBody>
      </p:sp>
      <p:sp>
        <p:nvSpPr>
          <p:cNvPr id="4" name="Symbol zastępczy zawartości 3"/>
          <p:cNvSpPr>
            <a:spLocks noGrp="1"/>
          </p:cNvSpPr>
          <p:nvPr>
            <p:ph idx="1"/>
          </p:nvPr>
        </p:nvSpPr>
        <p:spPr>
          <a:xfrm>
            <a:off x="2123728" y="2276872"/>
            <a:ext cx="6563072" cy="3849291"/>
          </a:xfrm>
        </p:spPr>
        <p:txBody>
          <a:bodyPr/>
          <a:lstStyle/>
          <a:p>
            <a:r>
              <a:rPr lang="pl-PL" sz="2400" dirty="0" smtClean="0">
                <a:latin typeface="Book Antiqua" panose="02040602050305030304" pitchFamily="18" charset="0"/>
              </a:rPr>
              <a:t>1789 r.</a:t>
            </a:r>
          </a:p>
          <a:p>
            <a:r>
              <a:rPr lang="pl-PL" sz="2400" dirty="0" smtClean="0">
                <a:latin typeface="Book Antiqua" panose="02040602050305030304" pitchFamily="18" charset="0"/>
              </a:rPr>
              <a:t>Deklaracja Praw Człowieka i Obywatela </a:t>
            </a:r>
          </a:p>
          <a:p>
            <a:r>
              <a:rPr lang="pl-PL" sz="2400" dirty="0" smtClean="0">
                <a:latin typeface="Book Antiqua" panose="02040602050305030304" pitchFamily="18" charset="0"/>
              </a:rPr>
              <a:t>Prawa polityczne (suwerenność narodu, równość wobec prawa)</a:t>
            </a:r>
          </a:p>
          <a:p>
            <a:r>
              <a:rPr lang="pl-PL" sz="2400" dirty="0" smtClean="0">
                <a:latin typeface="Book Antiqua" panose="02040602050305030304" pitchFamily="18" charset="0"/>
              </a:rPr>
              <a:t>Prawa osobiste (wolność sumienia, nietykalność osobista)</a:t>
            </a:r>
          </a:p>
          <a:p>
            <a:r>
              <a:rPr lang="pl-PL" sz="2400" dirty="0" smtClean="0">
                <a:latin typeface="Book Antiqua" panose="02040602050305030304" pitchFamily="18" charset="0"/>
              </a:rPr>
              <a:t>Obowiązkowe śluby cywilne – 1792 r. </a:t>
            </a:r>
          </a:p>
          <a:p>
            <a:r>
              <a:rPr lang="pl-PL" sz="2400" dirty="0" smtClean="0">
                <a:latin typeface="Book Antiqua" panose="02040602050305030304" pitchFamily="18" charset="0"/>
              </a:rPr>
              <a:t>Jawność rozprawy karnej</a:t>
            </a:r>
          </a:p>
          <a:p>
            <a:r>
              <a:rPr lang="pl-PL" sz="2400" dirty="0" smtClean="0">
                <a:latin typeface="Book Antiqua" panose="02040602050305030304" pitchFamily="18" charset="0"/>
              </a:rPr>
              <a:t>Zniesienie tortur </a:t>
            </a:r>
          </a:p>
          <a:p>
            <a:endParaRPr lang="pl-PL" dirty="0" smtClean="0"/>
          </a:p>
          <a:p>
            <a:endParaRPr lang="pl-PL" dirty="0"/>
          </a:p>
        </p:txBody>
      </p:sp>
    </p:spTree>
    <p:extLst>
      <p:ext uri="{BB962C8B-B14F-4D97-AF65-F5344CB8AC3E}">
        <p14:creationId xmlns:p14="http://schemas.microsoft.com/office/powerpoint/2010/main" val="1851146550"/>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07938" y="600528"/>
            <a:ext cx="6778862" cy="817110"/>
          </a:xfrm>
        </p:spPr>
        <p:txBody>
          <a:bodyPr/>
          <a:lstStyle/>
          <a:p>
            <a:r>
              <a:rPr lang="pl-PL" dirty="0" smtClean="0">
                <a:latin typeface="Book Antiqua" panose="02040602050305030304" pitchFamily="18" charset="0"/>
              </a:rPr>
              <a:t>Anglia</a:t>
            </a:r>
            <a:r>
              <a:rPr lang="pl-PL" dirty="0" smtClean="0"/>
              <a:t> </a:t>
            </a:r>
            <a:endParaRPr lang="pl-PL" dirty="0"/>
          </a:p>
        </p:txBody>
      </p:sp>
      <p:sp>
        <p:nvSpPr>
          <p:cNvPr id="4" name="Symbol zastępczy zawartości 3"/>
          <p:cNvSpPr>
            <a:spLocks noGrp="1"/>
          </p:cNvSpPr>
          <p:nvPr>
            <p:ph idx="1"/>
          </p:nvPr>
        </p:nvSpPr>
        <p:spPr>
          <a:xfrm>
            <a:off x="1979712" y="1556792"/>
            <a:ext cx="6707088" cy="4569371"/>
          </a:xfrm>
        </p:spPr>
        <p:txBody>
          <a:bodyPr/>
          <a:lstStyle/>
          <a:p>
            <a:r>
              <a:rPr lang="pl-PL" sz="2400" b="1" dirty="0" err="1" smtClean="0">
                <a:latin typeface="Book Antiqua" panose="02040602050305030304" pitchFamily="18" charset="0"/>
              </a:rPr>
              <a:t>Habeas</a:t>
            </a:r>
            <a:r>
              <a:rPr lang="pl-PL" sz="2400" b="1" dirty="0" smtClean="0">
                <a:latin typeface="Book Antiqua" panose="02040602050305030304" pitchFamily="18" charset="0"/>
              </a:rPr>
              <a:t> Corpus </a:t>
            </a:r>
            <a:r>
              <a:rPr lang="pl-PL" sz="2400" b="1" dirty="0" err="1" smtClean="0">
                <a:latin typeface="Book Antiqua" panose="02040602050305030304" pitchFamily="18" charset="0"/>
              </a:rPr>
              <a:t>Act</a:t>
            </a:r>
            <a:r>
              <a:rPr lang="pl-PL" sz="2400" b="1" dirty="0" smtClean="0">
                <a:latin typeface="Book Antiqua" panose="02040602050305030304" pitchFamily="18" charset="0"/>
              </a:rPr>
              <a:t> </a:t>
            </a:r>
          </a:p>
          <a:p>
            <a:pPr marL="514350" indent="-514350">
              <a:buFont typeface="+mj-lt"/>
              <a:buAutoNum type="alphaLcParenR"/>
            </a:pPr>
            <a:r>
              <a:rPr lang="pl-PL" sz="2400" dirty="0" smtClean="0">
                <a:latin typeface="Book Antiqua" panose="02040602050305030304" pitchFamily="18" charset="0"/>
              </a:rPr>
              <a:t>1679 </a:t>
            </a:r>
          </a:p>
          <a:p>
            <a:pPr marL="514350" indent="-514350">
              <a:buFont typeface="+mj-lt"/>
              <a:buAutoNum type="alphaLcParenR"/>
            </a:pPr>
            <a:r>
              <a:rPr lang="pl-PL" sz="2400" dirty="0" smtClean="0">
                <a:latin typeface="Book Antiqua" panose="02040602050305030304" pitchFamily="18" charset="0"/>
              </a:rPr>
              <a:t>Sądowa kontrola podstaw zatrzymania</a:t>
            </a:r>
          </a:p>
          <a:p>
            <a:pPr marL="514350" indent="-514350">
              <a:buFont typeface="+mj-lt"/>
              <a:buAutoNum type="alphaLcParenR"/>
            </a:pPr>
            <a:r>
              <a:rPr lang="pl-PL" sz="2400" dirty="0" smtClean="0">
                <a:latin typeface="Book Antiqua" panose="02040602050305030304" pitchFamily="18" charset="0"/>
              </a:rPr>
              <a:t>Możliwość odpowiedzialności z wolnej stopy</a:t>
            </a:r>
          </a:p>
          <a:p>
            <a:r>
              <a:rPr lang="pl-PL" sz="2400" b="1" dirty="0" smtClean="0">
                <a:latin typeface="Book Antiqua" panose="02040602050305030304" pitchFamily="18" charset="0"/>
              </a:rPr>
              <a:t>Bill of </a:t>
            </a:r>
            <a:r>
              <a:rPr lang="pl-PL" sz="2400" b="1" dirty="0" err="1" smtClean="0">
                <a:latin typeface="Book Antiqua" panose="02040602050305030304" pitchFamily="18" charset="0"/>
              </a:rPr>
              <a:t>Rights</a:t>
            </a:r>
            <a:r>
              <a:rPr lang="pl-PL" sz="2400" b="1" dirty="0" smtClean="0">
                <a:latin typeface="Book Antiqua" panose="02040602050305030304" pitchFamily="18" charset="0"/>
              </a:rPr>
              <a:t> </a:t>
            </a:r>
          </a:p>
          <a:p>
            <a:r>
              <a:rPr lang="pl-PL" sz="2400" dirty="0" smtClean="0">
                <a:latin typeface="Book Antiqua" panose="02040602050305030304" pitchFamily="18" charset="0"/>
              </a:rPr>
              <a:t>1689 r. </a:t>
            </a:r>
          </a:p>
          <a:p>
            <a:r>
              <a:rPr lang="pl-PL" sz="2400" dirty="0" smtClean="0">
                <a:latin typeface="Book Antiqua" panose="02040602050305030304" pitchFamily="18" charset="0"/>
              </a:rPr>
              <a:t>Ograniczenie władzy królewskiej</a:t>
            </a:r>
          </a:p>
          <a:p>
            <a:r>
              <a:rPr lang="pl-PL" sz="2400" dirty="0" smtClean="0">
                <a:latin typeface="Book Antiqua" panose="02040602050305030304" pitchFamily="18" charset="0"/>
              </a:rPr>
              <a:t>Wolność wypowiedzi posłów w parlamencie </a:t>
            </a:r>
          </a:p>
          <a:p>
            <a:endParaRPr lang="pl-PL" sz="2400" dirty="0" smtClean="0">
              <a:latin typeface="Book Antiqua" panose="02040602050305030304" pitchFamily="18" charset="0"/>
            </a:endParaRPr>
          </a:p>
          <a:p>
            <a:endParaRPr lang="pl-PL" dirty="0"/>
          </a:p>
        </p:txBody>
      </p:sp>
    </p:spTree>
    <p:extLst>
      <p:ext uri="{BB962C8B-B14F-4D97-AF65-F5344CB8AC3E}">
        <p14:creationId xmlns:p14="http://schemas.microsoft.com/office/powerpoint/2010/main" val="76991832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237"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2" name="Tytuł 1"/>
          <p:cNvSpPr>
            <a:spLocks noGrp="1"/>
          </p:cNvSpPr>
          <p:nvPr>
            <p:ph type="title"/>
          </p:nvPr>
        </p:nvSpPr>
        <p:spPr>
          <a:xfrm>
            <a:off x="817712" y="332031"/>
            <a:ext cx="8229600" cy="1143000"/>
          </a:xfrm>
        </p:spPr>
        <p:txBody>
          <a:bodyPr/>
          <a:lstStyle/>
          <a:p>
            <a:r>
              <a:rPr lang="pl-PL" dirty="0" smtClean="0">
                <a:latin typeface="Book Antiqua" panose="02040602050305030304" pitchFamily="18" charset="0"/>
              </a:rPr>
              <a:t>Rzesza Niemiecka </a:t>
            </a:r>
            <a:endParaRPr lang="pl-PL" dirty="0">
              <a:latin typeface="Book Antiqua" panose="02040602050305030304" pitchFamily="18" charset="0"/>
            </a:endParaRPr>
          </a:p>
        </p:txBody>
      </p:sp>
      <p:sp>
        <p:nvSpPr>
          <p:cNvPr id="3" name="Symbol zastępczy zawartości 2"/>
          <p:cNvSpPr>
            <a:spLocks noGrp="1"/>
          </p:cNvSpPr>
          <p:nvPr>
            <p:ph idx="1"/>
          </p:nvPr>
        </p:nvSpPr>
        <p:spPr>
          <a:xfrm>
            <a:off x="1907938" y="1417638"/>
            <a:ext cx="6778862" cy="4708525"/>
          </a:xfrm>
        </p:spPr>
        <p:txBody>
          <a:bodyPr/>
          <a:lstStyle/>
          <a:p>
            <a:r>
              <a:rPr lang="pl-PL" sz="2800" dirty="0" smtClean="0">
                <a:latin typeface="Book Antiqua" panose="02040602050305030304" pitchFamily="18" charset="0"/>
              </a:rPr>
              <a:t>Sytuacja polityczna – wojny prywatne </a:t>
            </a:r>
          </a:p>
          <a:p>
            <a:r>
              <a:rPr lang="pl-PL" sz="2800" dirty="0" smtClean="0">
                <a:latin typeface="Book Antiqua" panose="02040602050305030304" pitchFamily="18" charset="0"/>
              </a:rPr>
              <a:t>Niewydolność wymiaru sprawiedliwości </a:t>
            </a:r>
          </a:p>
          <a:p>
            <a:r>
              <a:rPr lang="pl-PL" sz="2800" dirty="0" smtClean="0">
                <a:latin typeface="Book Antiqua" panose="02040602050305030304" pitchFamily="18" charset="0"/>
              </a:rPr>
              <a:t>Wojny religijne </a:t>
            </a:r>
          </a:p>
          <a:p>
            <a:r>
              <a:rPr lang="pl-PL" sz="2800" dirty="0" smtClean="0">
                <a:latin typeface="Book Antiqua" panose="02040602050305030304" pitchFamily="18" charset="0"/>
              </a:rPr>
              <a:t>Pokój w Augsburgu - </a:t>
            </a:r>
            <a:r>
              <a:rPr lang="pl-PL" sz="2800" i="1" dirty="0" err="1">
                <a:latin typeface="Book Antiqua" panose="02040602050305030304" pitchFamily="18" charset="0"/>
              </a:rPr>
              <a:t>Cuius</a:t>
            </a:r>
            <a:r>
              <a:rPr lang="pl-PL" sz="2800" i="1" dirty="0">
                <a:latin typeface="Book Antiqua" panose="02040602050305030304" pitchFamily="18" charset="0"/>
              </a:rPr>
              <a:t> </a:t>
            </a:r>
            <a:r>
              <a:rPr lang="pl-PL" sz="2800" i="1" dirty="0" err="1">
                <a:latin typeface="Book Antiqua" panose="02040602050305030304" pitchFamily="18" charset="0"/>
              </a:rPr>
              <a:t>regio</a:t>
            </a:r>
            <a:r>
              <a:rPr lang="pl-PL" sz="2800" i="1" dirty="0">
                <a:latin typeface="Book Antiqua" panose="02040602050305030304" pitchFamily="18" charset="0"/>
              </a:rPr>
              <a:t>, </a:t>
            </a:r>
            <a:r>
              <a:rPr lang="pl-PL" sz="2800" i="1" dirty="0" err="1">
                <a:latin typeface="Book Antiqua" panose="02040602050305030304" pitchFamily="18" charset="0"/>
              </a:rPr>
              <a:t>eius</a:t>
            </a:r>
            <a:r>
              <a:rPr lang="pl-PL" sz="2800" i="1" dirty="0">
                <a:latin typeface="Book Antiqua" panose="02040602050305030304" pitchFamily="18" charset="0"/>
              </a:rPr>
              <a:t> religio </a:t>
            </a:r>
            <a:endParaRPr lang="pl-PL" sz="2800" i="1" dirty="0" smtClean="0"/>
          </a:p>
          <a:p>
            <a:endParaRPr lang="pl-PL" dirty="0"/>
          </a:p>
        </p:txBody>
      </p:sp>
    </p:spTree>
    <p:extLst>
      <p:ext uri="{BB962C8B-B14F-4D97-AF65-F5344CB8AC3E}">
        <p14:creationId xmlns:p14="http://schemas.microsoft.com/office/powerpoint/2010/main" val="22338980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2051720" y="559252"/>
            <a:ext cx="6635080" cy="858385"/>
          </a:xfrm>
        </p:spPr>
        <p:txBody>
          <a:bodyPr/>
          <a:lstStyle/>
          <a:p>
            <a:r>
              <a:rPr lang="pl-PL" dirty="0" smtClean="0">
                <a:latin typeface="Book Antiqua" panose="02040602050305030304" pitchFamily="18" charset="0"/>
              </a:rPr>
              <a:t>USA</a:t>
            </a:r>
            <a:endParaRPr lang="pl-PL" dirty="0">
              <a:latin typeface="Book Antiqua" panose="02040602050305030304" pitchFamily="18" charset="0"/>
            </a:endParaRPr>
          </a:p>
        </p:txBody>
      </p:sp>
      <p:sp>
        <p:nvSpPr>
          <p:cNvPr id="4" name="Symbol zastępczy zawartości 3"/>
          <p:cNvSpPr>
            <a:spLocks noGrp="1"/>
          </p:cNvSpPr>
          <p:nvPr>
            <p:ph idx="1"/>
          </p:nvPr>
        </p:nvSpPr>
        <p:spPr>
          <a:xfrm>
            <a:off x="2051720" y="1556792"/>
            <a:ext cx="6635080" cy="4569371"/>
          </a:xfrm>
        </p:spPr>
        <p:txBody>
          <a:bodyPr/>
          <a:lstStyle/>
          <a:p>
            <a:r>
              <a:rPr lang="pl-PL" sz="2400" b="1" dirty="0" smtClean="0">
                <a:latin typeface="Book Antiqua" panose="02040602050305030304" pitchFamily="18" charset="0"/>
              </a:rPr>
              <a:t>Deklaracja Niepodległości </a:t>
            </a:r>
          </a:p>
          <a:p>
            <a:r>
              <a:rPr lang="pl-PL" sz="2400" dirty="0" smtClean="0">
                <a:latin typeface="Book Antiqua" panose="02040602050305030304" pitchFamily="18" charset="0"/>
              </a:rPr>
              <a:t>1776 </a:t>
            </a:r>
          </a:p>
          <a:p>
            <a:r>
              <a:rPr lang="pl-PL" sz="2400" dirty="0" smtClean="0">
                <a:latin typeface="Book Antiqua" panose="02040602050305030304" pitchFamily="18" charset="0"/>
              </a:rPr>
              <a:t>Kolonie nie podlegały Koronie </a:t>
            </a:r>
            <a:endParaRPr lang="pl-PL" dirty="0"/>
          </a:p>
          <a:p>
            <a:r>
              <a:rPr lang="pl-PL" sz="2400" dirty="0" smtClean="0">
                <a:latin typeface="Book Antiqua" panose="02040602050305030304" pitchFamily="18" charset="0"/>
              </a:rPr>
              <a:t>Prawo do życia, do wolności, do poszukiwania szczęścia </a:t>
            </a:r>
          </a:p>
          <a:p>
            <a:r>
              <a:rPr lang="pl-PL" sz="2400" dirty="0" smtClean="0">
                <a:latin typeface="Book Antiqua" panose="02040602050305030304" pitchFamily="18" charset="0"/>
              </a:rPr>
              <a:t>Wzorowana na Deklaracji Praw Wirginii</a:t>
            </a:r>
          </a:p>
          <a:p>
            <a:r>
              <a:rPr lang="pl-PL" sz="2400" b="1" dirty="0" smtClean="0">
                <a:latin typeface="Book Antiqua" panose="02040602050305030304" pitchFamily="18" charset="0"/>
              </a:rPr>
              <a:t>Konstytucja </a:t>
            </a:r>
          </a:p>
          <a:p>
            <a:r>
              <a:rPr lang="pl-PL" sz="2400" dirty="0" smtClean="0">
                <a:latin typeface="Book Antiqua" panose="02040602050305030304" pitchFamily="18" charset="0"/>
              </a:rPr>
              <a:t>1787</a:t>
            </a:r>
          </a:p>
          <a:p>
            <a:r>
              <a:rPr lang="pl-PL" sz="2400" dirty="0" smtClean="0">
                <a:latin typeface="Book Antiqua" panose="02040602050305030304" pitchFamily="18" charset="0"/>
              </a:rPr>
              <a:t>Trójpodział władz </a:t>
            </a:r>
          </a:p>
          <a:p>
            <a:endParaRPr lang="pl-PL" sz="2400" dirty="0" smtClean="0">
              <a:latin typeface="Book Antiqua" panose="02040602050305030304" pitchFamily="18" charset="0"/>
            </a:endParaRPr>
          </a:p>
        </p:txBody>
      </p:sp>
    </p:spTree>
    <p:extLst>
      <p:ext uri="{BB962C8B-B14F-4D97-AF65-F5344CB8AC3E}">
        <p14:creationId xmlns:p14="http://schemas.microsoft.com/office/powerpoint/2010/main" val="460223597"/>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07938" y="513534"/>
            <a:ext cx="6778862" cy="904104"/>
          </a:xfrm>
        </p:spPr>
        <p:txBody>
          <a:bodyPr/>
          <a:lstStyle/>
          <a:p>
            <a:r>
              <a:rPr lang="pl-PL" dirty="0" smtClean="0">
                <a:latin typeface="Book Antiqua" panose="02040602050305030304" pitchFamily="18" charset="0"/>
              </a:rPr>
              <a:t>Kodeks cywilny </a:t>
            </a:r>
            <a:endParaRPr lang="pl-PL" dirty="0">
              <a:latin typeface="Book Antiqua" panose="02040602050305030304" pitchFamily="18" charset="0"/>
            </a:endParaRPr>
          </a:p>
        </p:txBody>
      </p:sp>
      <p:sp>
        <p:nvSpPr>
          <p:cNvPr id="4" name="Symbol zastępczy zawartości 3"/>
          <p:cNvSpPr>
            <a:spLocks noGrp="1"/>
          </p:cNvSpPr>
          <p:nvPr>
            <p:ph idx="1"/>
          </p:nvPr>
        </p:nvSpPr>
        <p:spPr>
          <a:xfrm>
            <a:off x="1979712" y="1417638"/>
            <a:ext cx="6707088" cy="4708525"/>
          </a:xfrm>
        </p:spPr>
        <p:txBody>
          <a:bodyPr/>
          <a:lstStyle/>
          <a:p>
            <a:r>
              <a:rPr lang="pl-PL" sz="2400" dirty="0" smtClean="0">
                <a:latin typeface="Book Antiqua" panose="02040602050305030304" pitchFamily="18" charset="0"/>
              </a:rPr>
              <a:t>1804</a:t>
            </a:r>
          </a:p>
          <a:p>
            <a:r>
              <a:rPr lang="pl-PL" sz="2400" dirty="0" smtClean="0">
                <a:latin typeface="Book Antiqua" panose="02040602050305030304" pitchFamily="18" charset="0"/>
              </a:rPr>
              <a:t>Obowiązujący do dziś we Francji (ze zmianami)</a:t>
            </a:r>
          </a:p>
          <a:p>
            <a:r>
              <a:rPr lang="pl-PL" sz="2400" dirty="0" smtClean="0">
                <a:latin typeface="Book Antiqua" panose="02040602050305030304" pitchFamily="18" charset="0"/>
              </a:rPr>
              <a:t>Podział na 3 księgi – </a:t>
            </a:r>
            <a:r>
              <a:rPr lang="pl-PL" sz="2400" i="1" dirty="0" err="1" smtClean="0">
                <a:latin typeface="Book Antiqua" panose="02040602050305030304" pitchFamily="18" charset="0"/>
              </a:rPr>
              <a:t>personae</a:t>
            </a:r>
            <a:r>
              <a:rPr lang="pl-PL" sz="2400" i="1" dirty="0" smtClean="0">
                <a:latin typeface="Book Antiqua" panose="02040602050305030304" pitchFamily="18" charset="0"/>
              </a:rPr>
              <a:t>, res, </a:t>
            </a:r>
            <a:r>
              <a:rPr lang="pl-PL" sz="2400" i="1" dirty="0" err="1" smtClean="0">
                <a:latin typeface="Book Antiqua" panose="02040602050305030304" pitchFamily="18" charset="0"/>
              </a:rPr>
              <a:t>actiones</a:t>
            </a:r>
            <a:endParaRPr lang="pl-PL" sz="2400" i="1" dirty="0">
              <a:latin typeface="Book Antiqua" panose="02040602050305030304" pitchFamily="18" charset="0"/>
            </a:endParaRPr>
          </a:p>
          <a:p>
            <a:r>
              <a:rPr lang="pl-PL" sz="2400" dirty="0" smtClean="0">
                <a:latin typeface="Book Antiqua" panose="02040602050305030304" pitchFamily="18" charset="0"/>
              </a:rPr>
              <a:t>Brak części ogólnej </a:t>
            </a:r>
          </a:p>
          <a:p>
            <a:r>
              <a:rPr lang="pl-PL" sz="2400" dirty="0" smtClean="0">
                <a:latin typeface="Book Antiqua" panose="02040602050305030304" pitchFamily="18" charset="0"/>
              </a:rPr>
              <a:t>Jasno sformułowane przepisy</a:t>
            </a:r>
          </a:p>
          <a:p>
            <a:r>
              <a:rPr lang="pl-PL" sz="2400" dirty="0" smtClean="0">
                <a:latin typeface="Book Antiqua" panose="02040602050305030304" pitchFamily="18" charset="0"/>
              </a:rPr>
              <a:t>Brak pełni praw cywilnych dla mężatek i dzieci nieślubnych</a:t>
            </a:r>
          </a:p>
          <a:p>
            <a:r>
              <a:rPr lang="pl-PL" sz="2400" dirty="0" smtClean="0">
                <a:latin typeface="Book Antiqua" panose="02040602050305030304" pitchFamily="18" charset="0"/>
              </a:rPr>
              <a:t>Instytucja śmierci cywilnej</a:t>
            </a:r>
          </a:p>
          <a:p>
            <a:endParaRPr lang="pl-PL" sz="2400" dirty="0" smtClean="0">
              <a:latin typeface="Book Antiqua" panose="02040602050305030304" pitchFamily="18" charset="0"/>
            </a:endParaRPr>
          </a:p>
          <a:p>
            <a:endParaRPr lang="pl-PL" dirty="0" smtClean="0"/>
          </a:p>
          <a:p>
            <a:endParaRPr lang="pl-PL" dirty="0"/>
          </a:p>
        </p:txBody>
      </p:sp>
    </p:spTree>
    <p:extLst>
      <p:ext uri="{BB962C8B-B14F-4D97-AF65-F5344CB8AC3E}">
        <p14:creationId xmlns:p14="http://schemas.microsoft.com/office/powerpoint/2010/main" val="2817540785"/>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pic>
        <p:nvPicPr>
          <p:cNvPr id="5" name="Symbol zastępczy zawartości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1923148"/>
            <a:ext cx="7755342" cy="4032006"/>
          </a:xfrm>
        </p:spPr>
      </p:pic>
      <p:sp>
        <p:nvSpPr>
          <p:cNvPr id="6" name="pole tekstowe 5"/>
          <p:cNvSpPr txBox="1"/>
          <p:nvPr/>
        </p:nvSpPr>
        <p:spPr>
          <a:xfrm>
            <a:off x="5868144" y="6037452"/>
            <a:ext cx="2880320" cy="646331"/>
          </a:xfrm>
          <a:prstGeom prst="rect">
            <a:avLst/>
          </a:prstGeom>
          <a:noFill/>
        </p:spPr>
        <p:txBody>
          <a:bodyPr wrap="square" rtlCol="0">
            <a:spAutoFit/>
          </a:bodyPr>
          <a:lstStyle/>
          <a:p>
            <a:r>
              <a:rPr lang="pl-PL" sz="1200" dirty="0"/>
              <a:t>Źródło: </a:t>
            </a:r>
            <a:r>
              <a:rPr lang="pl-PL" sz="1200" dirty="0" err="1"/>
              <a:t>https</a:t>
            </a:r>
            <a:r>
              <a:rPr lang="pl-PL" sz="1200" dirty="0"/>
              <a:t>://</a:t>
            </a:r>
            <a:r>
              <a:rPr lang="pl-PL" sz="1200" dirty="0" err="1"/>
              <a:t>pbc.biaman.pl</a:t>
            </a:r>
            <a:r>
              <a:rPr lang="pl-PL" sz="1200" dirty="0"/>
              <a:t>/</a:t>
            </a:r>
            <a:r>
              <a:rPr lang="pl-PL" sz="1200" dirty="0" err="1"/>
              <a:t>dlibra</a:t>
            </a:r>
            <a:r>
              <a:rPr lang="pl-PL" sz="1200" dirty="0"/>
              <a:t>/</a:t>
            </a:r>
            <a:r>
              <a:rPr lang="pl-PL" sz="1200" dirty="0" err="1"/>
              <a:t>doccontent?id</a:t>
            </a:r>
            <a:r>
              <a:rPr lang="pl-PL" sz="1200" dirty="0"/>
              <a:t>=23691</a:t>
            </a:r>
          </a:p>
        </p:txBody>
      </p:sp>
    </p:spTree>
    <p:extLst>
      <p:ext uri="{BB962C8B-B14F-4D97-AF65-F5344CB8AC3E}">
        <p14:creationId xmlns:p14="http://schemas.microsoft.com/office/powerpoint/2010/main" val="7476324"/>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6" name="pole tekstowe 5"/>
          <p:cNvSpPr txBox="1"/>
          <p:nvPr/>
        </p:nvSpPr>
        <p:spPr>
          <a:xfrm>
            <a:off x="5868144" y="6037452"/>
            <a:ext cx="2880320" cy="646331"/>
          </a:xfrm>
          <a:prstGeom prst="rect">
            <a:avLst/>
          </a:prstGeom>
          <a:noFill/>
        </p:spPr>
        <p:txBody>
          <a:bodyPr wrap="square" rtlCol="0">
            <a:spAutoFit/>
          </a:bodyPr>
          <a:lstStyle/>
          <a:p>
            <a:r>
              <a:rPr lang="pl-PL" sz="1200" dirty="0" err="1"/>
              <a:t>Źródło:https</a:t>
            </a:r>
            <a:r>
              <a:rPr lang="pl-PL" sz="1200" dirty="0"/>
              <a:t>://</a:t>
            </a:r>
            <a:r>
              <a:rPr lang="pl-PL" sz="1200" dirty="0" err="1"/>
              <a:t>iura.uj.edu.pl</a:t>
            </a:r>
            <a:r>
              <a:rPr lang="pl-PL" sz="1200" dirty="0"/>
              <a:t>/Content/423/PDF/</a:t>
            </a:r>
            <a:r>
              <a:rPr lang="pl-PL" sz="1200" dirty="0" err="1"/>
              <a:t>Konstytucja%20Ksi%C4%99stwa%20Warszawskiego.pdf</a:t>
            </a:r>
            <a:endParaRPr lang="pl-PL" sz="1200" dirty="0"/>
          </a:p>
        </p:txBody>
      </p:sp>
      <p:pic>
        <p:nvPicPr>
          <p:cNvPr id="4" name="Obraz 3"/>
          <p:cNvPicPr>
            <a:picLocks noChangeAspect="1"/>
          </p:cNvPicPr>
          <p:nvPr/>
        </p:nvPicPr>
        <p:blipFill>
          <a:blip r:embed="rId3"/>
          <a:stretch>
            <a:fillRect/>
          </a:stretch>
        </p:blipFill>
        <p:spPr>
          <a:xfrm>
            <a:off x="1961406" y="2852936"/>
            <a:ext cx="6768752" cy="1728192"/>
          </a:xfrm>
          <a:prstGeom prst="rect">
            <a:avLst/>
          </a:prstGeom>
        </p:spPr>
      </p:pic>
      <p:sp>
        <p:nvSpPr>
          <p:cNvPr id="7" name="Tytuł 6"/>
          <p:cNvSpPr>
            <a:spLocks noGrp="1"/>
          </p:cNvSpPr>
          <p:nvPr>
            <p:ph type="title"/>
          </p:nvPr>
        </p:nvSpPr>
        <p:spPr>
          <a:xfrm>
            <a:off x="2627784" y="692696"/>
            <a:ext cx="6275040" cy="1584176"/>
          </a:xfrm>
        </p:spPr>
        <p:txBody>
          <a:bodyPr/>
          <a:lstStyle/>
          <a:p>
            <a:r>
              <a:rPr lang="pl-PL" sz="3600" dirty="0" smtClean="0">
                <a:latin typeface="Book Antiqua" panose="02040602050305030304" pitchFamily="18" charset="0"/>
              </a:rPr>
              <a:t>Konstytucja Księstwa Warszawskiego</a:t>
            </a:r>
            <a:br>
              <a:rPr lang="pl-PL" sz="3600" dirty="0" smtClean="0">
                <a:latin typeface="Book Antiqua" panose="02040602050305030304" pitchFamily="18" charset="0"/>
              </a:rPr>
            </a:br>
            <a:r>
              <a:rPr lang="pl-PL" sz="3600" dirty="0" smtClean="0">
                <a:latin typeface="Book Antiqua" panose="02040602050305030304" pitchFamily="18" charset="0"/>
              </a:rPr>
              <a:t>1807 r. </a:t>
            </a:r>
            <a:endParaRPr lang="pl-PL" sz="3600" dirty="0">
              <a:latin typeface="Book Antiqua" panose="02040602050305030304" pitchFamily="18" charset="0"/>
            </a:endParaRPr>
          </a:p>
        </p:txBody>
      </p:sp>
    </p:spTree>
    <p:extLst>
      <p:ext uri="{BB962C8B-B14F-4D97-AF65-F5344CB8AC3E}">
        <p14:creationId xmlns:p14="http://schemas.microsoft.com/office/powerpoint/2010/main" val="1105780743"/>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07938" y="513534"/>
            <a:ext cx="6778862" cy="1115266"/>
          </a:xfrm>
        </p:spPr>
        <p:txBody>
          <a:bodyPr/>
          <a:lstStyle/>
          <a:p>
            <a:r>
              <a:rPr lang="pl-PL" dirty="0" smtClean="0">
                <a:latin typeface="Book Antiqua" panose="02040602050305030304" pitchFamily="18" charset="0"/>
              </a:rPr>
              <a:t>Kodeks procedury cywilnej </a:t>
            </a:r>
            <a:endParaRPr lang="pl-PL" dirty="0">
              <a:latin typeface="Book Antiqua" panose="02040602050305030304" pitchFamily="18" charset="0"/>
            </a:endParaRPr>
          </a:p>
        </p:txBody>
      </p:sp>
      <p:sp>
        <p:nvSpPr>
          <p:cNvPr id="4" name="Symbol zastępczy zawartości 3"/>
          <p:cNvSpPr>
            <a:spLocks noGrp="1"/>
          </p:cNvSpPr>
          <p:nvPr>
            <p:ph idx="1"/>
          </p:nvPr>
        </p:nvSpPr>
        <p:spPr>
          <a:xfrm>
            <a:off x="2051720" y="1556792"/>
            <a:ext cx="6635080" cy="4569371"/>
          </a:xfrm>
        </p:spPr>
        <p:txBody>
          <a:bodyPr/>
          <a:lstStyle/>
          <a:p>
            <a:r>
              <a:rPr lang="pl-PL" sz="2400" dirty="0" smtClean="0">
                <a:latin typeface="Book Antiqua" panose="02040602050305030304" pitchFamily="18" charset="0"/>
              </a:rPr>
              <a:t>1806 </a:t>
            </a:r>
          </a:p>
          <a:p>
            <a:r>
              <a:rPr lang="pl-PL" sz="2400" dirty="0" smtClean="0">
                <a:latin typeface="Book Antiqua" panose="02040602050305030304" pitchFamily="18" charset="0"/>
              </a:rPr>
              <a:t>Sądownictwo powszechne</a:t>
            </a:r>
          </a:p>
          <a:p>
            <a:r>
              <a:rPr lang="pl-PL" sz="2400" dirty="0" smtClean="0">
                <a:latin typeface="Book Antiqua" panose="02040602050305030304" pitchFamily="18" charset="0"/>
              </a:rPr>
              <a:t>Zawodowi sędziowie</a:t>
            </a:r>
          </a:p>
          <a:p>
            <a:r>
              <a:rPr lang="pl-PL" sz="2400" dirty="0" smtClean="0">
                <a:latin typeface="Book Antiqua" panose="02040602050305030304" pitchFamily="18" charset="0"/>
              </a:rPr>
              <a:t>Jawna i publiczna rozprawa</a:t>
            </a:r>
          </a:p>
          <a:p>
            <a:r>
              <a:rPr lang="pl-PL" sz="2400" dirty="0" smtClean="0">
                <a:latin typeface="Book Antiqua" panose="02040602050305030304" pitchFamily="18" charset="0"/>
              </a:rPr>
              <a:t>Podział na 2 części</a:t>
            </a:r>
          </a:p>
          <a:p>
            <a:r>
              <a:rPr lang="pl-PL" sz="2400" dirty="0">
                <a:latin typeface="Book Antiqua" panose="02040602050305030304" pitchFamily="18" charset="0"/>
              </a:rPr>
              <a:t>Postępowanie </a:t>
            </a:r>
            <a:r>
              <a:rPr lang="pl-PL" sz="2400" dirty="0" smtClean="0">
                <a:latin typeface="Book Antiqua" panose="02040602050305030304" pitchFamily="18" charset="0"/>
              </a:rPr>
              <a:t>sporne i Postępowanie </a:t>
            </a:r>
            <a:r>
              <a:rPr lang="pl-PL" sz="2400" dirty="0">
                <a:latin typeface="Book Antiqua" panose="02040602050305030304" pitchFamily="18" charset="0"/>
              </a:rPr>
              <a:t>egzekucyjne </a:t>
            </a:r>
            <a:endParaRPr lang="pl-PL" sz="2400" dirty="0" smtClean="0">
              <a:latin typeface="Book Antiqua" panose="02040602050305030304" pitchFamily="18" charset="0"/>
            </a:endParaRPr>
          </a:p>
          <a:p>
            <a:r>
              <a:rPr lang="pl-PL" sz="2400" dirty="0" smtClean="0">
                <a:latin typeface="Book Antiqua" panose="02040602050305030304" pitchFamily="18" charset="0"/>
              </a:rPr>
              <a:t>Postępowanie niesporne i sądownictwo polubowne</a:t>
            </a:r>
            <a:endParaRPr lang="pl-PL" sz="2400" dirty="0">
              <a:latin typeface="Book Antiqua" panose="02040602050305030304" pitchFamily="18" charset="0"/>
            </a:endParaRPr>
          </a:p>
          <a:p>
            <a:endParaRPr lang="pl-PL" sz="2400" dirty="0" smtClean="0">
              <a:latin typeface="Book Antiqua" panose="02040602050305030304" pitchFamily="18" charset="0"/>
            </a:endParaRPr>
          </a:p>
        </p:txBody>
      </p:sp>
    </p:spTree>
    <p:extLst>
      <p:ext uri="{BB962C8B-B14F-4D97-AF65-F5344CB8AC3E}">
        <p14:creationId xmlns:p14="http://schemas.microsoft.com/office/powerpoint/2010/main" val="1719215624"/>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2051720" y="559252"/>
            <a:ext cx="6635080" cy="858385"/>
          </a:xfrm>
        </p:spPr>
        <p:txBody>
          <a:bodyPr/>
          <a:lstStyle/>
          <a:p>
            <a:r>
              <a:rPr lang="pl-PL" dirty="0" smtClean="0">
                <a:latin typeface="Book Antiqua" panose="02040602050305030304" pitchFamily="18" charset="0"/>
              </a:rPr>
              <a:t>Kodeks handlowy</a:t>
            </a:r>
            <a:endParaRPr lang="pl-PL" dirty="0">
              <a:latin typeface="Book Antiqua" panose="02040602050305030304" pitchFamily="18" charset="0"/>
            </a:endParaRPr>
          </a:p>
        </p:txBody>
      </p:sp>
      <p:sp>
        <p:nvSpPr>
          <p:cNvPr id="4" name="Symbol zastępczy zawartości 3"/>
          <p:cNvSpPr>
            <a:spLocks noGrp="1"/>
          </p:cNvSpPr>
          <p:nvPr>
            <p:ph idx="1"/>
          </p:nvPr>
        </p:nvSpPr>
        <p:spPr>
          <a:xfrm>
            <a:off x="2051720" y="1484784"/>
            <a:ext cx="6635080" cy="4641379"/>
          </a:xfrm>
        </p:spPr>
        <p:txBody>
          <a:bodyPr/>
          <a:lstStyle/>
          <a:p>
            <a:r>
              <a:rPr lang="pl-PL" sz="2400" dirty="0" smtClean="0">
                <a:latin typeface="Book Antiqua" panose="02040602050305030304" pitchFamily="18" charset="0"/>
              </a:rPr>
              <a:t>1807</a:t>
            </a:r>
          </a:p>
          <a:p>
            <a:r>
              <a:rPr lang="pl-PL" sz="2400" dirty="0" smtClean="0">
                <a:latin typeface="Book Antiqua" panose="02040602050305030304" pitchFamily="18" charset="0"/>
              </a:rPr>
              <a:t>Zasada swobody działalności handlowej</a:t>
            </a:r>
          </a:p>
          <a:p>
            <a:r>
              <a:rPr lang="pl-PL" sz="2400" dirty="0" smtClean="0">
                <a:latin typeface="Book Antiqua" panose="02040602050305030304" pitchFamily="18" charset="0"/>
              </a:rPr>
              <a:t>Oparcie rozwiązań na kryterium przedmiotowym – czynności handlowe</a:t>
            </a:r>
            <a:endParaRPr lang="pl-PL" dirty="0"/>
          </a:p>
          <a:p>
            <a:r>
              <a:rPr lang="pl-PL" sz="2400" dirty="0" smtClean="0">
                <a:latin typeface="Book Antiqua" panose="02040602050305030304" pitchFamily="18" charset="0"/>
              </a:rPr>
              <a:t>4 księgi:</a:t>
            </a:r>
          </a:p>
          <a:p>
            <a:pPr marL="457200" indent="-457200">
              <a:buFont typeface="+mj-lt"/>
              <a:buAutoNum type="alphaLcParenR"/>
            </a:pPr>
            <a:r>
              <a:rPr lang="pl-PL" sz="2400" dirty="0" smtClean="0">
                <a:latin typeface="Book Antiqua" panose="02040602050305030304" pitchFamily="18" charset="0"/>
              </a:rPr>
              <a:t>Prawo handlowe i wekslowe</a:t>
            </a:r>
          </a:p>
          <a:p>
            <a:pPr marL="457200" indent="-457200">
              <a:buFont typeface="+mj-lt"/>
              <a:buAutoNum type="alphaLcParenR"/>
            </a:pPr>
            <a:r>
              <a:rPr lang="pl-PL" sz="2400" dirty="0" smtClean="0">
                <a:latin typeface="Book Antiqua" panose="02040602050305030304" pitchFamily="18" charset="0"/>
              </a:rPr>
              <a:t>Handel morski</a:t>
            </a:r>
          </a:p>
          <a:p>
            <a:pPr marL="457200" indent="-457200">
              <a:buFont typeface="+mj-lt"/>
              <a:buAutoNum type="alphaLcParenR"/>
            </a:pPr>
            <a:r>
              <a:rPr lang="pl-PL" sz="2400" dirty="0" smtClean="0">
                <a:latin typeface="Book Antiqua" panose="02040602050305030304" pitchFamily="18" charset="0"/>
              </a:rPr>
              <a:t>Prawo upadłościowe i o bankructwach</a:t>
            </a:r>
          </a:p>
          <a:p>
            <a:pPr marL="457200" indent="-457200">
              <a:buFont typeface="+mj-lt"/>
              <a:buAutoNum type="alphaLcParenR"/>
            </a:pPr>
            <a:r>
              <a:rPr lang="pl-PL" sz="2400" dirty="0" smtClean="0">
                <a:latin typeface="Book Antiqua" panose="02040602050305030304" pitchFamily="18" charset="0"/>
              </a:rPr>
              <a:t>Jurysdykcja i organizacja sądów handlowych </a:t>
            </a:r>
          </a:p>
        </p:txBody>
      </p:sp>
    </p:spTree>
    <p:extLst>
      <p:ext uri="{BB962C8B-B14F-4D97-AF65-F5344CB8AC3E}">
        <p14:creationId xmlns:p14="http://schemas.microsoft.com/office/powerpoint/2010/main" val="214579718"/>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79712" y="559252"/>
            <a:ext cx="6707088" cy="997539"/>
          </a:xfrm>
        </p:spPr>
        <p:txBody>
          <a:bodyPr/>
          <a:lstStyle/>
          <a:p>
            <a:r>
              <a:rPr lang="pl-PL" dirty="0" smtClean="0">
                <a:latin typeface="Book Antiqua" panose="02040602050305030304" pitchFamily="18" charset="0"/>
              </a:rPr>
              <a:t>Kodeks procedury karnej</a:t>
            </a:r>
            <a:endParaRPr lang="pl-PL" dirty="0">
              <a:latin typeface="Book Antiqua" panose="02040602050305030304" pitchFamily="18" charset="0"/>
            </a:endParaRPr>
          </a:p>
        </p:txBody>
      </p:sp>
      <p:sp>
        <p:nvSpPr>
          <p:cNvPr id="4" name="Symbol zastępczy zawartości 3"/>
          <p:cNvSpPr>
            <a:spLocks noGrp="1"/>
          </p:cNvSpPr>
          <p:nvPr>
            <p:ph idx="1"/>
          </p:nvPr>
        </p:nvSpPr>
        <p:spPr>
          <a:xfrm>
            <a:off x="1979712" y="1556792"/>
            <a:ext cx="6707088" cy="4569371"/>
          </a:xfrm>
        </p:spPr>
        <p:txBody>
          <a:bodyPr/>
          <a:lstStyle/>
          <a:p>
            <a:r>
              <a:rPr lang="pl-PL" sz="2400" dirty="0" smtClean="0">
                <a:latin typeface="Book Antiqua" panose="02040602050305030304" pitchFamily="18" charset="0"/>
              </a:rPr>
              <a:t>1808 </a:t>
            </a:r>
          </a:p>
          <a:p>
            <a:r>
              <a:rPr lang="pl-PL" sz="2400" dirty="0" smtClean="0">
                <a:latin typeface="Book Antiqua" panose="02040602050305030304" pitchFamily="18" charset="0"/>
              </a:rPr>
              <a:t>Model mieszany procedury karnej</a:t>
            </a:r>
          </a:p>
          <a:p>
            <a:r>
              <a:rPr lang="pl-PL" sz="2400" dirty="0" smtClean="0">
                <a:latin typeface="Book Antiqua" panose="02040602050305030304" pitchFamily="18" charset="0"/>
              </a:rPr>
              <a:t>Postępowanie podzielono na 2 etapy</a:t>
            </a:r>
          </a:p>
          <a:p>
            <a:r>
              <a:rPr lang="pl-PL" sz="2400" dirty="0" smtClean="0">
                <a:latin typeface="Book Antiqua" panose="02040602050305030304" pitchFamily="18" charset="0"/>
              </a:rPr>
              <a:t>Postępowanie wstępne</a:t>
            </a:r>
          </a:p>
          <a:p>
            <a:r>
              <a:rPr lang="pl-PL" sz="2400" dirty="0" smtClean="0">
                <a:latin typeface="Book Antiqua" panose="02040602050305030304" pitchFamily="18" charset="0"/>
              </a:rPr>
              <a:t>Prokurator i sędzia śledczy</a:t>
            </a:r>
          </a:p>
          <a:p>
            <a:r>
              <a:rPr lang="pl-PL" sz="2400" dirty="0" smtClean="0">
                <a:latin typeface="Book Antiqua" panose="02040602050305030304" pitchFamily="18" charset="0"/>
              </a:rPr>
              <a:t>Rozprawa sądowa</a:t>
            </a:r>
          </a:p>
          <a:p>
            <a:endParaRPr lang="pl-PL" sz="2400" dirty="0" smtClean="0">
              <a:latin typeface="Book Antiqua" panose="02040602050305030304" pitchFamily="18" charset="0"/>
            </a:endParaRPr>
          </a:p>
          <a:p>
            <a:endParaRPr lang="pl-PL" dirty="0" smtClean="0"/>
          </a:p>
        </p:txBody>
      </p:sp>
    </p:spTree>
    <p:extLst>
      <p:ext uri="{BB962C8B-B14F-4D97-AF65-F5344CB8AC3E}">
        <p14:creationId xmlns:p14="http://schemas.microsoft.com/office/powerpoint/2010/main" val="3034072377"/>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2051720" y="559252"/>
            <a:ext cx="6635080" cy="858385"/>
          </a:xfrm>
        </p:spPr>
        <p:txBody>
          <a:bodyPr/>
          <a:lstStyle/>
          <a:p>
            <a:r>
              <a:rPr lang="pl-PL" dirty="0" smtClean="0">
                <a:latin typeface="Book Antiqua" panose="02040602050305030304" pitchFamily="18" charset="0"/>
              </a:rPr>
              <a:t>Kodeks karny </a:t>
            </a:r>
            <a:endParaRPr lang="pl-PL" dirty="0">
              <a:latin typeface="Book Antiqua" panose="02040602050305030304" pitchFamily="18" charset="0"/>
            </a:endParaRPr>
          </a:p>
        </p:txBody>
      </p:sp>
      <p:sp>
        <p:nvSpPr>
          <p:cNvPr id="4" name="Symbol zastępczy zawartości 3"/>
          <p:cNvSpPr>
            <a:spLocks noGrp="1"/>
          </p:cNvSpPr>
          <p:nvPr>
            <p:ph idx="1"/>
          </p:nvPr>
        </p:nvSpPr>
        <p:spPr>
          <a:xfrm>
            <a:off x="1907938" y="1417638"/>
            <a:ext cx="6778862" cy="4708525"/>
          </a:xfrm>
        </p:spPr>
        <p:txBody>
          <a:bodyPr/>
          <a:lstStyle/>
          <a:p>
            <a:r>
              <a:rPr lang="pl-PL" sz="2400" dirty="0" smtClean="0">
                <a:latin typeface="Book Antiqua" panose="02040602050305030304" pitchFamily="18" charset="0"/>
              </a:rPr>
              <a:t>1810</a:t>
            </a:r>
          </a:p>
          <a:p>
            <a:r>
              <a:rPr lang="pl-PL" sz="2400" dirty="0" smtClean="0">
                <a:latin typeface="Book Antiqua" panose="02040602050305030304" pitchFamily="18" charset="0"/>
              </a:rPr>
              <a:t>Formalna definicja przestępstwa </a:t>
            </a:r>
          </a:p>
          <a:p>
            <a:r>
              <a:rPr lang="pl-PL" sz="2400" dirty="0" smtClean="0">
                <a:latin typeface="Book Antiqua" panose="02040602050305030304" pitchFamily="18" charset="0"/>
              </a:rPr>
              <a:t>Ogólne pojęcia prawa karnego</a:t>
            </a:r>
          </a:p>
          <a:p>
            <a:r>
              <a:rPr lang="pl-PL" sz="2400" dirty="0" smtClean="0">
                <a:latin typeface="Book Antiqua" panose="02040602050305030304" pitchFamily="18" charset="0"/>
              </a:rPr>
              <a:t>Część szczegółowa</a:t>
            </a:r>
          </a:p>
          <a:p>
            <a:r>
              <a:rPr lang="pl-PL" sz="2400" dirty="0" smtClean="0">
                <a:latin typeface="Book Antiqua" panose="02040602050305030304" pitchFamily="18" charset="0"/>
              </a:rPr>
              <a:t>Podział (trójpodział) przestępstw na </a:t>
            </a:r>
          </a:p>
          <a:p>
            <a:pPr>
              <a:buFont typeface="Wingdings" panose="05000000000000000000" pitchFamily="2" charset="2"/>
              <a:buChar char="Ø"/>
            </a:pPr>
            <a:r>
              <a:rPr lang="pl-PL" sz="2400" dirty="0" smtClean="0">
                <a:latin typeface="Book Antiqua" panose="02040602050305030304" pitchFamily="18" charset="0"/>
              </a:rPr>
              <a:t>zbrodnie</a:t>
            </a:r>
          </a:p>
          <a:p>
            <a:pPr>
              <a:buFont typeface="Wingdings" panose="05000000000000000000" pitchFamily="2" charset="2"/>
              <a:buChar char="Ø"/>
            </a:pPr>
            <a:r>
              <a:rPr lang="pl-PL" sz="2400" dirty="0" smtClean="0">
                <a:latin typeface="Book Antiqua" panose="02040602050305030304" pitchFamily="18" charset="0"/>
              </a:rPr>
              <a:t>występki </a:t>
            </a:r>
          </a:p>
          <a:p>
            <a:pPr>
              <a:buFont typeface="Wingdings" panose="05000000000000000000" pitchFamily="2" charset="2"/>
              <a:buChar char="Ø"/>
            </a:pPr>
            <a:r>
              <a:rPr lang="pl-PL" sz="2400" dirty="0" smtClean="0">
                <a:latin typeface="Book Antiqua" panose="02040602050305030304" pitchFamily="18" charset="0"/>
              </a:rPr>
              <a:t>wykroczenia </a:t>
            </a:r>
          </a:p>
          <a:p>
            <a:r>
              <a:rPr lang="pl-PL" sz="2400" dirty="0" smtClean="0">
                <a:latin typeface="Book Antiqua" panose="02040602050305030304" pitchFamily="18" charset="0"/>
              </a:rPr>
              <a:t>Kara śmierci </a:t>
            </a:r>
            <a:endParaRPr lang="pl-PL" dirty="0" smtClean="0"/>
          </a:p>
          <a:p>
            <a:endParaRPr lang="pl-PL" dirty="0"/>
          </a:p>
        </p:txBody>
      </p:sp>
    </p:spTree>
    <p:extLst>
      <p:ext uri="{BB962C8B-B14F-4D97-AF65-F5344CB8AC3E}">
        <p14:creationId xmlns:p14="http://schemas.microsoft.com/office/powerpoint/2010/main" val="2551761810"/>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07938" y="692696"/>
            <a:ext cx="6778862" cy="1224136"/>
          </a:xfrm>
        </p:spPr>
        <p:txBody>
          <a:bodyPr/>
          <a:lstStyle/>
          <a:p>
            <a:r>
              <a:rPr lang="pl-PL" dirty="0" smtClean="0">
                <a:latin typeface="Book Antiqua" panose="02040602050305030304" pitchFamily="18" charset="0"/>
              </a:rPr>
              <a:t/>
            </a:r>
            <a:br>
              <a:rPr lang="pl-PL" dirty="0" smtClean="0">
                <a:latin typeface="Book Antiqua" panose="02040602050305030304" pitchFamily="18" charset="0"/>
              </a:rPr>
            </a:br>
            <a:r>
              <a:rPr lang="pl-PL" i="1" dirty="0" err="1" smtClean="0">
                <a:latin typeface="Book Antiqua" panose="02040602050305030304" pitchFamily="18" charset="0"/>
              </a:rPr>
              <a:t>Constitio</a:t>
            </a:r>
            <a:r>
              <a:rPr lang="pl-PL" i="1" dirty="0" smtClean="0">
                <a:latin typeface="Book Antiqua" panose="02040602050305030304" pitchFamily="18" charset="0"/>
              </a:rPr>
              <a:t> </a:t>
            </a:r>
            <a:r>
              <a:rPr lang="pl-PL" i="1" dirty="0" err="1" smtClean="0">
                <a:latin typeface="Book Antiqua" panose="02040602050305030304" pitchFamily="18" charset="0"/>
              </a:rPr>
              <a:t>Criminalis</a:t>
            </a:r>
            <a:r>
              <a:rPr lang="pl-PL" i="1" dirty="0" smtClean="0">
                <a:latin typeface="Book Antiqua" panose="02040602050305030304" pitchFamily="18" charset="0"/>
              </a:rPr>
              <a:t> Carolina</a:t>
            </a:r>
            <a:r>
              <a:rPr lang="pl-PL" dirty="0" smtClean="0"/>
              <a:t/>
            </a:r>
            <a:br>
              <a:rPr lang="pl-PL" dirty="0" smtClean="0"/>
            </a:br>
            <a:endParaRPr lang="pl-PL" dirty="0"/>
          </a:p>
        </p:txBody>
      </p:sp>
      <p:sp>
        <p:nvSpPr>
          <p:cNvPr id="4" name="Symbol zastępczy zawartości 3"/>
          <p:cNvSpPr>
            <a:spLocks noGrp="1"/>
          </p:cNvSpPr>
          <p:nvPr>
            <p:ph idx="1"/>
          </p:nvPr>
        </p:nvSpPr>
        <p:spPr>
          <a:xfrm>
            <a:off x="1979712" y="2276872"/>
            <a:ext cx="6707088" cy="3849292"/>
          </a:xfrm>
        </p:spPr>
        <p:txBody>
          <a:bodyPr/>
          <a:lstStyle/>
          <a:p>
            <a:pPr marL="514350" indent="-514350">
              <a:buFont typeface="+mj-lt"/>
              <a:buAutoNum type="alphaLcParenR"/>
            </a:pPr>
            <a:r>
              <a:rPr lang="pl-PL" dirty="0" smtClean="0">
                <a:latin typeface="Book Antiqua" panose="02040602050305030304" pitchFamily="18" charset="0"/>
              </a:rPr>
              <a:t>Wywarła wpływ na prawo portugalskie</a:t>
            </a:r>
          </a:p>
          <a:p>
            <a:pPr marL="514350" indent="-514350">
              <a:buFont typeface="+mj-lt"/>
              <a:buAutoNum type="alphaLcParenR"/>
            </a:pPr>
            <a:r>
              <a:rPr lang="pl-PL" dirty="0" smtClean="0">
                <a:latin typeface="Book Antiqua" panose="02040602050305030304" pitchFamily="18" charset="0"/>
              </a:rPr>
              <a:t>Zawierała klauzulę </a:t>
            </a:r>
            <a:r>
              <a:rPr lang="pl-PL" dirty="0" err="1" smtClean="0">
                <a:latin typeface="Book Antiqua" panose="02040602050305030304" pitchFamily="18" charset="0"/>
              </a:rPr>
              <a:t>salwatroyjną</a:t>
            </a:r>
            <a:r>
              <a:rPr lang="pl-PL" dirty="0" smtClean="0">
                <a:latin typeface="Book Antiqua" panose="02040602050305030304" pitchFamily="18" charset="0"/>
              </a:rPr>
              <a:t> </a:t>
            </a:r>
          </a:p>
          <a:p>
            <a:pPr marL="514350" indent="-514350">
              <a:buFont typeface="+mj-lt"/>
              <a:buAutoNum type="alphaLcParenR"/>
            </a:pPr>
            <a:r>
              <a:rPr lang="pl-PL" dirty="0" smtClean="0">
                <a:latin typeface="Book Antiqua" panose="02040602050305030304" pitchFamily="18" charset="0"/>
              </a:rPr>
              <a:t>Wydano ją w 1768 r.</a:t>
            </a:r>
          </a:p>
          <a:p>
            <a:pPr marL="514350" indent="-514350">
              <a:buFont typeface="+mj-lt"/>
              <a:buAutoNum type="alphaLcParenR"/>
            </a:pPr>
            <a:r>
              <a:rPr lang="pl-PL" dirty="0" smtClean="0">
                <a:latin typeface="Book Antiqua" panose="02040602050305030304" pitchFamily="18" charset="0"/>
              </a:rPr>
              <a:t>Wprowadzała prawo ewokacji</a:t>
            </a:r>
          </a:p>
          <a:p>
            <a:endParaRPr lang="pl-PL" dirty="0" smtClean="0"/>
          </a:p>
          <a:p>
            <a:endParaRPr lang="pl-PL" dirty="0" smtClean="0"/>
          </a:p>
          <a:p>
            <a:endParaRPr lang="pl-PL" dirty="0" smtClean="0"/>
          </a:p>
          <a:p>
            <a:endParaRPr lang="pl-PL" dirty="0"/>
          </a:p>
        </p:txBody>
      </p:sp>
    </p:spTree>
    <p:extLst>
      <p:ext uri="{BB962C8B-B14F-4D97-AF65-F5344CB8AC3E}">
        <p14:creationId xmlns:p14="http://schemas.microsoft.com/office/powerpoint/2010/main" val="486979382"/>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79712" y="559252"/>
            <a:ext cx="6707088" cy="1717620"/>
          </a:xfrm>
        </p:spPr>
        <p:txBody>
          <a:bodyPr/>
          <a:lstStyle/>
          <a:p>
            <a:r>
              <a:rPr lang="pl-PL" dirty="0" smtClean="0">
                <a:latin typeface="Book Antiqua" panose="02040602050305030304" pitchFamily="18" charset="0"/>
              </a:rPr>
              <a:t>Przedstawicielem szkoły prawa natury był:</a:t>
            </a:r>
            <a:endParaRPr lang="pl-PL" dirty="0">
              <a:latin typeface="Book Antiqua" panose="02040602050305030304" pitchFamily="18" charset="0"/>
            </a:endParaRPr>
          </a:p>
        </p:txBody>
      </p:sp>
      <p:sp>
        <p:nvSpPr>
          <p:cNvPr id="4" name="Symbol zastępczy zawartości 3"/>
          <p:cNvSpPr>
            <a:spLocks noGrp="1"/>
          </p:cNvSpPr>
          <p:nvPr>
            <p:ph idx="1"/>
          </p:nvPr>
        </p:nvSpPr>
        <p:spPr>
          <a:xfrm>
            <a:off x="1979712" y="2564904"/>
            <a:ext cx="6707088" cy="3561259"/>
          </a:xfrm>
        </p:spPr>
        <p:txBody>
          <a:bodyPr/>
          <a:lstStyle/>
          <a:p>
            <a:pPr marL="514350" indent="-514350">
              <a:buFont typeface="+mj-lt"/>
              <a:buAutoNum type="alphaLcParenR"/>
            </a:pPr>
            <a:r>
              <a:rPr lang="pl-PL" dirty="0" smtClean="0">
                <a:latin typeface="Book Antiqua" panose="02040602050305030304" pitchFamily="18" charset="0"/>
              </a:rPr>
              <a:t>Justynian</a:t>
            </a:r>
          </a:p>
          <a:p>
            <a:pPr marL="514350" indent="-514350">
              <a:buFont typeface="+mj-lt"/>
              <a:buAutoNum type="alphaLcParenR"/>
            </a:pPr>
            <a:r>
              <a:rPr lang="pl-PL" dirty="0" smtClean="0">
                <a:latin typeface="Book Antiqua" panose="02040602050305030304" pitchFamily="18" charset="0"/>
              </a:rPr>
              <a:t>Św. Tomasz z Akwinu</a:t>
            </a:r>
          </a:p>
          <a:p>
            <a:pPr marL="514350" indent="-514350">
              <a:buFont typeface="+mj-lt"/>
              <a:buAutoNum type="alphaLcParenR"/>
            </a:pPr>
            <a:r>
              <a:rPr lang="pl-PL" dirty="0" smtClean="0">
                <a:latin typeface="Book Antiqua" panose="02040602050305030304" pitchFamily="18" charset="0"/>
              </a:rPr>
              <a:t>Benedykt </a:t>
            </a:r>
            <a:r>
              <a:rPr lang="pl-PL" dirty="0" err="1" smtClean="0">
                <a:latin typeface="Book Antiqua" panose="02040602050305030304" pitchFamily="18" charset="0"/>
              </a:rPr>
              <a:t>Carpzov</a:t>
            </a:r>
            <a:endParaRPr lang="pl-PL" dirty="0" smtClean="0">
              <a:latin typeface="Book Antiqua" panose="02040602050305030304" pitchFamily="18" charset="0"/>
            </a:endParaRPr>
          </a:p>
          <a:p>
            <a:pPr marL="514350" indent="-514350">
              <a:buFont typeface="+mj-lt"/>
              <a:buAutoNum type="alphaLcParenR"/>
            </a:pPr>
            <a:r>
              <a:rPr lang="pl-PL" dirty="0" smtClean="0">
                <a:latin typeface="Book Antiqua" panose="02040602050305030304" pitchFamily="18" charset="0"/>
              </a:rPr>
              <a:t>Hugo Grocjusz</a:t>
            </a:r>
          </a:p>
        </p:txBody>
      </p:sp>
    </p:spTree>
    <p:extLst>
      <p:ext uri="{BB962C8B-B14F-4D97-AF65-F5344CB8AC3E}">
        <p14:creationId xmlns:p14="http://schemas.microsoft.com/office/powerpoint/2010/main" val="50216438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237"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2" name="Tytuł 1"/>
          <p:cNvSpPr>
            <a:spLocks noGrp="1"/>
          </p:cNvSpPr>
          <p:nvPr>
            <p:ph type="title"/>
          </p:nvPr>
        </p:nvSpPr>
        <p:spPr>
          <a:xfrm>
            <a:off x="2339752" y="632966"/>
            <a:ext cx="6347048" cy="1283866"/>
          </a:xfrm>
        </p:spPr>
        <p:txBody>
          <a:bodyPr/>
          <a:lstStyle/>
          <a:p>
            <a:r>
              <a:rPr lang="pl-PL" i="1" dirty="0" err="1" smtClean="0">
                <a:latin typeface="Book Antiqua" panose="02040602050305030304" pitchFamily="18" charset="0"/>
              </a:rPr>
              <a:t>Constutio</a:t>
            </a:r>
            <a:r>
              <a:rPr lang="pl-PL" i="1" dirty="0" smtClean="0">
                <a:latin typeface="Book Antiqua" panose="02040602050305030304" pitchFamily="18" charset="0"/>
              </a:rPr>
              <a:t> </a:t>
            </a:r>
            <a:r>
              <a:rPr lang="pl-PL" i="1" dirty="0" err="1" smtClean="0">
                <a:latin typeface="Book Antiqua" panose="02040602050305030304" pitchFamily="18" charset="0"/>
              </a:rPr>
              <a:t>Criminalis</a:t>
            </a:r>
            <a:r>
              <a:rPr lang="pl-PL" i="1" dirty="0" smtClean="0">
                <a:latin typeface="Book Antiqua" panose="02040602050305030304" pitchFamily="18" charset="0"/>
              </a:rPr>
              <a:t> Carolina</a:t>
            </a:r>
            <a:endParaRPr lang="pl-PL" i="1" dirty="0">
              <a:latin typeface="Book Antiqua" panose="02040602050305030304" pitchFamily="18" charset="0"/>
            </a:endParaRPr>
          </a:p>
        </p:txBody>
      </p:sp>
      <p:sp>
        <p:nvSpPr>
          <p:cNvPr id="3" name="Symbol zastępczy zawartości 2"/>
          <p:cNvSpPr>
            <a:spLocks noGrp="1"/>
          </p:cNvSpPr>
          <p:nvPr>
            <p:ph idx="1"/>
          </p:nvPr>
        </p:nvSpPr>
        <p:spPr>
          <a:xfrm>
            <a:off x="1907938" y="1916832"/>
            <a:ext cx="6778862" cy="4209331"/>
          </a:xfrm>
        </p:spPr>
        <p:txBody>
          <a:bodyPr/>
          <a:lstStyle/>
          <a:p>
            <a:r>
              <a:rPr lang="pl-PL" sz="2400" dirty="0" smtClean="0">
                <a:latin typeface="Book Antiqua" panose="02040602050305030304" pitchFamily="18" charset="0"/>
              </a:rPr>
              <a:t>1532 r. </a:t>
            </a:r>
          </a:p>
          <a:p>
            <a:r>
              <a:rPr lang="pl-PL" sz="2400" dirty="0" smtClean="0">
                <a:latin typeface="Book Antiqua" panose="02040602050305030304" pitchFamily="18" charset="0"/>
              </a:rPr>
              <a:t>Karol V</a:t>
            </a:r>
          </a:p>
          <a:p>
            <a:r>
              <a:rPr lang="pl-PL" sz="2400" dirty="0" smtClean="0">
                <a:latin typeface="Book Antiqua" panose="02040602050305030304" pitchFamily="18" charset="0"/>
              </a:rPr>
              <a:t>Prawo karne materialne i procesowe</a:t>
            </a:r>
          </a:p>
          <a:p>
            <a:r>
              <a:rPr lang="pl-PL" sz="2400" dirty="0" smtClean="0">
                <a:latin typeface="Book Antiqua" panose="02040602050305030304" pitchFamily="18" charset="0"/>
              </a:rPr>
              <a:t>Wzory sentencji wyroków</a:t>
            </a:r>
          </a:p>
          <a:p>
            <a:r>
              <a:rPr lang="pl-PL" sz="2400" dirty="0" smtClean="0">
                <a:latin typeface="Book Antiqua" panose="02040602050305030304" pitchFamily="18" charset="0"/>
              </a:rPr>
              <a:t>Klauzula </a:t>
            </a:r>
            <a:r>
              <a:rPr lang="pl-PL" sz="2400" dirty="0" err="1" smtClean="0">
                <a:latin typeface="Book Antiqua" panose="02040602050305030304" pitchFamily="18" charset="0"/>
              </a:rPr>
              <a:t>salwatoryjna</a:t>
            </a:r>
            <a:endParaRPr lang="pl-PL" sz="2400" dirty="0" smtClean="0">
              <a:latin typeface="Book Antiqua" panose="02040602050305030304" pitchFamily="18" charset="0"/>
            </a:endParaRPr>
          </a:p>
          <a:p>
            <a:r>
              <a:rPr lang="pl-PL" sz="2400" dirty="0" smtClean="0">
                <a:latin typeface="Book Antiqua" panose="02040602050305030304" pitchFamily="18" charset="0"/>
              </a:rPr>
              <a:t>Publiczny charakter kary </a:t>
            </a:r>
          </a:p>
          <a:p>
            <a:r>
              <a:rPr lang="pl-PL" sz="2400" dirty="0" smtClean="0">
                <a:latin typeface="Book Antiqua" panose="02040602050305030304" pitchFamily="18" charset="0"/>
              </a:rPr>
              <a:t>Wina – podstawą odpowiedzialności karnej </a:t>
            </a:r>
            <a:endParaRPr lang="pl-PL" sz="2400" dirty="0">
              <a:latin typeface="Book Antiqua" panose="02040602050305030304" pitchFamily="18" charset="0"/>
            </a:endParaRPr>
          </a:p>
          <a:p>
            <a:r>
              <a:rPr lang="pl-PL" sz="2400" dirty="0" smtClean="0">
                <a:latin typeface="Book Antiqua" panose="02040602050305030304" pitchFamily="18" charset="0"/>
              </a:rPr>
              <a:t>Definicja przestępstwa – bezprawie zagrażające porządkowi publicznemu </a:t>
            </a:r>
          </a:p>
        </p:txBody>
      </p:sp>
    </p:spTree>
    <p:extLst>
      <p:ext uri="{BB962C8B-B14F-4D97-AF65-F5344CB8AC3E}">
        <p14:creationId xmlns:p14="http://schemas.microsoft.com/office/powerpoint/2010/main" val="24843871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07938" y="559252"/>
            <a:ext cx="6778862" cy="3445812"/>
          </a:xfrm>
        </p:spPr>
        <p:txBody>
          <a:bodyPr/>
          <a:lstStyle/>
          <a:p>
            <a:r>
              <a:rPr lang="pl-PL" sz="2800" dirty="0">
                <a:latin typeface="Book Antiqua" panose="02040602050305030304" pitchFamily="18" charset="0"/>
              </a:rPr>
              <a:t>„…Jeden świadek nie może dostarczyć pełnego dowodu, jest on jednakże wystarczający dla dostarczenia połowy dowodu tak, ze na obwinionego można albo nałożyć przysięgę oczyszczającą albo go poddać torturom…” Powyższy przepis opisuje instytucję:</a:t>
            </a:r>
            <a:r>
              <a:rPr lang="pl-PL" sz="2800" dirty="0"/>
              <a:t/>
            </a:r>
            <a:br>
              <a:rPr lang="pl-PL" sz="2800" dirty="0"/>
            </a:br>
            <a:endParaRPr lang="pl-PL" sz="2800" dirty="0">
              <a:latin typeface="Book Antiqua" panose="02040602050305030304" pitchFamily="18" charset="0"/>
            </a:endParaRPr>
          </a:p>
        </p:txBody>
      </p:sp>
      <p:sp>
        <p:nvSpPr>
          <p:cNvPr id="4" name="Symbol zastępczy zawartości 3"/>
          <p:cNvSpPr>
            <a:spLocks noGrp="1"/>
          </p:cNvSpPr>
          <p:nvPr>
            <p:ph idx="1"/>
          </p:nvPr>
        </p:nvSpPr>
        <p:spPr>
          <a:xfrm>
            <a:off x="1979712" y="3789040"/>
            <a:ext cx="6707088" cy="2880320"/>
          </a:xfrm>
        </p:spPr>
        <p:txBody>
          <a:bodyPr/>
          <a:lstStyle/>
          <a:p>
            <a:pPr marL="514350" indent="-514350">
              <a:buFont typeface="+mj-lt"/>
              <a:buAutoNum type="alphaLcParenR"/>
            </a:pPr>
            <a:r>
              <a:rPr lang="pl-PL" dirty="0" smtClean="0">
                <a:latin typeface="Book Antiqua" panose="02040602050305030304" pitchFamily="18" charset="0"/>
              </a:rPr>
              <a:t> </a:t>
            </a:r>
            <a:r>
              <a:rPr lang="pl-PL" dirty="0">
                <a:latin typeface="Book Antiqua" panose="02040602050305030304" pitchFamily="18" charset="0"/>
              </a:rPr>
              <a:t>swobodnej oceny dowodów</a:t>
            </a:r>
          </a:p>
          <a:p>
            <a:pPr marL="514350" indent="-514350">
              <a:buFont typeface="+mj-lt"/>
              <a:buAutoNum type="alphaLcParenR"/>
            </a:pPr>
            <a:r>
              <a:rPr lang="pl-PL" dirty="0" smtClean="0">
                <a:latin typeface="Book Antiqua" panose="02040602050305030304" pitchFamily="18" charset="0"/>
              </a:rPr>
              <a:t> wyroku </a:t>
            </a:r>
            <a:r>
              <a:rPr lang="pl-PL" dirty="0">
                <a:latin typeface="Book Antiqua" panose="02040602050305030304" pitchFamily="18" charset="0"/>
              </a:rPr>
              <a:t>na dowód</a:t>
            </a:r>
          </a:p>
          <a:p>
            <a:pPr marL="514350" indent="-514350">
              <a:buFont typeface="+mj-lt"/>
              <a:buAutoNum type="alphaLcParenR"/>
            </a:pPr>
            <a:r>
              <a:rPr lang="pl-PL" dirty="0" smtClean="0">
                <a:latin typeface="Book Antiqua" panose="02040602050305030304" pitchFamily="18" charset="0"/>
              </a:rPr>
              <a:t> </a:t>
            </a:r>
            <a:r>
              <a:rPr lang="pl-PL" dirty="0">
                <a:latin typeface="Book Antiqua" panose="02040602050305030304" pitchFamily="18" charset="0"/>
              </a:rPr>
              <a:t>ordaliów </a:t>
            </a:r>
          </a:p>
          <a:p>
            <a:pPr marL="514350" indent="-514350">
              <a:buFont typeface="+mj-lt"/>
              <a:buAutoNum type="alphaLcParenR"/>
            </a:pPr>
            <a:r>
              <a:rPr lang="pl-PL" dirty="0" smtClean="0">
                <a:latin typeface="Book Antiqua" panose="02040602050305030304" pitchFamily="18" charset="0"/>
              </a:rPr>
              <a:t> </a:t>
            </a:r>
            <a:r>
              <a:rPr lang="pl-PL" dirty="0">
                <a:latin typeface="Book Antiqua" panose="02040602050305030304" pitchFamily="18" charset="0"/>
              </a:rPr>
              <a:t>legalnej (formalnej) teorii dowodowej</a:t>
            </a:r>
          </a:p>
          <a:p>
            <a:endParaRPr lang="pl-PL" dirty="0"/>
          </a:p>
        </p:txBody>
      </p:sp>
    </p:spTree>
    <p:extLst>
      <p:ext uri="{BB962C8B-B14F-4D97-AF65-F5344CB8AC3E}">
        <p14:creationId xmlns:p14="http://schemas.microsoft.com/office/powerpoint/2010/main" val="2372607412"/>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79712" y="559252"/>
            <a:ext cx="6707088" cy="1211347"/>
          </a:xfrm>
        </p:spPr>
        <p:txBody>
          <a:bodyPr/>
          <a:lstStyle/>
          <a:p>
            <a:r>
              <a:rPr lang="pl-PL" dirty="0" smtClean="0">
                <a:latin typeface="Book Antiqua" panose="02040602050305030304" pitchFamily="18" charset="0"/>
              </a:rPr>
              <a:t>Józefina: </a:t>
            </a:r>
            <a:endParaRPr lang="pl-PL" dirty="0">
              <a:latin typeface="Book Antiqua" panose="02040602050305030304" pitchFamily="18" charset="0"/>
            </a:endParaRPr>
          </a:p>
        </p:txBody>
      </p:sp>
      <p:sp>
        <p:nvSpPr>
          <p:cNvPr id="4" name="Symbol zastępczy zawartości 3"/>
          <p:cNvSpPr>
            <a:spLocks noGrp="1"/>
          </p:cNvSpPr>
          <p:nvPr>
            <p:ph idx="1"/>
          </p:nvPr>
        </p:nvSpPr>
        <p:spPr>
          <a:xfrm>
            <a:off x="1979712" y="1916832"/>
            <a:ext cx="6707088" cy="4209331"/>
          </a:xfrm>
        </p:spPr>
        <p:txBody>
          <a:bodyPr/>
          <a:lstStyle/>
          <a:p>
            <a:pPr marL="514350" indent="-514350">
              <a:buFont typeface="+mj-lt"/>
              <a:buAutoNum type="alphaLcParenR"/>
            </a:pPr>
            <a:r>
              <a:rPr lang="pl-PL" dirty="0" smtClean="0">
                <a:latin typeface="Book Antiqua" panose="02040602050305030304" pitchFamily="18" charset="0"/>
              </a:rPr>
              <a:t>Nie przewidywała instytucji przedawnienia</a:t>
            </a:r>
          </a:p>
          <a:p>
            <a:pPr marL="514350" indent="-514350">
              <a:buFont typeface="+mj-lt"/>
              <a:buAutoNum type="alphaLcParenR"/>
            </a:pPr>
            <a:r>
              <a:rPr lang="pl-PL" dirty="0" smtClean="0">
                <a:latin typeface="Book Antiqua" panose="02040602050305030304" pitchFamily="18" charset="0"/>
              </a:rPr>
              <a:t>Znosiła karę śmierci w postępowaniu zwyczajnym i doraźnym </a:t>
            </a:r>
          </a:p>
          <a:p>
            <a:pPr marL="514350" indent="-514350">
              <a:buFont typeface="+mj-lt"/>
              <a:buAutoNum type="alphaLcParenR"/>
            </a:pPr>
            <a:r>
              <a:rPr lang="pl-PL" dirty="0" smtClean="0">
                <a:latin typeface="Book Antiqua" panose="02040602050305030304" pitchFamily="18" charset="0"/>
              </a:rPr>
              <a:t>Znała karę worka</a:t>
            </a:r>
          </a:p>
          <a:p>
            <a:pPr marL="514350" indent="-514350">
              <a:buFont typeface="+mj-lt"/>
              <a:buAutoNum type="alphaLcParenR"/>
            </a:pPr>
            <a:r>
              <a:rPr lang="pl-PL" dirty="0" smtClean="0">
                <a:latin typeface="Book Antiqua" panose="02040602050305030304" pitchFamily="18" charset="0"/>
              </a:rPr>
              <a:t>Wywarła wpływ na prawo polskie </a:t>
            </a:r>
          </a:p>
          <a:p>
            <a:endParaRPr lang="pl-PL" dirty="0"/>
          </a:p>
        </p:txBody>
      </p:sp>
    </p:spTree>
    <p:extLst>
      <p:ext uri="{BB962C8B-B14F-4D97-AF65-F5344CB8AC3E}">
        <p14:creationId xmlns:p14="http://schemas.microsoft.com/office/powerpoint/2010/main" val="4222415252"/>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07938" y="600528"/>
            <a:ext cx="6778862" cy="1892368"/>
          </a:xfrm>
        </p:spPr>
        <p:txBody>
          <a:bodyPr/>
          <a:lstStyle/>
          <a:p>
            <a:r>
              <a:rPr lang="pl-PL" dirty="0">
                <a:latin typeface="Book Antiqua" panose="02040602050305030304" pitchFamily="18" charset="0"/>
              </a:rPr>
              <a:t>Napoleoński </a:t>
            </a:r>
            <a:r>
              <a:rPr lang="pl-PL" i="1" dirty="0" err="1">
                <a:latin typeface="Book Antiqua" panose="02040602050305030304" pitchFamily="18" charset="0"/>
              </a:rPr>
              <a:t>Code</a:t>
            </a:r>
            <a:r>
              <a:rPr lang="pl-PL" i="1" dirty="0">
                <a:latin typeface="Book Antiqua" panose="02040602050305030304" pitchFamily="18" charset="0"/>
              </a:rPr>
              <a:t> </a:t>
            </a:r>
            <a:r>
              <a:rPr lang="pl-PL" i="1" dirty="0" err="1">
                <a:latin typeface="Book Antiqua" panose="02040602050305030304" pitchFamily="18" charset="0"/>
              </a:rPr>
              <a:t>Penal</a:t>
            </a:r>
            <a:r>
              <a:rPr lang="pl-PL" dirty="0">
                <a:latin typeface="Book Antiqua" panose="02040602050305030304" pitchFamily="18" charset="0"/>
              </a:rPr>
              <a:t> z 1810 r.:</a:t>
            </a:r>
            <a:r>
              <a:rPr lang="pl-PL" dirty="0"/>
              <a:t/>
            </a:r>
            <a:br>
              <a:rPr lang="pl-PL" dirty="0"/>
            </a:br>
            <a:endParaRPr lang="pl-PL" dirty="0">
              <a:latin typeface="Book Antiqua" panose="02040602050305030304" pitchFamily="18" charset="0"/>
            </a:endParaRPr>
          </a:p>
        </p:txBody>
      </p:sp>
      <p:sp>
        <p:nvSpPr>
          <p:cNvPr id="4" name="Symbol zastępczy zawartości 3"/>
          <p:cNvSpPr>
            <a:spLocks noGrp="1"/>
          </p:cNvSpPr>
          <p:nvPr>
            <p:ph idx="1"/>
          </p:nvPr>
        </p:nvSpPr>
        <p:spPr>
          <a:xfrm>
            <a:off x="1907938" y="2534172"/>
            <a:ext cx="6778862" cy="3591992"/>
          </a:xfrm>
        </p:spPr>
        <p:txBody>
          <a:bodyPr/>
          <a:lstStyle/>
          <a:p>
            <a:pPr marL="514350" indent="-514350">
              <a:buFont typeface="+mj-lt"/>
              <a:buAutoNum type="alphaLcParenR"/>
            </a:pPr>
            <a:r>
              <a:rPr lang="pl-PL" dirty="0" smtClean="0">
                <a:latin typeface="Book Antiqua" panose="02040602050305030304" pitchFamily="18" charset="0"/>
              </a:rPr>
              <a:t>znał </a:t>
            </a:r>
            <a:r>
              <a:rPr lang="pl-PL" dirty="0">
                <a:latin typeface="Book Antiqua" panose="02040602050305030304" pitchFamily="18" charset="0"/>
              </a:rPr>
              <a:t>zasadę analogii</a:t>
            </a:r>
          </a:p>
          <a:p>
            <a:pPr marL="514350" indent="-514350">
              <a:buFont typeface="+mj-lt"/>
              <a:buAutoNum type="alphaLcParenR"/>
            </a:pPr>
            <a:r>
              <a:rPr lang="pl-PL" dirty="0" smtClean="0">
                <a:latin typeface="Book Antiqua" panose="02040602050305030304" pitchFamily="18" charset="0"/>
              </a:rPr>
              <a:t>znał </a:t>
            </a:r>
            <a:r>
              <a:rPr lang="pl-PL" dirty="0">
                <a:latin typeface="Book Antiqua" panose="02040602050305030304" pitchFamily="18" charset="0"/>
              </a:rPr>
              <a:t>arbitralność sędziowską</a:t>
            </a:r>
          </a:p>
          <a:p>
            <a:pPr marL="514350" indent="-514350">
              <a:buFont typeface="+mj-lt"/>
              <a:buAutoNum type="alphaLcParenR"/>
            </a:pPr>
            <a:r>
              <a:rPr lang="pl-PL" dirty="0" smtClean="0">
                <a:latin typeface="Book Antiqua" panose="02040602050305030304" pitchFamily="18" charset="0"/>
              </a:rPr>
              <a:t>wprowadzał </a:t>
            </a:r>
            <a:r>
              <a:rPr lang="pl-PL" dirty="0">
                <a:latin typeface="Book Antiqua" panose="02040602050305030304" pitchFamily="18" charset="0"/>
              </a:rPr>
              <a:t>trójpodział przestępstw</a:t>
            </a:r>
          </a:p>
          <a:p>
            <a:pPr marL="514350" indent="-514350">
              <a:buFont typeface="+mj-lt"/>
              <a:buAutoNum type="alphaLcParenR"/>
            </a:pPr>
            <a:r>
              <a:rPr lang="pl-PL" dirty="0" smtClean="0">
                <a:latin typeface="Book Antiqua" panose="02040602050305030304" pitchFamily="18" charset="0"/>
              </a:rPr>
              <a:t>przewidywał </a:t>
            </a:r>
            <a:r>
              <a:rPr lang="pl-PL" dirty="0">
                <a:latin typeface="Book Antiqua" panose="02040602050305030304" pitchFamily="18" charset="0"/>
              </a:rPr>
              <a:t>nierówność stanową wobec prawa</a:t>
            </a:r>
          </a:p>
          <a:p>
            <a:endParaRPr lang="pl-PL" dirty="0"/>
          </a:p>
        </p:txBody>
      </p:sp>
    </p:spTree>
    <p:extLst>
      <p:ext uri="{BB962C8B-B14F-4D97-AF65-F5344CB8AC3E}">
        <p14:creationId xmlns:p14="http://schemas.microsoft.com/office/powerpoint/2010/main" val="2027707150"/>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2051720" y="559252"/>
            <a:ext cx="6635080" cy="858385"/>
          </a:xfrm>
        </p:spPr>
        <p:txBody>
          <a:bodyPr/>
          <a:lstStyle/>
          <a:p>
            <a:r>
              <a:rPr lang="pl-PL" dirty="0" smtClean="0">
                <a:latin typeface="Book Antiqua" panose="02040602050305030304" pitchFamily="18" charset="0"/>
              </a:rPr>
              <a:t>Analiza źródła</a:t>
            </a:r>
            <a:endParaRPr lang="pl-PL" dirty="0">
              <a:latin typeface="Book Antiqua" panose="02040602050305030304" pitchFamily="18" charset="0"/>
            </a:endParaRPr>
          </a:p>
        </p:txBody>
      </p:sp>
      <p:sp>
        <p:nvSpPr>
          <p:cNvPr id="4" name="Symbol zastępczy zawartości 3"/>
          <p:cNvSpPr>
            <a:spLocks noGrp="1"/>
          </p:cNvSpPr>
          <p:nvPr>
            <p:ph idx="1"/>
          </p:nvPr>
        </p:nvSpPr>
        <p:spPr>
          <a:xfrm>
            <a:off x="1907938" y="1417638"/>
            <a:ext cx="6778862" cy="4708525"/>
          </a:xfrm>
        </p:spPr>
        <p:txBody>
          <a:bodyPr/>
          <a:lstStyle/>
          <a:p>
            <a:r>
              <a:rPr lang="pl-PL" sz="1800" dirty="0" smtClean="0">
                <a:latin typeface="Book Antiqua" panose="02040602050305030304" pitchFamily="18" charset="0"/>
              </a:rPr>
              <a:t>[</a:t>
            </a:r>
            <a:r>
              <a:rPr lang="pl-PL" sz="1800" dirty="0" err="1" smtClean="0">
                <a:latin typeface="Book Antiqua" panose="02040602050305030304" pitchFamily="18" charset="0"/>
              </a:rPr>
              <a:t>Constitutio</a:t>
            </a:r>
            <a:r>
              <a:rPr lang="pl-PL" sz="1800" dirty="0" smtClean="0">
                <a:latin typeface="Book Antiqua" panose="02040602050305030304" pitchFamily="18" charset="0"/>
              </a:rPr>
              <a:t> </a:t>
            </a:r>
            <a:r>
              <a:rPr lang="pl-PL" sz="1800" dirty="0" err="1" smtClean="0">
                <a:latin typeface="Book Antiqua" panose="02040602050305030304" pitchFamily="18" charset="0"/>
              </a:rPr>
              <a:t>Criminalis</a:t>
            </a:r>
            <a:r>
              <a:rPr lang="pl-PL" sz="1800" dirty="0" smtClean="0">
                <a:latin typeface="Book Antiqua" panose="02040602050305030304" pitchFamily="18" charset="0"/>
              </a:rPr>
              <a:t> </a:t>
            </a:r>
            <a:r>
              <a:rPr lang="pl-PL" sz="1800" dirty="0" err="1" smtClean="0">
                <a:latin typeface="Book Antiqua" panose="02040602050305030304" pitchFamily="18" charset="0"/>
              </a:rPr>
              <a:t>Carlolina</a:t>
            </a:r>
            <a:r>
              <a:rPr lang="pl-PL" sz="1800" dirty="0" smtClean="0">
                <a:latin typeface="Book Antiqua" panose="02040602050305030304" pitchFamily="18" charset="0"/>
              </a:rPr>
              <a:t>] </a:t>
            </a:r>
          </a:p>
          <a:p>
            <a:pPr algn="just"/>
            <a:r>
              <a:rPr lang="pl-PL" sz="2400" dirty="0" smtClean="0">
                <a:latin typeface="Book Antiqua" panose="02040602050305030304" pitchFamily="18" charset="0"/>
              </a:rPr>
              <a:t>Jeśli ktoś z pełną świadomością dopuści się zdrady ma zostać zgodnie z obyczajem, skazany na karę śmierci przez poćwiartowanie. Jeśliby uczyniła to kobieta-należy ją wówczas utopić.</a:t>
            </a:r>
          </a:p>
          <a:p>
            <a:pPr algn="just"/>
            <a:endParaRPr lang="pl-PL" sz="2400" dirty="0" smtClean="0">
              <a:latin typeface="Book Antiqua" panose="02040602050305030304" pitchFamily="18" charset="0"/>
            </a:endParaRPr>
          </a:p>
          <a:p>
            <a:pPr marL="514350" indent="-514350" algn="just">
              <a:buFont typeface="+mj-lt"/>
              <a:buAutoNum type="romanUcPeriod"/>
            </a:pPr>
            <a:r>
              <a:rPr lang="pl-PL" sz="2400" b="1" i="1" dirty="0" smtClean="0">
                <a:latin typeface="Book Antiqua" panose="02040602050305030304" pitchFamily="18" charset="0"/>
              </a:rPr>
              <a:t>Jaką karę przewiduje powyższy przepis? Proszę uzasadnić </a:t>
            </a:r>
          </a:p>
          <a:p>
            <a:pPr marL="514350" indent="-514350" algn="just">
              <a:buFont typeface="+mj-lt"/>
              <a:buAutoNum type="romanUcPeriod"/>
            </a:pPr>
            <a:r>
              <a:rPr lang="pl-PL" sz="2400" b="1" i="1" dirty="0" smtClean="0">
                <a:latin typeface="Book Antiqua" panose="02040602050305030304" pitchFamily="18" charset="0"/>
              </a:rPr>
              <a:t>Jakie przestępstwo opisano w powyższym fragmencie? </a:t>
            </a:r>
          </a:p>
          <a:p>
            <a:endParaRPr lang="pl-PL" dirty="0"/>
          </a:p>
        </p:txBody>
      </p:sp>
    </p:spTree>
    <p:extLst>
      <p:ext uri="{BB962C8B-B14F-4D97-AF65-F5344CB8AC3E}">
        <p14:creationId xmlns:p14="http://schemas.microsoft.com/office/powerpoint/2010/main" val="1913773246"/>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79712" y="513534"/>
            <a:ext cx="6707088" cy="904104"/>
          </a:xfrm>
        </p:spPr>
        <p:txBody>
          <a:bodyPr/>
          <a:lstStyle/>
          <a:p>
            <a:r>
              <a:rPr lang="pl-PL" dirty="0" smtClean="0"/>
              <a:t/>
            </a:r>
            <a:br>
              <a:rPr lang="pl-PL" dirty="0" smtClean="0"/>
            </a:br>
            <a:r>
              <a:rPr lang="pl-PL" dirty="0">
                <a:latin typeface="Book Antiqua" panose="02040602050305030304" pitchFamily="18" charset="0"/>
              </a:rPr>
              <a:t>Analiza źródła </a:t>
            </a:r>
            <a:r>
              <a:rPr lang="pl-PL" dirty="0" smtClean="0"/>
              <a:t/>
            </a:r>
            <a:br>
              <a:rPr lang="pl-PL" dirty="0" smtClean="0"/>
            </a:br>
            <a:endParaRPr lang="pl-PL" dirty="0"/>
          </a:p>
        </p:txBody>
      </p:sp>
      <p:sp>
        <p:nvSpPr>
          <p:cNvPr id="4" name="Symbol zastępczy zawartości 3"/>
          <p:cNvSpPr>
            <a:spLocks noGrp="1"/>
          </p:cNvSpPr>
          <p:nvPr>
            <p:ph idx="1"/>
          </p:nvPr>
        </p:nvSpPr>
        <p:spPr>
          <a:xfrm>
            <a:off x="1979712" y="1338610"/>
            <a:ext cx="6707088" cy="5237256"/>
          </a:xfrm>
        </p:spPr>
        <p:txBody>
          <a:bodyPr/>
          <a:lstStyle/>
          <a:p>
            <a:r>
              <a:rPr lang="pl-PL" sz="1800" dirty="0" smtClean="0">
                <a:latin typeface="Book Antiqua" panose="02040602050305030304" pitchFamily="18" charset="0"/>
              </a:rPr>
              <a:t>[Kodeks karny bawarski – 1751] </a:t>
            </a:r>
          </a:p>
          <a:p>
            <a:pPr algn="just"/>
            <a:r>
              <a:rPr lang="pl-PL" sz="2400" dirty="0" smtClean="0">
                <a:latin typeface="Book Antiqua" panose="02040602050305030304" pitchFamily="18" charset="0"/>
              </a:rPr>
              <a:t>Występek czarów i zabobonów będzie karany następująco. Jawny lub tajny związek lub fizycznie spółkowanie z diabłem lub jego adorację jako też profanacja i nadużycie świętej hostii do diabelsko adoracyjnych spraw będzie karane poprzez spalenie żywcem. </a:t>
            </a:r>
          </a:p>
          <a:p>
            <a:pPr marL="514350" indent="-514350" algn="just">
              <a:buFont typeface="+mj-lt"/>
              <a:buAutoNum type="romanUcPeriod"/>
            </a:pPr>
            <a:r>
              <a:rPr lang="pl-PL" sz="2400" b="1" i="1" dirty="0">
                <a:latin typeface="Book Antiqua" panose="02040602050305030304" pitchFamily="18" charset="0"/>
              </a:rPr>
              <a:t>Jaką karę przewiduje powyższy przepis? Proszę uzasadnić </a:t>
            </a:r>
            <a:endParaRPr lang="pl-PL" sz="2400" b="1" i="1" dirty="0" smtClean="0">
              <a:latin typeface="Book Antiqua" panose="02040602050305030304" pitchFamily="18" charset="0"/>
            </a:endParaRPr>
          </a:p>
          <a:p>
            <a:pPr marL="514350" indent="-514350" algn="just">
              <a:buFont typeface="+mj-lt"/>
              <a:buAutoNum type="romanUcPeriod"/>
            </a:pPr>
            <a:r>
              <a:rPr lang="pl-PL" sz="2400" b="1" i="1" dirty="0" smtClean="0">
                <a:latin typeface="Book Antiqua" panose="02040602050305030304" pitchFamily="18" charset="0"/>
              </a:rPr>
              <a:t>Proszę wymienić wszystkie czyny penalizowane w powyższym fragmencie. </a:t>
            </a:r>
            <a:endParaRPr lang="pl-PL" sz="2400" b="1" i="1" dirty="0">
              <a:latin typeface="Book Antiqua" panose="02040602050305030304" pitchFamily="18" charset="0"/>
            </a:endParaRPr>
          </a:p>
          <a:p>
            <a:pPr algn="just"/>
            <a:endParaRPr lang="pl-PL" sz="2400" dirty="0" smtClean="0">
              <a:latin typeface="Book Antiqua" panose="02040602050305030304" pitchFamily="18" charset="0"/>
            </a:endParaRPr>
          </a:p>
          <a:p>
            <a:endParaRPr lang="pl-PL" sz="2400" dirty="0">
              <a:latin typeface="Book Antiqua" panose="02040602050305030304" pitchFamily="18" charset="0"/>
            </a:endParaRPr>
          </a:p>
        </p:txBody>
      </p:sp>
    </p:spTree>
    <p:extLst>
      <p:ext uri="{BB962C8B-B14F-4D97-AF65-F5344CB8AC3E}">
        <p14:creationId xmlns:p14="http://schemas.microsoft.com/office/powerpoint/2010/main" val="705840316"/>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07938" y="559252"/>
            <a:ext cx="6778862" cy="858385"/>
          </a:xfrm>
        </p:spPr>
        <p:txBody>
          <a:bodyPr/>
          <a:lstStyle/>
          <a:p>
            <a:r>
              <a:rPr lang="pl-PL" dirty="0">
                <a:latin typeface="Book Antiqua" panose="02040602050305030304" pitchFamily="18" charset="0"/>
              </a:rPr>
              <a:t>Analiza źródła </a:t>
            </a:r>
          </a:p>
        </p:txBody>
      </p:sp>
      <p:sp>
        <p:nvSpPr>
          <p:cNvPr id="4" name="Symbol zastępczy zawartości 3"/>
          <p:cNvSpPr>
            <a:spLocks noGrp="1"/>
          </p:cNvSpPr>
          <p:nvPr>
            <p:ph idx="1"/>
          </p:nvPr>
        </p:nvSpPr>
        <p:spPr>
          <a:xfrm>
            <a:off x="1907938" y="1458912"/>
            <a:ext cx="6778862" cy="5116954"/>
          </a:xfrm>
        </p:spPr>
        <p:txBody>
          <a:bodyPr/>
          <a:lstStyle/>
          <a:p>
            <a:pPr algn="just"/>
            <a:r>
              <a:rPr lang="pl-PL" sz="2400" dirty="0" smtClean="0">
                <a:latin typeface="Book Antiqua" panose="02040602050305030304" pitchFamily="18" charset="0"/>
              </a:rPr>
              <a:t>Każdemu wolno do stanu małżeńskiego zabierać się, komu żadna z </a:t>
            </a:r>
            <a:r>
              <a:rPr lang="pl-PL" sz="2400" dirty="0" err="1" smtClean="0">
                <a:latin typeface="Book Antiqua" panose="02040602050305030304" pitchFamily="18" charset="0"/>
              </a:rPr>
              <a:t>przywidzionych</a:t>
            </a:r>
            <a:r>
              <a:rPr lang="pl-PL" sz="2400" dirty="0" smtClean="0">
                <a:latin typeface="Book Antiqua" panose="02040602050305030304" pitchFamily="18" charset="0"/>
              </a:rPr>
              <a:t> tu przeszkód nie zawadza (…) zaczym dla ważności </a:t>
            </a:r>
            <a:r>
              <a:rPr lang="pl-PL" sz="2400" dirty="0" err="1" smtClean="0">
                <a:latin typeface="Book Antiqua" panose="02040602050305030304" pitchFamily="18" charset="0"/>
              </a:rPr>
              <a:t>onegoż</a:t>
            </a:r>
            <a:r>
              <a:rPr lang="pl-PL" sz="2400" dirty="0" smtClean="0">
                <a:latin typeface="Book Antiqua" panose="02040602050305030304" pitchFamily="18" charset="0"/>
              </a:rPr>
              <a:t> potrzebne są </a:t>
            </a:r>
            <a:r>
              <a:rPr lang="pl-PL" sz="2400" dirty="0" err="1" smtClean="0">
                <a:latin typeface="Book Antiqua" panose="02040602050305030304" pitchFamily="18" charset="0"/>
              </a:rPr>
              <a:t>ieszcze</a:t>
            </a:r>
            <a:r>
              <a:rPr lang="pl-PL" sz="2400" dirty="0" smtClean="0">
                <a:latin typeface="Book Antiqua" panose="02040602050305030304" pitchFamily="18" charset="0"/>
              </a:rPr>
              <a:t> zapowiedzi, i ślub uroczysty. </a:t>
            </a:r>
          </a:p>
          <a:p>
            <a:pPr algn="just"/>
            <a:endParaRPr lang="pl-PL" sz="2400" dirty="0" smtClean="0">
              <a:latin typeface="Book Antiqua" panose="02040602050305030304" pitchFamily="18" charset="0"/>
            </a:endParaRPr>
          </a:p>
          <a:p>
            <a:pPr marL="571500" indent="-571500" algn="just">
              <a:buFont typeface="+mj-lt"/>
              <a:buAutoNum type="romanUcPeriod"/>
            </a:pPr>
            <a:r>
              <a:rPr lang="pl-PL" sz="2800" b="1" i="1" dirty="0" smtClean="0">
                <a:latin typeface="Book Antiqua" panose="02040602050305030304" pitchFamily="18" charset="0"/>
              </a:rPr>
              <a:t>Którą z zasad można odnaleźć w powyższym przepisie</a:t>
            </a:r>
          </a:p>
          <a:p>
            <a:pPr marL="571500" indent="-571500" algn="just">
              <a:buFont typeface="+mj-lt"/>
              <a:buAutoNum type="romanUcPeriod"/>
            </a:pPr>
            <a:r>
              <a:rPr lang="pl-PL" sz="2800" b="1" i="1" dirty="0" smtClean="0">
                <a:latin typeface="Book Antiqua" panose="02040602050305030304" pitchFamily="18" charset="0"/>
              </a:rPr>
              <a:t>Proszę podać przykład kraju, w którym dla zawarcia małżeństwa wymagano zgody rodziny. </a:t>
            </a:r>
            <a:endParaRPr lang="pl-PL" sz="2800" b="1" i="1" dirty="0">
              <a:latin typeface="Book Antiqua" panose="02040602050305030304" pitchFamily="18" charset="0"/>
            </a:endParaRPr>
          </a:p>
        </p:txBody>
      </p:sp>
    </p:spTree>
    <p:extLst>
      <p:ext uri="{BB962C8B-B14F-4D97-AF65-F5344CB8AC3E}">
        <p14:creationId xmlns:p14="http://schemas.microsoft.com/office/powerpoint/2010/main" val="1240789244"/>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79712" y="559252"/>
            <a:ext cx="6707088" cy="858385"/>
          </a:xfrm>
        </p:spPr>
        <p:txBody>
          <a:bodyPr/>
          <a:lstStyle/>
          <a:p>
            <a:r>
              <a:rPr lang="pl-PL" dirty="0">
                <a:latin typeface="Book Antiqua" panose="02040602050305030304" pitchFamily="18" charset="0"/>
              </a:rPr>
              <a:t>Analiza źródła </a:t>
            </a:r>
          </a:p>
        </p:txBody>
      </p:sp>
      <p:sp>
        <p:nvSpPr>
          <p:cNvPr id="4" name="Symbol zastępczy zawartości 3"/>
          <p:cNvSpPr>
            <a:spLocks noGrp="1"/>
          </p:cNvSpPr>
          <p:nvPr>
            <p:ph idx="1"/>
          </p:nvPr>
        </p:nvSpPr>
        <p:spPr>
          <a:xfrm>
            <a:off x="1979712" y="1417638"/>
            <a:ext cx="6984776" cy="5323730"/>
          </a:xfrm>
        </p:spPr>
        <p:txBody>
          <a:bodyPr/>
          <a:lstStyle/>
          <a:p>
            <a:r>
              <a:rPr lang="pl-PL" sz="1600" dirty="0" smtClean="0">
                <a:latin typeface="Book Antiqua" panose="02040602050305030304" pitchFamily="18" charset="0"/>
              </a:rPr>
              <a:t>[</a:t>
            </a:r>
            <a:r>
              <a:rPr lang="pl-PL" sz="1600" dirty="0" err="1" smtClean="0">
                <a:latin typeface="Book Antiqua" panose="02040602050305030304" pitchFamily="18" charset="0"/>
              </a:rPr>
              <a:t>Theresiana</a:t>
            </a:r>
            <a:r>
              <a:rPr lang="pl-PL" sz="1600" dirty="0" smtClean="0">
                <a:latin typeface="Book Antiqua" panose="02040602050305030304" pitchFamily="18" charset="0"/>
              </a:rPr>
              <a:t> 1768] </a:t>
            </a:r>
          </a:p>
          <a:p>
            <a:pPr algn="just"/>
            <a:r>
              <a:rPr lang="pl-PL" sz="2800" dirty="0" smtClean="0">
                <a:latin typeface="Book Antiqua" panose="02040602050305030304" pitchFamily="18" charset="0"/>
              </a:rPr>
              <a:t>Do pełnego dowodu popełnienia przestępstwa musi być łącznie dwóch świadków. Jeden świadek, jeśli nawet byłby on o wysokim poważaniu nie stanowi pełnego, lecz tylko połowę dowodu. </a:t>
            </a:r>
          </a:p>
          <a:p>
            <a:pPr marL="514350" indent="-514350" algn="just">
              <a:buFont typeface="+mj-lt"/>
              <a:buAutoNum type="romanUcPeriod"/>
            </a:pPr>
            <a:r>
              <a:rPr lang="pl-PL" sz="2800" b="1" i="1" dirty="0" smtClean="0">
                <a:latin typeface="Book Antiqua" panose="02040602050305030304" pitchFamily="18" charset="0"/>
              </a:rPr>
              <a:t>Jaką instytucję przewiduje powyższy przepis? </a:t>
            </a:r>
          </a:p>
          <a:p>
            <a:pPr marL="514350" indent="-514350" algn="just">
              <a:buFont typeface="+mj-lt"/>
              <a:buAutoNum type="romanUcPeriod"/>
            </a:pPr>
            <a:r>
              <a:rPr lang="pl-PL" sz="2800" b="1" i="1" dirty="0" smtClean="0">
                <a:latin typeface="Book Antiqua" panose="02040602050305030304" pitchFamily="18" charset="0"/>
              </a:rPr>
              <a:t>Proszę podać jej krótką charakterystykę. </a:t>
            </a:r>
            <a:endParaRPr lang="pl-PL" sz="2800" b="1" i="1" dirty="0">
              <a:latin typeface="Book Antiqua" panose="02040602050305030304" pitchFamily="18" charset="0"/>
            </a:endParaRPr>
          </a:p>
        </p:txBody>
      </p:sp>
    </p:spTree>
    <p:extLst>
      <p:ext uri="{BB962C8B-B14F-4D97-AF65-F5344CB8AC3E}">
        <p14:creationId xmlns:p14="http://schemas.microsoft.com/office/powerpoint/2010/main" val="2429079053"/>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07938" y="600528"/>
            <a:ext cx="6778862" cy="740240"/>
          </a:xfrm>
        </p:spPr>
        <p:txBody>
          <a:bodyPr/>
          <a:lstStyle/>
          <a:p>
            <a:r>
              <a:rPr lang="pl-PL" dirty="0">
                <a:latin typeface="Book Antiqua" panose="02040602050305030304" pitchFamily="18" charset="0"/>
              </a:rPr>
              <a:t>Analiza źródła </a:t>
            </a:r>
          </a:p>
        </p:txBody>
      </p:sp>
      <p:sp>
        <p:nvSpPr>
          <p:cNvPr id="4" name="Symbol zastępczy zawartości 3"/>
          <p:cNvSpPr>
            <a:spLocks noGrp="1"/>
          </p:cNvSpPr>
          <p:nvPr>
            <p:ph idx="1"/>
          </p:nvPr>
        </p:nvSpPr>
        <p:spPr>
          <a:xfrm>
            <a:off x="1907938" y="1484784"/>
            <a:ext cx="6778862" cy="5311757"/>
          </a:xfrm>
        </p:spPr>
        <p:txBody>
          <a:bodyPr/>
          <a:lstStyle/>
          <a:p>
            <a:pPr algn="just"/>
            <a:r>
              <a:rPr lang="pl-PL" sz="2800" dirty="0" smtClean="0">
                <a:latin typeface="Book Antiqua" panose="02040602050305030304" pitchFamily="18" charset="0"/>
              </a:rPr>
              <a:t>Skazania na kary, których skutek odbiera skazanemu wszelkie uczestnictwo Praw cywilnych, </a:t>
            </a:r>
            <a:r>
              <a:rPr lang="pl-PL" sz="2800" dirty="0" err="1" smtClean="0">
                <a:latin typeface="Book Antiqua" panose="02040602050305030304" pitchFamily="18" charset="0"/>
              </a:rPr>
              <a:t>niżey</a:t>
            </a:r>
            <a:r>
              <a:rPr lang="pl-PL" sz="2800" dirty="0" smtClean="0">
                <a:latin typeface="Book Antiqua" panose="02040602050305030304" pitchFamily="18" charset="0"/>
              </a:rPr>
              <a:t> wyrażonych, śmierć cywilną pociągają za sobą. </a:t>
            </a:r>
          </a:p>
          <a:p>
            <a:pPr marL="571500" indent="-571500" algn="just">
              <a:buFont typeface="+mj-lt"/>
              <a:buAutoNum type="romanUcPeriod"/>
            </a:pPr>
            <a:r>
              <a:rPr lang="pl-PL" sz="2800" b="1" i="1" dirty="0" smtClean="0">
                <a:latin typeface="Book Antiqua" panose="02040602050305030304" pitchFamily="18" charset="0"/>
              </a:rPr>
              <a:t>Proszę podać z jakiego aktu prawnego pochodzi ten przepis oraz jego rok wydania.</a:t>
            </a:r>
          </a:p>
          <a:p>
            <a:pPr marL="571500" indent="-571500" algn="just">
              <a:buFont typeface="+mj-lt"/>
              <a:buAutoNum type="romanUcPeriod"/>
            </a:pPr>
            <a:r>
              <a:rPr lang="pl-PL" sz="2800" b="1" i="1" dirty="0" smtClean="0">
                <a:latin typeface="Book Antiqua" panose="02040602050305030304" pitchFamily="18" charset="0"/>
              </a:rPr>
              <a:t>Proszę krótko scharakteryzować instytucję śmierci cywilnej. </a:t>
            </a:r>
            <a:endParaRPr lang="pl-PL" sz="2800" b="1" i="1" dirty="0">
              <a:latin typeface="Book Antiqua" panose="02040602050305030304" pitchFamily="18" charset="0"/>
            </a:endParaRPr>
          </a:p>
        </p:txBody>
      </p:sp>
    </p:spTree>
    <p:extLst>
      <p:ext uri="{BB962C8B-B14F-4D97-AF65-F5344CB8AC3E}">
        <p14:creationId xmlns:p14="http://schemas.microsoft.com/office/powerpoint/2010/main" val="995182387"/>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07938" y="513534"/>
            <a:ext cx="6778862" cy="904104"/>
          </a:xfrm>
        </p:spPr>
        <p:txBody>
          <a:bodyPr/>
          <a:lstStyle/>
          <a:p>
            <a:r>
              <a:rPr lang="pl-PL" dirty="0">
                <a:latin typeface="Book Antiqua" panose="02040602050305030304" pitchFamily="18" charset="0"/>
              </a:rPr>
              <a:t>Analiza źródła </a:t>
            </a:r>
          </a:p>
        </p:txBody>
      </p:sp>
      <p:sp>
        <p:nvSpPr>
          <p:cNvPr id="4" name="Symbol zastępczy zawartości 3"/>
          <p:cNvSpPr>
            <a:spLocks noGrp="1"/>
          </p:cNvSpPr>
          <p:nvPr>
            <p:ph idx="1"/>
          </p:nvPr>
        </p:nvSpPr>
        <p:spPr>
          <a:xfrm>
            <a:off x="1979712" y="1484784"/>
            <a:ext cx="6707088" cy="5091082"/>
          </a:xfrm>
        </p:spPr>
        <p:txBody>
          <a:bodyPr/>
          <a:lstStyle/>
          <a:p>
            <a:pPr algn="just"/>
            <a:r>
              <a:rPr lang="pl-PL" sz="2800" dirty="0" err="1" smtClean="0">
                <a:latin typeface="Book Antiqua" panose="02040602050305030304" pitchFamily="18" charset="0"/>
              </a:rPr>
              <a:t>Obciążaiącą</a:t>
            </a:r>
            <a:r>
              <a:rPr lang="pl-PL" sz="2800" dirty="0" smtClean="0">
                <a:latin typeface="Book Antiqua" panose="02040602050305030304" pitchFamily="18" charset="0"/>
              </a:rPr>
              <a:t> </a:t>
            </a:r>
            <a:r>
              <a:rPr lang="pl-PL" sz="2800" dirty="0" err="1" smtClean="0">
                <a:latin typeface="Book Antiqua" panose="02040602050305030304" pitchFamily="18" charset="0"/>
              </a:rPr>
              <a:t>iest</a:t>
            </a:r>
            <a:r>
              <a:rPr lang="pl-PL" sz="2800" dirty="0" smtClean="0">
                <a:latin typeface="Book Antiqua" panose="02040602050305030304" pitchFamily="18" charset="0"/>
              </a:rPr>
              <a:t> także okolicznością, kiedy obwiniony w czasie </a:t>
            </a:r>
            <a:r>
              <a:rPr lang="pl-PL" sz="2800" dirty="0" err="1" smtClean="0">
                <a:latin typeface="Book Antiqua" panose="02040602050305030304" pitchFamily="18" charset="0"/>
              </a:rPr>
              <a:t>Inkwizycyi</a:t>
            </a:r>
            <a:r>
              <a:rPr lang="pl-PL" sz="2800" dirty="0" smtClean="0">
                <a:latin typeface="Book Antiqua" panose="02040602050305030304" pitchFamily="18" charset="0"/>
              </a:rPr>
              <a:t> Sędziego, przywodząc fałszywe okoliczności, oszukać </a:t>
            </a:r>
            <a:r>
              <a:rPr lang="pl-PL" sz="2800" dirty="0" err="1" smtClean="0">
                <a:latin typeface="Book Antiqua" panose="02040602050305030304" pitchFamily="18" charset="0"/>
              </a:rPr>
              <a:t>usiłuie</a:t>
            </a:r>
            <a:r>
              <a:rPr lang="pl-PL" sz="2800" dirty="0" smtClean="0">
                <a:latin typeface="Book Antiqua" panose="02040602050305030304" pitchFamily="18" charset="0"/>
              </a:rPr>
              <a:t>.</a:t>
            </a:r>
          </a:p>
          <a:p>
            <a:pPr marL="0" indent="0" algn="just">
              <a:buNone/>
            </a:pPr>
            <a:r>
              <a:rPr lang="pl-PL" sz="2800" dirty="0" smtClean="0">
                <a:latin typeface="Book Antiqua" panose="02040602050305030304" pitchFamily="18" charset="0"/>
              </a:rPr>
              <a:t> </a:t>
            </a:r>
          </a:p>
          <a:p>
            <a:pPr marL="571500" indent="-571500">
              <a:buFont typeface="+mj-lt"/>
              <a:buAutoNum type="romanUcPeriod"/>
            </a:pPr>
            <a:r>
              <a:rPr lang="pl-PL" sz="2800" b="1" i="1" dirty="0" smtClean="0">
                <a:latin typeface="Book Antiqua" panose="02040602050305030304" pitchFamily="18" charset="0"/>
              </a:rPr>
              <a:t>Proszę podać jakie zachowanie stanowić będzie okoliczność obciążającą. </a:t>
            </a:r>
          </a:p>
          <a:p>
            <a:pPr marL="571500" indent="-571500">
              <a:buFont typeface="+mj-lt"/>
              <a:buAutoNum type="romanUcPeriod"/>
            </a:pPr>
            <a:r>
              <a:rPr lang="pl-PL" sz="2800" b="1" i="1" dirty="0" smtClean="0">
                <a:latin typeface="Book Antiqua" panose="02040602050305030304" pitchFamily="18" charset="0"/>
              </a:rPr>
              <a:t>Proszę wymienić jeszcze inne znane przykłady okoliczności obciążające. </a:t>
            </a:r>
            <a:endParaRPr lang="pl-PL" sz="2800" b="1" i="1" dirty="0">
              <a:latin typeface="Book Antiqua" panose="02040602050305030304" pitchFamily="18" charset="0"/>
            </a:endParaRPr>
          </a:p>
        </p:txBody>
      </p:sp>
    </p:spTree>
    <p:extLst>
      <p:ext uri="{BB962C8B-B14F-4D97-AF65-F5344CB8AC3E}">
        <p14:creationId xmlns:p14="http://schemas.microsoft.com/office/powerpoint/2010/main" val="1006385209"/>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07938" y="600528"/>
            <a:ext cx="6778862" cy="668232"/>
          </a:xfrm>
        </p:spPr>
        <p:txBody>
          <a:bodyPr/>
          <a:lstStyle/>
          <a:p>
            <a:r>
              <a:rPr lang="pl-PL" sz="3600" dirty="0" smtClean="0">
                <a:latin typeface="Book Antiqua" panose="02040602050305030304" pitchFamily="18" charset="0"/>
              </a:rPr>
              <a:t>Kazus</a:t>
            </a:r>
            <a:endParaRPr lang="pl-PL" sz="3600" dirty="0">
              <a:latin typeface="Book Antiqua" panose="02040602050305030304" pitchFamily="18" charset="0"/>
            </a:endParaRPr>
          </a:p>
        </p:txBody>
      </p:sp>
      <p:sp>
        <p:nvSpPr>
          <p:cNvPr id="4" name="Symbol zastępczy zawartości 3"/>
          <p:cNvSpPr>
            <a:spLocks noGrp="1"/>
          </p:cNvSpPr>
          <p:nvPr>
            <p:ph idx="1"/>
          </p:nvPr>
        </p:nvSpPr>
        <p:spPr>
          <a:xfrm>
            <a:off x="1907938" y="1310036"/>
            <a:ext cx="6778862" cy="4816128"/>
          </a:xfrm>
        </p:spPr>
        <p:txBody>
          <a:bodyPr/>
          <a:lstStyle/>
          <a:p>
            <a:pPr algn="just"/>
            <a:r>
              <a:rPr lang="pl-PL" sz="2000" dirty="0" smtClean="0">
                <a:latin typeface="Book Antiqua" panose="02040602050305030304" pitchFamily="18" charset="0"/>
              </a:rPr>
              <a:t>Shrek z Fioną postanowili się pobrać we Francji w 1580 r. Lilian i Harold nie podzielali entuzjazmu córki względem przyszłego zięcia i ostatecznie nie wyrazili zgody na ślub. Załamana Fiona poprosiła o pomoc wróżkę chrzestną. Ta pocieszyła ją, iż dzięki dekretowi </a:t>
            </a:r>
            <a:r>
              <a:rPr lang="pl-PL" sz="2000" dirty="0" err="1" smtClean="0">
                <a:latin typeface="Book Antiqua" panose="02040602050305030304" pitchFamily="18" charset="0"/>
              </a:rPr>
              <a:t>Tametsi</a:t>
            </a:r>
            <a:r>
              <a:rPr lang="pl-PL" sz="2000" dirty="0" smtClean="0">
                <a:latin typeface="Book Antiqua" panose="02040602050305030304" pitchFamily="18" charset="0"/>
              </a:rPr>
              <a:t> nie potrzebuje przecież zgody rodziców na ślub i podarowała jej nową suknię ślubną. Dwa dni później w jednej z paryskich katedr odbył się ślub. </a:t>
            </a:r>
          </a:p>
          <a:p>
            <a:pPr marL="514350" indent="-514350" algn="just">
              <a:buFont typeface="+mj-lt"/>
              <a:buAutoNum type="romanUcPeriod"/>
            </a:pPr>
            <a:r>
              <a:rPr lang="pl-PL" sz="2000" b="1" i="1" dirty="0" smtClean="0">
                <a:latin typeface="Book Antiqua" panose="02040602050305030304" pitchFamily="18" charset="0"/>
              </a:rPr>
              <a:t>Czy wróżka chrzestna miała rację? </a:t>
            </a:r>
          </a:p>
          <a:p>
            <a:pPr marL="514350" indent="-514350" algn="just">
              <a:buFont typeface="+mj-lt"/>
              <a:buAutoNum type="romanUcPeriod"/>
            </a:pPr>
            <a:r>
              <a:rPr lang="pl-PL" sz="2000" b="1" i="1" dirty="0" smtClean="0">
                <a:latin typeface="Book Antiqua" panose="02040602050305030304" pitchFamily="18" charset="0"/>
              </a:rPr>
              <a:t>Czy małżeństwo zawarte przez Shreka i Fionę byłoby ważne? </a:t>
            </a:r>
            <a:endParaRPr lang="pl-PL" sz="2000" b="1" i="1" dirty="0">
              <a:latin typeface="Book Antiqua" panose="02040602050305030304" pitchFamily="18" charset="0"/>
            </a:endParaRPr>
          </a:p>
        </p:txBody>
      </p:sp>
    </p:spTree>
    <p:extLst>
      <p:ext uri="{BB962C8B-B14F-4D97-AF65-F5344CB8AC3E}">
        <p14:creationId xmlns:p14="http://schemas.microsoft.com/office/powerpoint/2010/main" val="144629231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237"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2" name="Tytuł 1"/>
          <p:cNvSpPr>
            <a:spLocks noGrp="1"/>
          </p:cNvSpPr>
          <p:nvPr>
            <p:ph type="title"/>
          </p:nvPr>
        </p:nvSpPr>
        <p:spPr>
          <a:xfrm>
            <a:off x="1979712" y="587247"/>
            <a:ext cx="7164288" cy="887784"/>
          </a:xfrm>
        </p:spPr>
        <p:txBody>
          <a:bodyPr/>
          <a:lstStyle/>
          <a:p>
            <a:r>
              <a:rPr lang="pl-PL" i="1" dirty="0" smtClean="0">
                <a:latin typeface="Book Antiqua" panose="02040602050305030304" pitchFamily="18" charset="0"/>
              </a:rPr>
              <a:t>Carolina</a:t>
            </a:r>
            <a:r>
              <a:rPr lang="pl-PL" dirty="0" smtClean="0">
                <a:latin typeface="Book Antiqua" panose="02040602050305030304" pitchFamily="18" charset="0"/>
              </a:rPr>
              <a:t> </a:t>
            </a:r>
            <a:endParaRPr lang="pl-PL" dirty="0">
              <a:latin typeface="Book Antiqua" panose="02040602050305030304" pitchFamily="18" charset="0"/>
            </a:endParaRPr>
          </a:p>
        </p:txBody>
      </p:sp>
      <p:sp>
        <p:nvSpPr>
          <p:cNvPr id="3" name="Symbol zastępczy zawartości 2"/>
          <p:cNvSpPr>
            <a:spLocks noGrp="1"/>
          </p:cNvSpPr>
          <p:nvPr>
            <p:ph idx="1"/>
          </p:nvPr>
        </p:nvSpPr>
        <p:spPr>
          <a:xfrm>
            <a:off x="1979712" y="1417638"/>
            <a:ext cx="6707088" cy="4708525"/>
          </a:xfrm>
        </p:spPr>
        <p:txBody>
          <a:bodyPr/>
          <a:lstStyle/>
          <a:p>
            <a:r>
              <a:rPr lang="pl-PL" sz="2400" dirty="0" smtClean="0">
                <a:latin typeface="Book Antiqua" panose="02040602050305030304" pitchFamily="18" charset="0"/>
              </a:rPr>
              <a:t>Prewencja generalna </a:t>
            </a:r>
          </a:p>
          <a:p>
            <a:r>
              <a:rPr lang="pl-PL" sz="2400" dirty="0" smtClean="0">
                <a:latin typeface="Book Antiqua" panose="02040602050305030304" pitchFamily="18" charset="0"/>
              </a:rPr>
              <a:t>Kary śmierci i kary cielesne </a:t>
            </a:r>
          </a:p>
          <a:p>
            <a:r>
              <a:rPr lang="pl-PL" sz="2400" dirty="0" smtClean="0">
                <a:latin typeface="Book Antiqua" panose="02040602050305030304" pitchFamily="18" charset="0"/>
              </a:rPr>
              <a:t>Odpowiedzialność nieletnich</a:t>
            </a:r>
          </a:p>
          <a:p>
            <a:r>
              <a:rPr lang="pl-PL" sz="2400" dirty="0" smtClean="0">
                <a:latin typeface="Book Antiqua" panose="02040602050305030304" pitchFamily="18" charset="0"/>
              </a:rPr>
              <a:t>Przykładowy katalog przestępstw – dopuszczenie analogii </a:t>
            </a:r>
          </a:p>
          <a:p>
            <a:r>
              <a:rPr lang="pl-PL" sz="2400" dirty="0" smtClean="0">
                <a:latin typeface="Book Antiqua" panose="02040602050305030304" pitchFamily="18" charset="0"/>
              </a:rPr>
              <a:t>Przestępstwa ścigane co do zasady z urzędu (ex officio)</a:t>
            </a:r>
          </a:p>
          <a:p>
            <a:r>
              <a:rPr lang="pl-PL" sz="2400" dirty="0" smtClean="0">
                <a:latin typeface="Book Antiqua" panose="02040602050305030304" pitchFamily="18" charset="0"/>
              </a:rPr>
              <a:t>Cel postępowania karnego – ustalenie sprawcy (zasada prawdy materialnej)</a:t>
            </a:r>
          </a:p>
          <a:p>
            <a:r>
              <a:rPr lang="pl-PL" sz="2400" dirty="0" smtClean="0">
                <a:latin typeface="Book Antiqua" panose="02040602050305030304" pitchFamily="18" charset="0"/>
              </a:rPr>
              <a:t>Legalna teoria dowodowa </a:t>
            </a:r>
            <a:endParaRPr lang="pl-PL" sz="2400" dirty="0">
              <a:latin typeface="Book Antiqua" panose="02040602050305030304" pitchFamily="18" charset="0"/>
            </a:endParaRPr>
          </a:p>
        </p:txBody>
      </p:sp>
    </p:spTree>
    <p:extLst>
      <p:ext uri="{BB962C8B-B14F-4D97-AF65-F5344CB8AC3E}">
        <p14:creationId xmlns:p14="http://schemas.microsoft.com/office/powerpoint/2010/main" val="21630702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9297" y="513534"/>
            <a:ext cx="4462904"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2" name="Grupa 11"/>
          <p:cNvGrpSpPr>
            <a:grpSpLocks/>
          </p:cNvGrpSpPr>
          <p:nvPr/>
        </p:nvGrpSpPr>
        <p:grpSpPr bwMode="auto">
          <a:xfrm>
            <a:off x="-237" y="0"/>
            <a:ext cx="1908175" cy="6858000"/>
            <a:chOff x="0" y="-1"/>
            <a:chExt cx="1907704" cy="6858001"/>
          </a:xfrm>
        </p:grpSpPr>
        <p:sp>
          <p:nvSpPr>
            <p:cNvPr id="14" name="Prostokąt 1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ostokąt 1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3" name="Tytuł 2"/>
          <p:cNvSpPr>
            <a:spLocks noGrp="1"/>
          </p:cNvSpPr>
          <p:nvPr>
            <p:ph type="title"/>
          </p:nvPr>
        </p:nvSpPr>
        <p:spPr>
          <a:xfrm>
            <a:off x="191280" y="2124508"/>
            <a:ext cx="1520577" cy="763085"/>
          </a:xfrm>
        </p:spPr>
        <p:txBody>
          <a:bodyPr/>
          <a:lstStyle/>
          <a:p>
            <a:r>
              <a:rPr lang="pl-PL" sz="3600" b="1" dirty="0" smtClean="0">
                <a:solidFill>
                  <a:schemeClr val="bg1"/>
                </a:solidFill>
                <a:latin typeface="Book Antiqua" panose="02040602050305030304" pitchFamily="18" charset="0"/>
              </a:rPr>
              <a:t>Kazus</a:t>
            </a:r>
            <a:r>
              <a:rPr lang="pl-PL" sz="3600" dirty="0" smtClean="0">
                <a:latin typeface="Book Antiqua" panose="02040602050305030304" pitchFamily="18" charset="0"/>
              </a:rPr>
              <a:t> </a:t>
            </a:r>
            <a:r>
              <a:rPr lang="pl-PL" dirty="0" smtClean="0">
                <a:latin typeface="Book Antiqua" panose="02040602050305030304" pitchFamily="18" charset="0"/>
              </a:rPr>
              <a:t> </a:t>
            </a:r>
            <a:endParaRPr lang="pl-PL" dirty="0">
              <a:latin typeface="Book Antiqua" panose="02040602050305030304" pitchFamily="18" charset="0"/>
            </a:endParaRPr>
          </a:p>
        </p:txBody>
      </p:sp>
      <p:pic>
        <p:nvPicPr>
          <p:cNvPr id="5" name="Symbol zastępczy zawartości 4"/>
          <p:cNvPicPr>
            <a:picLocks noGrp="1" noChangeAspect="1"/>
          </p:cNvPicPr>
          <p:nvPr>
            <p:ph idx="1"/>
          </p:nvPr>
        </p:nvPicPr>
        <p:blipFill>
          <a:blip r:embed="rId3"/>
          <a:stretch>
            <a:fillRect/>
          </a:stretch>
        </p:blipFill>
        <p:spPr>
          <a:xfrm>
            <a:off x="4705511" y="3804349"/>
            <a:ext cx="4425119" cy="2970033"/>
          </a:xfrm>
          <a:prstGeom prst="rect">
            <a:avLst/>
          </a:prstGeom>
        </p:spPr>
      </p:pic>
      <p:pic>
        <p:nvPicPr>
          <p:cNvPr id="7" name="Obraz 6"/>
          <p:cNvPicPr>
            <a:picLocks noChangeAspect="1"/>
          </p:cNvPicPr>
          <p:nvPr/>
        </p:nvPicPr>
        <p:blipFill>
          <a:blip r:embed="rId4"/>
          <a:stretch>
            <a:fillRect/>
          </a:stretch>
        </p:blipFill>
        <p:spPr>
          <a:xfrm>
            <a:off x="1903374" y="26665"/>
            <a:ext cx="6521003" cy="3751019"/>
          </a:xfrm>
          <a:prstGeom prst="rect">
            <a:avLst/>
          </a:prstGeom>
        </p:spPr>
      </p:pic>
      <p:sp>
        <p:nvSpPr>
          <p:cNvPr id="8" name="pole tekstowe 7"/>
          <p:cNvSpPr txBox="1"/>
          <p:nvPr/>
        </p:nvSpPr>
        <p:spPr>
          <a:xfrm>
            <a:off x="1979712" y="4005064"/>
            <a:ext cx="2520280" cy="2031325"/>
          </a:xfrm>
          <a:prstGeom prst="rect">
            <a:avLst/>
          </a:prstGeom>
          <a:noFill/>
        </p:spPr>
        <p:txBody>
          <a:bodyPr wrap="square" rtlCol="0">
            <a:spAutoFit/>
          </a:bodyPr>
          <a:lstStyle/>
          <a:p>
            <a:pPr marL="400050" indent="-400050">
              <a:buFont typeface="+mj-lt"/>
              <a:buAutoNum type="romanUcPeriod"/>
            </a:pPr>
            <a:r>
              <a:rPr lang="pl-PL" b="1" dirty="0" smtClean="0">
                <a:latin typeface="Book Antiqua" panose="02040602050305030304" pitchFamily="18" charset="0"/>
              </a:rPr>
              <a:t>Czy </a:t>
            </a:r>
            <a:r>
              <a:rPr lang="pl-PL" b="1" dirty="0" err="1" smtClean="0">
                <a:latin typeface="Book Antiqua" panose="02040602050305030304" pitchFamily="18" charset="0"/>
              </a:rPr>
              <a:t>Bohun</a:t>
            </a:r>
            <a:r>
              <a:rPr lang="pl-PL" b="1" dirty="0" smtClean="0">
                <a:latin typeface="Book Antiqua" panose="02040602050305030304" pitchFamily="18" charset="0"/>
              </a:rPr>
              <a:t> mógłby powołać się na ww. przepis? </a:t>
            </a:r>
          </a:p>
          <a:p>
            <a:pPr marL="400050" indent="-400050">
              <a:buFont typeface="+mj-lt"/>
              <a:buAutoNum type="romanUcPeriod"/>
            </a:pPr>
            <a:r>
              <a:rPr lang="pl-PL" b="1" dirty="0" smtClean="0">
                <a:latin typeface="Book Antiqua" panose="02040602050305030304" pitchFamily="18" charset="0"/>
              </a:rPr>
              <a:t>Jakie argumenty/ dowody mógłby przedstawić? </a:t>
            </a:r>
            <a:endParaRPr lang="pl-PL" dirty="0">
              <a:latin typeface="Book Antiqua" panose="02040602050305030304" pitchFamily="18" charset="0"/>
            </a:endParaRPr>
          </a:p>
        </p:txBody>
      </p:sp>
    </p:spTree>
    <p:extLst>
      <p:ext uri="{BB962C8B-B14F-4D97-AF65-F5344CB8AC3E}">
        <p14:creationId xmlns:p14="http://schemas.microsoft.com/office/powerpoint/2010/main" val="696402488"/>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Obraz 2"/>
          <p:cNvPicPr>
            <a:picLocks noChangeAspect="1"/>
          </p:cNvPicPr>
          <p:nvPr/>
        </p:nvPicPr>
        <p:blipFill>
          <a:blip r:embed="rId3" cstate="print"/>
          <a:srcRect/>
          <a:stretch>
            <a:fillRect/>
          </a:stretch>
        </p:blipFill>
        <p:spPr bwMode="auto">
          <a:xfrm>
            <a:off x="953850" y="0"/>
            <a:ext cx="8543925" cy="6858000"/>
          </a:xfrm>
          <a:prstGeom prst="rect">
            <a:avLst/>
          </a:prstGeom>
          <a:noFill/>
          <a:ln w="9525">
            <a:noFill/>
            <a:miter lim="800000"/>
            <a:headEnd/>
            <a:tailEnd/>
          </a:ln>
        </p:spPr>
      </p:pic>
      <p:sp>
        <p:nvSpPr>
          <p:cNvPr id="12" name="Prostokąt 11"/>
          <p:cNvSpPr/>
          <p:nvPr/>
        </p:nvSpPr>
        <p:spPr>
          <a:xfrm>
            <a:off x="-36512" y="6093296"/>
            <a:ext cx="190793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6" name="Prostokąt 5"/>
          <p:cNvSpPr/>
          <p:nvPr/>
        </p:nvSpPr>
        <p:spPr>
          <a:xfrm>
            <a:off x="4824413" y="587375"/>
            <a:ext cx="4356100" cy="46038"/>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rgbClr val="A48E60"/>
              </a:solidFill>
            </a:endParaRPr>
          </a:p>
        </p:txBody>
      </p:sp>
      <p:grpSp>
        <p:nvGrpSpPr>
          <p:cNvPr id="16" name="Grupa 15"/>
          <p:cNvGrpSpPr>
            <a:grpSpLocks/>
          </p:cNvGrpSpPr>
          <p:nvPr/>
        </p:nvGrpSpPr>
        <p:grpSpPr bwMode="auto">
          <a:xfrm>
            <a:off x="-237" y="0"/>
            <a:ext cx="1908175" cy="6858000"/>
            <a:chOff x="0" y="-1"/>
            <a:chExt cx="1907704" cy="6858001"/>
          </a:xfrm>
        </p:grpSpPr>
        <p:sp>
          <p:nvSpPr>
            <p:cNvPr id="17" name="Prostokąt 16"/>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prstClr val="white"/>
                </a:solidFill>
              </a:endParaRPr>
            </a:p>
          </p:txBody>
        </p:sp>
        <p:sp>
          <p:nvSpPr>
            <p:cNvPr id="18" name="Prostokąt 17"/>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prstClr val="white"/>
                </a:solidFill>
              </a:endParaRPr>
            </a:p>
          </p:txBody>
        </p:sp>
        <p:sp>
          <p:nvSpPr>
            <p:cNvPr id="19"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0" name="Obraz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2" name="Tytuł 1"/>
          <p:cNvSpPr>
            <a:spLocks noGrp="1"/>
          </p:cNvSpPr>
          <p:nvPr>
            <p:ph type="title"/>
          </p:nvPr>
        </p:nvSpPr>
        <p:spPr>
          <a:xfrm>
            <a:off x="3416253" y="373306"/>
            <a:ext cx="6415807" cy="994122"/>
          </a:xfrm>
        </p:spPr>
        <p:txBody>
          <a:bodyPr/>
          <a:lstStyle/>
          <a:p>
            <a:r>
              <a:rPr lang="pl-PL" b="1" dirty="0" smtClean="0">
                <a:latin typeface="Book Antiqua" panose="02040602050305030304" pitchFamily="18" charset="0"/>
              </a:rPr>
              <a:t>Bibliografia</a:t>
            </a:r>
            <a:endParaRPr lang="pl-PL" b="1" dirty="0">
              <a:latin typeface="Book Antiqua" panose="02040602050305030304" pitchFamily="18" charset="0"/>
            </a:endParaRPr>
          </a:p>
        </p:txBody>
      </p:sp>
      <p:sp>
        <p:nvSpPr>
          <p:cNvPr id="3" name="Symbol zastępczy zawartości 2"/>
          <p:cNvSpPr>
            <a:spLocks noGrp="1"/>
          </p:cNvSpPr>
          <p:nvPr>
            <p:ph idx="1"/>
          </p:nvPr>
        </p:nvSpPr>
        <p:spPr>
          <a:xfrm>
            <a:off x="4571999" y="1484784"/>
            <a:ext cx="4104317" cy="5091082"/>
          </a:xfrm>
        </p:spPr>
        <p:txBody>
          <a:bodyPr/>
          <a:lstStyle/>
          <a:p>
            <a:pPr algn="ctr">
              <a:buFont typeface="Wingdings" panose="05000000000000000000" pitchFamily="2" charset="2"/>
              <a:buChar char="Ø"/>
            </a:pPr>
            <a:r>
              <a:rPr lang="pl-PL" sz="2000" dirty="0">
                <a:latin typeface="Book Antiqua" panose="02040602050305030304" pitchFamily="18" charset="0"/>
              </a:rPr>
              <a:t>Andrzej Dziadzio, </a:t>
            </a:r>
            <a:r>
              <a:rPr lang="pl-PL" sz="2000" i="1" dirty="0">
                <a:latin typeface="Book Antiqua" panose="02040602050305030304" pitchFamily="18" charset="0"/>
              </a:rPr>
              <a:t>Powszechna Historia Prawa</a:t>
            </a:r>
            <a:r>
              <a:rPr lang="pl-PL" sz="2000" dirty="0">
                <a:latin typeface="Book Antiqua" panose="02040602050305030304" pitchFamily="18" charset="0"/>
              </a:rPr>
              <a:t>, Wydawnictwo PWN, Warszawa </a:t>
            </a:r>
            <a:r>
              <a:rPr lang="pl-PL" sz="2000" dirty="0" smtClean="0">
                <a:latin typeface="Book Antiqua" panose="02040602050305030304" pitchFamily="18" charset="0"/>
              </a:rPr>
              <a:t>2020</a:t>
            </a:r>
          </a:p>
          <a:p>
            <a:pPr algn="ctr">
              <a:buFont typeface="Wingdings" panose="05000000000000000000" pitchFamily="2" charset="2"/>
              <a:buChar char="Ø"/>
            </a:pPr>
            <a:r>
              <a:rPr lang="pl-PL" sz="2000" dirty="0">
                <a:latin typeface="Book Antiqua" panose="02040602050305030304" pitchFamily="18" charset="0"/>
              </a:rPr>
              <a:t>Andrzej Dziadzio, Dorota Malec, </a:t>
            </a:r>
            <a:r>
              <a:rPr lang="pl-PL" sz="2000" i="1" dirty="0">
                <a:latin typeface="Book Antiqua" panose="02040602050305030304" pitchFamily="18" charset="0"/>
              </a:rPr>
              <a:t>Historia prawa : prawo karne w świetle źródeł</a:t>
            </a:r>
            <a:r>
              <a:rPr lang="pl-PL" sz="2000" dirty="0">
                <a:latin typeface="Book Antiqua" panose="02040602050305030304" pitchFamily="18" charset="0"/>
              </a:rPr>
              <a:t>, Księgarnia Akademicka, Kraków 1997</a:t>
            </a:r>
            <a:r>
              <a:rPr lang="pl-PL" sz="2000" dirty="0" smtClean="0">
                <a:latin typeface="Book Antiqua" panose="02040602050305030304" pitchFamily="18" charset="0"/>
              </a:rPr>
              <a:t>.</a:t>
            </a:r>
          </a:p>
          <a:p>
            <a:pPr algn="ctr">
              <a:buFont typeface="Wingdings" panose="05000000000000000000" pitchFamily="2" charset="2"/>
              <a:buChar char="Ø"/>
            </a:pPr>
            <a:r>
              <a:rPr lang="pl-PL" sz="2000" dirty="0" smtClean="0">
                <a:latin typeface="Book Antiqua" panose="02040602050305030304" pitchFamily="18" charset="0"/>
              </a:rPr>
              <a:t> </a:t>
            </a:r>
            <a:r>
              <a:rPr lang="pl-PL" sz="2000" dirty="0">
                <a:latin typeface="Book Antiqua" panose="02040602050305030304" pitchFamily="18" charset="0"/>
              </a:rPr>
              <a:t>Andrzej Dziadzio, Dorota Malec, </a:t>
            </a:r>
            <a:r>
              <a:rPr lang="pl-PL" sz="2000" i="1" dirty="0">
                <a:latin typeface="Book Antiqua" panose="02040602050305030304" pitchFamily="18" charset="0"/>
              </a:rPr>
              <a:t>Historia prawa : proces i wymiar sprawiedliwości w świetle źródeł</a:t>
            </a:r>
            <a:r>
              <a:rPr lang="pl-PL" sz="2000" dirty="0">
                <a:latin typeface="Book Antiqua" panose="02040602050305030304" pitchFamily="18" charset="0"/>
              </a:rPr>
              <a:t>, Księgarnia Akademicka, Kraków 2000</a:t>
            </a:r>
            <a:r>
              <a:rPr lang="pl-PL" sz="2200" dirty="0">
                <a:latin typeface="Book Antiqua" panose="02040602050305030304" pitchFamily="18" charset="0"/>
              </a:rPr>
              <a:t>. </a:t>
            </a:r>
          </a:p>
        </p:txBody>
      </p:sp>
    </p:spTree>
    <p:extLst>
      <p:ext uri="{BB962C8B-B14F-4D97-AF65-F5344CB8AC3E}">
        <p14:creationId xmlns:p14="http://schemas.microsoft.com/office/powerpoint/2010/main" val="2962904403"/>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Obraz 2"/>
          <p:cNvPicPr>
            <a:picLocks noChangeAspect="1"/>
          </p:cNvPicPr>
          <p:nvPr/>
        </p:nvPicPr>
        <p:blipFill>
          <a:blip r:embed="rId2" cstate="print"/>
          <a:srcRect/>
          <a:stretch>
            <a:fillRect/>
          </a:stretch>
        </p:blipFill>
        <p:spPr bwMode="auto">
          <a:xfrm>
            <a:off x="0" y="3175"/>
            <a:ext cx="9144000" cy="6851650"/>
          </a:xfrm>
          <a:prstGeom prst="rect">
            <a:avLst/>
          </a:prstGeom>
          <a:noFill/>
          <a:ln w="9525">
            <a:noFill/>
            <a:miter lim="800000"/>
            <a:headEnd/>
            <a:tailEnd/>
          </a:ln>
        </p:spPr>
      </p:pic>
      <p:sp>
        <p:nvSpPr>
          <p:cNvPr id="23554" name="pole tekstowe 3"/>
          <p:cNvSpPr txBox="1">
            <a:spLocks noChangeArrowheads="1"/>
          </p:cNvSpPr>
          <p:nvPr/>
        </p:nvSpPr>
        <p:spPr bwMode="auto">
          <a:xfrm>
            <a:off x="2699792" y="2890391"/>
            <a:ext cx="3384376" cy="1077218"/>
          </a:xfrm>
          <a:prstGeom prst="rect">
            <a:avLst/>
          </a:prstGeom>
          <a:noFill/>
          <a:ln w="9525">
            <a:noFill/>
            <a:miter lim="800000"/>
            <a:headEnd/>
            <a:tailEnd/>
          </a:ln>
        </p:spPr>
        <p:txBody>
          <a:bodyPr wrap="square">
            <a:spAutoFit/>
          </a:bodyPr>
          <a:lstStyle/>
          <a:p>
            <a:pPr algn="ctr"/>
            <a:r>
              <a:rPr lang="pl-PL" sz="1600" b="1" dirty="0" smtClean="0">
                <a:solidFill>
                  <a:srgbClr val="A48E60"/>
                </a:solidFill>
                <a:latin typeface="+mn-lt"/>
              </a:rPr>
              <a:t>Uniwersytet Jagielloński w Krakowie</a:t>
            </a:r>
          </a:p>
          <a:p>
            <a:pPr algn="ctr"/>
            <a:r>
              <a:rPr lang="pl-PL" sz="1600" b="1" dirty="0">
                <a:solidFill>
                  <a:srgbClr val="A48E60"/>
                </a:solidFill>
                <a:latin typeface="+mn-lt"/>
              </a:rPr>
              <a:t>u</a:t>
            </a:r>
            <a:r>
              <a:rPr lang="pl-PL" sz="1600" b="1" dirty="0" smtClean="0">
                <a:solidFill>
                  <a:srgbClr val="A48E60"/>
                </a:solidFill>
                <a:latin typeface="+mn-lt"/>
              </a:rPr>
              <a:t>j.edu.pl</a:t>
            </a:r>
          </a:p>
          <a:p>
            <a:pPr algn="ctr"/>
            <a:r>
              <a:rPr lang="pl-PL" sz="1600" b="1" dirty="0">
                <a:solidFill>
                  <a:schemeClr val="bg2">
                    <a:lumMod val="50000"/>
                  </a:schemeClr>
                </a:solidFill>
                <a:latin typeface="+mn-lt"/>
              </a:rPr>
              <a:t>facebook.com/</a:t>
            </a:r>
            <a:r>
              <a:rPr lang="pl-PL" sz="1600" b="1" dirty="0" err="1">
                <a:solidFill>
                  <a:schemeClr val="bg2">
                    <a:lumMod val="50000"/>
                  </a:schemeClr>
                </a:solidFill>
                <a:latin typeface="+mn-lt"/>
              </a:rPr>
              <a:t>jagiellonian.university</a:t>
            </a:r>
            <a:endParaRPr lang="pl-PL" sz="1600" b="1" dirty="0">
              <a:solidFill>
                <a:schemeClr val="bg2">
                  <a:lumMod val="50000"/>
                </a:schemeClr>
              </a:solidFill>
              <a:latin typeface="+mn-lt"/>
            </a:endParaRPr>
          </a:p>
          <a:p>
            <a:pPr algn="ctr"/>
            <a:endParaRPr lang="pl-PL" sz="1600" b="1" dirty="0">
              <a:solidFill>
                <a:srgbClr val="A48E60"/>
              </a:solidFill>
              <a:latin typeface="+mn-lt"/>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237"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2" name="Tytuł 1"/>
          <p:cNvSpPr>
            <a:spLocks noGrp="1"/>
          </p:cNvSpPr>
          <p:nvPr>
            <p:ph type="title"/>
          </p:nvPr>
        </p:nvSpPr>
        <p:spPr>
          <a:xfrm>
            <a:off x="1907938" y="476672"/>
            <a:ext cx="6778862" cy="940966"/>
          </a:xfrm>
        </p:spPr>
        <p:txBody>
          <a:bodyPr/>
          <a:lstStyle/>
          <a:p>
            <a:r>
              <a:rPr lang="pl-PL" i="1" dirty="0" smtClean="0">
                <a:latin typeface="Book Antiqua" panose="02040602050305030304" pitchFamily="18" charset="0"/>
              </a:rPr>
              <a:t>Carolina</a:t>
            </a:r>
            <a:endParaRPr lang="pl-PL" i="1" dirty="0">
              <a:latin typeface="Book Antiqua" panose="02040602050305030304" pitchFamily="18" charset="0"/>
            </a:endParaRPr>
          </a:p>
        </p:txBody>
      </p:sp>
      <p:sp>
        <p:nvSpPr>
          <p:cNvPr id="3" name="Symbol zastępczy zawartości 2"/>
          <p:cNvSpPr>
            <a:spLocks noGrp="1"/>
          </p:cNvSpPr>
          <p:nvPr>
            <p:ph idx="1"/>
          </p:nvPr>
        </p:nvSpPr>
        <p:spPr>
          <a:xfrm>
            <a:off x="2069858" y="1417638"/>
            <a:ext cx="6616942" cy="4708525"/>
          </a:xfrm>
        </p:spPr>
        <p:txBody>
          <a:bodyPr/>
          <a:lstStyle/>
          <a:p>
            <a:r>
              <a:rPr lang="pl-PL" sz="2400" dirty="0" smtClean="0">
                <a:latin typeface="Book Antiqua" panose="02040602050305030304" pitchFamily="18" charset="0"/>
              </a:rPr>
              <a:t>Nowe środki dowodowe </a:t>
            </a:r>
          </a:p>
          <a:p>
            <a:r>
              <a:rPr lang="pl-PL" sz="2400" dirty="0" smtClean="0">
                <a:latin typeface="Book Antiqua" panose="02040602050305030304" pitchFamily="18" charset="0"/>
              </a:rPr>
              <a:t>Dopuszczenie tortur</a:t>
            </a:r>
          </a:p>
          <a:p>
            <a:r>
              <a:rPr lang="pl-PL" sz="2400" dirty="0" smtClean="0">
                <a:latin typeface="Book Antiqua" panose="02040602050305030304" pitchFamily="18" charset="0"/>
              </a:rPr>
              <a:t>Wpływ na doktrynę prawa karnego </a:t>
            </a:r>
          </a:p>
          <a:p>
            <a:r>
              <a:rPr lang="pl-PL" sz="2400" dirty="0" smtClean="0">
                <a:latin typeface="Book Antiqua" panose="02040602050305030304" pitchFamily="18" charset="0"/>
              </a:rPr>
              <a:t>Benedykt </a:t>
            </a:r>
            <a:r>
              <a:rPr lang="pl-PL" sz="2400" dirty="0" err="1" smtClean="0">
                <a:latin typeface="Book Antiqua" panose="02040602050305030304" pitchFamily="18" charset="0"/>
              </a:rPr>
              <a:t>Carpzov</a:t>
            </a:r>
            <a:r>
              <a:rPr lang="pl-PL" sz="2400" dirty="0" smtClean="0">
                <a:latin typeface="Book Antiqua" panose="02040602050305030304" pitchFamily="18" charset="0"/>
              </a:rPr>
              <a:t> </a:t>
            </a:r>
          </a:p>
          <a:p>
            <a:r>
              <a:rPr lang="pl-PL" sz="2400" dirty="0" smtClean="0">
                <a:latin typeface="Book Antiqua" panose="02040602050305030304" pitchFamily="18" charset="0"/>
              </a:rPr>
              <a:t>Wpływ na rozwiązania innych państw np. Francji, Austrii czy Rzeczpospolitej</a:t>
            </a:r>
          </a:p>
          <a:p>
            <a:r>
              <a:rPr lang="pl-PL" sz="2400" dirty="0" smtClean="0">
                <a:latin typeface="Book Antiqua" panose="02040602050305030304" pitchFamily="18" charset="0"/>
              </a:rPr>
              <a:t>Kara worka – ojcobójstwo </a:t>
            </a:r>
            <a:endParaRPr lang="pl-PL" dirty="0" smtClean="0"/>
          </a:p>
          <a:p>
            <a:endParaRPr lang="pl-PL" dirty="0"/>
          </a:p>
        </p:txBody>
      </p:sp>
    </p:spTree>
    <p:extLst>
      <p:ext uri="{BB962C8B-B14F-4D97-AF65-F5344CB8AC3E}">
        <p14:creationId xmlns:p14="http://schemas.microsoft.com/office/powerpoint/2010/main" val="3183040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237"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2" name="Tytuł 1"/>
          <p:cNvSpPr>
            <a:spLocks noGrp="1"/>
          </p:cNvSpPr>
          <p:nvPr>
            <p:ph type="title"/>
          </p:nvPr>
        </p:nvSpPr>
        <p:spPr>
          <a:xfrm>
            <a:off x="817712" y="511474"/>
            <a:ext cx="8229600" cy="1143000"/>
          </a:xfrm>
        </p:spPr>
        <p:txBody>
          <a:bodyPr/>
          <a:lstStyle/>
          <a:p>
            <a:r>
              <a:rPr lang="pl-PL" dirty="0" smtClean="0">
                <a:latin typeface="Book Antiqua" panose="02040602050305030304" pitchFamily="18" charset="0"/>
              </a:rPr>
              <a:t>Procesy o czary </a:t>
            </a:r>
            <a:endParaRPr lang="pl-PL" dirty="0">
              <a:latin typeface="Book Antiqua" panose="02040602050305030304" pitchFamily="18" charset="0"/>
            </a:endParaRPr>
          </a:p>
        </p:txBody>
      </p:sp>
      <p:sp>
        <p:nvSpPr>
          <p:cNvPr id="3" name="Symbol zastępczy zawartości 2"/>
          <p:cNvSpPr>
            <a:spLocks noGrp="1"/>
          </p:cNvSpPr>
          <p:nvPr>
            <p:ph idx="1"/>
          </p:nvPr>
        </p:nvSpPr>
        <p:spPr>
          <a:xfrm>
            <a:off x="1907938" y="1692276"/>
            <a:ext cx="6778862" cy="4433887"/>
          </a:xfrm>
        </p:spPr>
        <p:txBody>
          <a:bodyPr/>
          <a:lstStyle/>
          <a:p>
            <a:r>
              <a:rPr lang="pl-PL" sz="2400" dirty="0" smtClean="0">
                <a:latin typeface="Book Antiqua" panose="02040602050305030304" pitchFamily="18" charset="0"/>
              </a:rPr>
              <a:t>Możliwość wielokrotnego stosowania tortur </a:t>
            </a:r>
          </a:p>
          <a:p>
            <a:r>
              <a:rPr lang="pl-PL" sz="2400" b="1" dirty="0" smtClean="0">
                <a:latin typeface="Book Antiqua" panose="02040602050305030304" pitchFamily="18" charset="0"/>
              </a:rPr>
              <a:t>Młot na czarownice </a:t>
            </a:r>
            <a:r>
              <a:rPr lang="pl-PL" sz="2400" dirty="0" smtClean="0">
                <a:latin typeface="Book Antiqua" panose="02040602050305030304" pitchFamily="18" charset="0"/>
              </a:rPr>
              <a:t>(</a:t>
            </a:r>
            <a:r>
              <a:rPr lang="pl-PL" sz="2400" i="1" dirty="0" smtClean="0">
                <a:latin typeface="Book Antiqua" panose="02040602050305030304" pitchFamily="18" charset="0"/>
              </a:rPr>
              <a:t>łac. </a:t>
            </a:r>
            <a:r>
              <a:rPr lang="pl-PL" sz="2400" i="1" dirty="0" err="1" smtClean="0">
                <a:latin typeface="Book Antiqua" panose="02040602050305030304" pitchFamily="18" charset="0"/>
              </a:rPr>
              <a:t>Malleus</a:t>
            </a:r>
            <a:r>
              <a:rPr lang="pl-PL" sz="2400" i="1" dirty="0" smtClean="0">
                <a:latin typeface="Book Antiqua" panose="02040602050305030304" pitchFamily="18" charset="0"/>
              </a:rPr>
              <a:t> </a:t>
            </a:r>
            <a:r>
              <a:rPr lang="pl-PL" sz="2400" i="1" dirty="0" err="1" smtClean="0">
                <a:latin typeface="Book Antiqua" panose="02040602050305030304" pitchFamily="18" charset="0"/>
              </a:rPr>
              <a:t>maleficarum</a:t>
            </a:r>
            <a:r>
              <a:rPr lang="pl-PL" sz="2400" dirty="0" smtClean="0">
                <a:latin typeface="Book Antiqua" panose="02040602050305030304" pitchFamily="18" charset="0"/>
              </a:rPr>
              <a:t>) – Jakub </a:t>
            </a:r>
            <a:r>
              <a:rPr lang="pl-PL" sz="2400" dirty="0" err="1" smtClean="0">
                <a:latin typeface="Book Antiqua" panose="02040602050305030304" pitchFamily="18" charset="0"/>
              </a:rPr>
              <a:t>Sprenger</a:t>
            </a:r>
            <a:r>
              <a:rPr lang="pl-PL" sz="2400" dirty="0" smtClean="0">
                <a:latin typeface="Book Antiqua" panose="02040602050305030304" pitchFamily="18" charset="0"/>
              </a:rPr>
              <a:t>, Henryk Kramer z XV w. </a:t>
            </a:r>
          </a:p>
          <a:p>
            <a:r>
              <a:rPr lang="pl-PL" sz="2400" dirty="0" smtClean="0">
                <a:latin typeface="Book Antiqua" panose="02040602050305030304" pitchFamily="18" charset="0"/>
              </a:rPr>
              <a:t>XVII w. – największa ilość procesów </a:t>
            </a:r>
          </a:p>
          <a:p>
            <a:r>
              <a:rPr lang="pl-PL" sz="2400" dirty="0" smtClean="0">
                <a:latin typeface="Book Antiqua" panose="02040602050305030304" pitchFamily="18" charset="0"/>
              </a:rPr>
              <a:t>Jezuita Fryderyk </a:t>
            </a:r>
            <a:r>
              <a:rPr lang="pl-PL" sz="2400" dirty="0" err="1" smtClean="0">
                <a:latin typeface="Book Antiqua" panose="02040602050305030304" pitchFamily="18" charset="0"/>
              </a:rPr>
              <a:t>Spee</a:t>
            </a:r>
            <a:r>
              <a:rPr lang="pl-PL" sz="2400" dirty="0">
                <a:latin typeface="Book Antiqua" panose="02040602050305030304" pitchFamily="18" charset="0"/>
              </a:rPr>
              <a:t> </a:t>
            </a:r>
            <a:r>
              <a:rPr lang="pl-PL" sz="2400" dirty="0" smtClean="0">
                <a:latin typeface="Book Antiqua" panose="02040602050305030304" pitchFamily="18" charset="0"/>
              </a:rPr>
              <a:t>– krytyka procesów </a:t>
            </a:r>
          </a:p>
          <a:p>
            <a:pPr marL="457200" indent="-457200">
              <a:buFont typeface="+mj-lt"/>
              <a:buAutoNum type="alphaLcParenR"/>
            </a:pPr>
            <a:r>
              <a:rPr lang="pl-PL" sz="2400" b="1" dirty="0" err="1" smtClean="0">
                <a:latin typeface="Book Antiqua" panose="02040602050305030304" pitchFamily="18" charset="0"/>
              </a:rPr>
              <a:t>Cautio</a:t>
            </a:r>
            <a:r>
              <a:rPr lang="pl-PL" sz="2400" b="1" dirty="0" smtClean="0">
                <a:latin typeface="Book Antiqua" panose="02040602050305030304" pitchFamily="18" charset="0"/>
              </a:rPr>
              <a:t> </a:t>
            </a:r>
            <a:r>
              <a:rPr lang="pl-PL" sz="2400" b="1" dirty="0" err="1" smtClean="0">
                <a:latin typeface="Book Antiqua" panose="02040602050305030304" pitchFamily="18" charset="0"/>
              </a:rPr>
              <a:t>Criminalis</a:t>
            </a:r>
            <a:r>
              <a:rPr lang="pl-PL" sz="2400" b="1" dirty="0" smtClean="0">
                <a:latin typeface="Book Antiqua" panose="02040602050305030304" pitchFamily="18" charset="0"/>
              </a:rPr>
              <a:t> </a:t>
            </a:r>
            <a:r>
              <a:rPr lang="pl-PL" sz="2400" dirty="0" smtClean="0">
                <a:latin typeface="Book Antiqua" panose="02040602050305030304" pitchFamily="18" charset="0"/>
              </a:rPr>
              <a:t>z 1631 r. </a:t>
            </a:r>
          </a:p>
          <a:p>
            <a:pPr>
              <a:buFont typeface="Arial" panose="020B0604020202020204" pitchFamily="34" charset="0"/>
              <a:buChar char="•"/>
            </a:pPr>
            <a:r>
              <a:rPr lang="pl-PL" sz="2400" dirty="0" smtClean="0">
                <a:latin typeface="Book Antiqua" panose="02040602050305030304" pitchFamily="18" charset="0"/>
              </a:rPr>
              <a:t>Zniesienie procesów o czary w Rzeczypospolitej w 1776 r. (konstytucja sejmowa) </a:t>
            </a:r>
          </a:p>
          <a:p>
            <a:pPr marL="457200" indent="-457200">
              <a:buFont typeface="+mj-lt"/>
              <a:buAutoNum type="alphaLcParenR"/>
            </a:pPr>
            <a:endParaRPr lang="pl-PL" sz="2400" dirty="0" smtClean="0">
              <a:latin typeface="Book Antiqua" panose="02040602050305030304" pitchFamily="18" charset="0"/>
            </a:endParaRPr>
          </a:p>
          <a:p>
            <a:pPr marL="457200" indent="-457200">
              <a:buFont typeface="+mj-lt"/>
              <a:buAutoNum type="alphaLcParenR"/>
            </a:pPr>
            <a:endParaRPr lang="pl-PL" sz="2400" dirty="0" smtClean="0">
              <a:latin typeface="Book Antiqua" panose="02040602050305030304" pitchFamily="18" charset="0"/>
            </a:endParaRPr>
          </a:p>
          <a:p>
            <a:endParaRPr lang="pl-PL" sz="2400" dirty="0">
              <a:latin typeface="Book Antiqua" panose="02040602050305030304" pitchFamily="18" charset="0"/>
            </a:endParaRPr>
          </a:p>
        </p:txBody>
      </p:sp>
    </p:spTree>
    <p:extLst>
      <p:ext uri="{BB962C8B-B14F-4D97-AF65-F5344CB8AC3E}">
        <p14:creationId xmlns:p14="http://schemas.microsoft.com/office/powerpoint/2010/main" val="2013756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932512" y="587247"/>
            <a:ext cx="4248000" cy="45719"/>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A48E60"/>
              </a:solidFill>
            </a:endParaRPr>
          </a:p>
        </p:txBody>
      </p:sp>
      <p:grpSp>
        <p:nvGrpSpPr>
          <p:cNvPr id="23" name="Grupa 22"/>
          <p:cNvGrpSpPr>
            <a:grpSpLocks/>
          </p:cNvGrpSpPr>
          <p:nvPr/>
        </p:nvGrpSpPr>
        <p:grpSpPr bwMode="auto">
          <a:xfrm>
            <a:off x="0" y="0"/>
            <a:ext cx="1908175" cy="6858000"/>
            <a:chOff x="0" y="-1"/>
            <a:chExt cx="1907704" cy="6858001"/>
          </a:xfrm>
        </p:grpSpPr>
        <p:sp>
          <p:nvSpPr>
            <p:cNvPr id="24" name="Prostokąt 23"/>
            <p:cNvSpPr/>
            <p:nvPr/>
          </p:nvSpPr>
          <p:spPr>
            <a:xfrm flipV="1">
              <a:off x="0" y="6237288"/>
              <a:ext cx="1907704" cy="620712"/>
            </a:xfrm>
            <a:prstGeom prst="rect">
              <a:avLst/>
            </a:prstGeom>
            <a:solidFill>
              <a:srgbClr val="A48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Prostokąt 24"/>
            <p:cNvSpPr/>
            <p:nvPr/>
          </p:nvSpPr>
          <p:spPr>
            <a:xfrm>
              <a:off x="0" y="-1"/>
              <a:ext cx="1907704" cy="6196014"/>
            </a:xfrm>
            <a:prstGeom prst="rect">
              <a:avLst/>
            </a:prstGeom>
            <a:solidFill>
              <a:srgbClr val="022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pole tekstowe 3"/>
            <p:cNvSpPr txBox="1">
              <a:spLocks noChangeArrowheads="1"/>
            </p:cNvSpPr>
            <p:nvPr/>
          </p:nvSpPr>
          <p:spPr bwMode="auto">
            <a:xfrm>
              <a:off x="341784" y="6237312"/>
              <a:ext cx="1224136" cy="338554"/>
            </a:xfrm>
            <a:prstGeom prst="rect">
              <a:avLst/>
            </a:prstGeom>
            <a:noFill/>
            <a:ln w="9525">
              <a:noFill/>
              <a:miter lim="800000"/>
              <a:headEnd/>
              <a:tailEnd/>
            </a:ln>
          </p:spPr>
          <p:txBody>
            <a:bodyPr>
              <a:spAutoFit/>
            </a:bodyPr>
            <a:lstStyle/>
            <a:p>
              <a:pPr algn="ctr"/>
              <a:r>
                <a:rPr lang="pl-PL" sz="1600" b="1" dirty="0">
                  <a:solidFill>
                    <a:srgbClr val="022F5D"/>
                  </a:solidFill>
                  <a:latin typeface="Calibri" pitchFamily="34" charset="0"/>
                </a:rPr>
                <a:t>uj.edu.pl</a:t>
              </a:r>
            </a:p>
          </p:txBody>
        </p:sp>
      </p:grpSp>
      <p:pic>
        <p:nvPicPr>
          <p:cNvPr id="27" name="Obraz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80" y="373306"/>
            <a:ext cx="1317143" cy="1397293"/>
          </a:xfrm>
          <a:prstGeom prst="rect">
            <a:avLst/>
          </a:prstGeom>
        </p:spPr>
      </p:pic>
      <p:sp>
        <p:nvSpPr>
          <p:cNvPr id="4" name="Tytuł 3"/>
          <p:cNvSpPr>
            <a:spLocks noGrp="1"/>
          </p:cNvSpPr>
          <p:nvPr>
            <p:ph type="title"/>
          </p:nvPr>
        </p:nvSpPr>
        <p:spPr>
          <a:xfrm>
            <a:off x="-5680" y="2143904"/>
            <a:ext cx="2057400" cy="2641411"/>
          </a:xfrm>
        </p:spPr>
        <p:txBody>
          <a:bodyPr/>
          <a:lstStyle/>
          <a:p>
            <a:r>
              <a:rPr lang="pl-PL" sz="2800" b="1" dirty="0" smtClean="0">
                <a:solidFill>
                  <a:schemeClr val="bg1"/>
                </a:solidFill>
                <a:effectLst>
                  <a:outerShdw blurRad="38100" dist="38100" dir="2700000" algn="tl">
                    <a:srgbClr val="000000">
                      <a:alpha val="43137"/>
                    </a:srgbClr>
                  </a:outerShdw>
                </a:effectLst>
                <a:latin typeface="Book Antiqua" panose="02040602050305030304" pitchFamily="18" charset="0"/>
              </a:rPr>
              <a:t>Młot na czarownice</a:t>
            </a:r>
            <a:endParaRPr lang="pl-PL" sz="28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pic>
        <p:nvPicPr>
          <p:cNvPr id="8" name="Obraz 7"/>
          <p:cNvPicPr>
            <a:picLocks noChangeAspect="1"/>
          </p:cNvPicPr>
          <p:nvPr/>
        </p:nvPicPr>
        <p:blipFill>
          <a:blip r:embed="rId3"/>
          <a:stretch>
            <a:fillRect/>
          </a:stretch>
        </p:blipFill>
        <p:spPr>
          <a:xfrm>
            <a:off x="3059832" y="0"/>
            <a:ext cx="5040560" cy="6782650"/>
          </a:xfrm>
          <a:prstGeom prst="rect">
            <a:avLst/>
          </a:prstGeom>
        </p:spPr>
      </p:pic>
      <p:sp>
        <p:nvSpPr>
          <p:cNvPr id="2" name="pole tekstowe 1"/>
          <p:cNvSpPr txBox="1"/>
          <p:nvPr/>
        </p:nvSpPr>
        <p:spPr>
          <a:xfrm>
            <a:off x="145276" y="4653136"/>
            <a:ext cx="1540416" cy="1200329"/>
          </a:xfrm>
          <a:prstGeom prst="rect">
            <a:avLst/>
          </a:prstGeom>
          <a:noFill/>
        </p:spPr>
        <p:txBody>
          <a:bodyPr wrap="square" rtlCol="0">
            <a:spAutoFit/>
          </a:bodyPr>
          <a:lstStyle/>
          <a:p>
            <a:r>
              <a:rPr lang="pl-PL" sz="1200" dirty="0" smtClean="0">
                <a:solidFill>
                  <a:schemeClr val="bg1"/>
                </a:solidFill>
              </a:rPr>
              <a:t>Źródło:</a:t>
            </a:r>
          </a:p>
          <a:p>
            <a:r>
              <a:rPr lang="pl-PL" sz="1200" dirty="0" err="1">
                <a:solidFill>
                  <a:schemeClr val="bg1"/>
                </a:solidFill>
              </a:rPr>
              <a:t>https</a:t>
            </a:r>
            <a:r>
              <a:rPr lang="pl-PL" sz="1200" dirty="0">
                <a:solidFill>
                  <a:schemeClr val="bg1"/>
                </a:solidFill>
              </a:rPr>
              <a:t>://</a:t>
            </a:r>
            <a:r>
              <a:rPr lang="pl-PL" sz="1200" dirty="0" err="1">
                <a:solidFill>
                  <a:schemeClr val="bg1"/>
                </a:solidFill>
              </a:rPr>
              <a:t>polona.pl</a:t>
            </a:r>
            <a:r>
              <a:rPr lang="pl-PL" sz="1200" dirty="0">
                <a:solidFill>
                  <a:schemeClr val="bg1"/>
                </a:solidFill>
              </a:rPr>
              <a:t>/</a:t>
            </a:r>
            <a:r>
              <a:rPr lang="pl-PL" sz="1200" dirty="0" err="1">
                <a:solidFill>
                  <a:schemeClr val="bg1"/>
                </a:solidFill>
              </a:rPr>
              <a:t>item-view</a:t>
            </a:r>
            <a:r>
              <a:rPr lang="pl-PL" sz="1200" dirty="0">
                <a:solidFill>
                  <a:schemeClr val="bg1"/>
                </a:solidFill>
              </a:rPr>
              <a:t>/</a:t>
            </a:r>
            <a:r>
              <a:rPr lang="pl-PL" sz="1200" dirty="0" err="1">
                <a:solidFill>
                  <a:schemeClr val="bg1"/>
                </a:solidFill>
              </a:rPr>
              <a:t>d937d66e-8d93-42c0-a639-2c639082799d?page</a:t>
            </a:r>
            <a:r>
              <a:rPr lang="pl-PL" sz="1200" dirty="0">
                <a:solidFill>
                  <a:schemeClr val="bg1"/>
                </a:solidFill>
              </a:rPr>
              <a:t>=0</a:t>
            </a:r>
          </a:p>
        </p:txBody>
      </p:sp>
    </p:spTree>
    <p:extLst>
      <p:ext uri="{BB962C8B-B14F-4D97-AF65-F5344CB8AC3E}">
        <p14:creationId xmlns:p14="http://schemas.microsoft.com/office/powerpoint/2010/main" val="682294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3271</TotalTime>
  <Words>1760</Words>
  <Application>Microsoft Office PowerPoint</Application>
  <PresentationFormat>Pokaz na ekranie (4:3)</PresentationFormat>
  <Paragraphs>440</Paragraphs>
  <Slides>62</Slides>
  <Notes>2</Notes>
  <HiddenSlides>1</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62</vt:i4>
      </vt:variant>
    </vt:vector>
  </HeadingPairs>
  <TitlesOfParts>
    <vt:vector size="68" baseType="lpstr">
      <vt:lpstr>Arial</vt:lpstr>
      <vt:lpstr>Book Antiqua</vt:lpstr>
      <vt:lpstr>Calibri</vt:lpstr>
      <vt:lpstr>Gabriola</vt:lpstr>
      <vt:lpstr>Wingdings</vt:lpstr>
      <vt:lpstr>Motyw pakietu Office</vt:lpstr>
      <vt:lpstr>Prezentacja programu PowerPoint</vt:lpstr>
      <vt:lpstr>Plan zajęć </vt:lpstr>
      <vt:lpstr>6.11.1939 r. </vt:lpstr>
      <vt:lpstr>Rzesza Niemiecka </vt:lpstr>
      <vt:lpstr>Constutio Criminalis Carolina</vt:lpstr>
      <vt:lpstr>Carolina </vt:lpstr>
      <vt:lpstr>Carolina</vt:lpstr>
      <vt:lpstr>Procesy o czary </vt:lpstr>
      <vt:lpstr>Młot na czarownice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Francja </vt:lpstr>
      <vt:lpstr>Ordonanse </vt:lpstr>
      <vt:lpstr>Ordonanse </vt:lpstr>
      <vt:lpstr>Środki dowodowe</vt:lpstr>
      <vt:lpstr> Sądownictwo królewskie </vt:lpstr>
      <vt:lpstr> Oświecenie a prawo </vt:lpstr>
      <vt:lpstr>Prawo natury</vt:lpstr>
      <vt:lpstr>Szkoła humanitarna</vt:lpstr>
      <vt:lpstr>Polska </vt:lpstr>
      <vt:lpstr>Theresiana </vt:lpstr>
      <vt:lpstr> Theresiana  </vt:lpstr>
      <vt:lpstr>Leopoldina </vt:lpstr>
      <vt:lpstr>Józefina</vt:lpstr>
      <vt:lpstr>Ordynacja kryminalna</vt:lpstr>
      <vt:lpstr> Ustawa Karna dla Galicji Zachodniej</vt:lpstr>
      <vt:lpstr> Ustawa Karna dla Galicji Zachodniej</vt:lpstr>
      <vt:lpstr> Franciscana  </vt:lpstr>
      <vt:lpstr>Bawarski Kodeks Cywilny </vt:lpstr>
      <vt:lpstr>Landrecht </vt:lpstr>
      <vt:lpstr>Ehepatent </vt:lpstr>
      <vt:lpstr>Kodeks Cywilny Zachodniogalicyjski</vt:lpstr>
      <vt:lpstr> Rewolucja Francuska a prawo </vt:lpstr>
      <vt:lpstr>Anglia </vt:lpstr>
      <vt:lpstr>USA</vt:lpstr>
      <vt:lpstr>Kodeks cywilny </vt:lpstr>
      <vt:lpstr>Prezentacja programu PowerPoint</vt:lpstr>
      <vt:lpstr>Konstytucja Księstwa Warszawskiego 1807 r. </vt:lpstr>
      <vt:lpstr>Kodeks procedury cywilnej </vt:lpstr>
      <vt:lpstr>Kodeks handlowy</vt:lpstr>
      <vt:lpstr>Kodeks procedury karnej</vt:lpstr>
      <vt:lpstr>Kodeks karny </vt:lpstr>
      <vt:lpstr> Constitio Criminalis Carolina </vt:lpstr>
      <vt:lpstr>Przedstawicielem szkoły prawa natury był:</vt:lpstr>
      <vt:lpstr>„…Jeden świadek nie może dostarczyć pełnego dowodu, jest on jednakże wystarczający dla dostarczenia połowy dowodu tak, ze na obwinionego można albo nałożyć przysięgę oczyszczającą albo go poddać torturom…” Powyższy przepis opisuje instytucję: </vt:lpstr>
      <vt:lpstr>Józefina: </vt:lpstr>
      <vt:lpstr>Napoleoński Code Penal z 1810 r.: </vt:lpstr>
      <vt:lpstr>Analiza źródła</vt:lpstr>
      <vt:lpstr> Analiza źródła  </vt:lpstr>
      <vt:lpstr>Analiza źródła </vt:lpstr>
      <vt:lpstr>Analiza źródła </vt:lpstr>
      <vt:lpstr>Analiza źródła </vt:lpstr>
      <vt:lpstr>Analiza źródła </vt:lpstr>
      <vt:lpstr>Kazus</vt:lpstr>
      <vt:lpstr>Kazus  </vt:lpstr>
      <vt:lpstr>Bibliografia</vt:lpstr>
      <vt:lpstr>Prezentacja programu PowerPoint</vt:lpstr>
    </vt:vector>
  </TitlesOfParts>
  <Company>Materia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Joanna Wypiór</dc:creator>
  <cp:lastModifiedBy>Konto Microsoft</cp:lastModifiedBy>
  <cp:revision>241</cp:revision>
  <dcterms:created xsi:type="dcterms:W3CDTF">2015-06-16T02:21:23Z</dcterms:created>
  <dcterms:modified xsi:type="dcterms:W3CDTF">2024-04-23T08:27:11Z</dcterms:modified>
</cp:coreProperties>
</file>