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8" r:id="rId3"/>
    <p:sldId id="274" r:id="rId4"/>
    <p:sldId id="309" r:id="rId5"/>
    <p:sldId id="308" r:id="rId6"/>
    <p:sldId id="307" r:id="rId7"/>
    <p:sldId id="306" r:id="rId8"/>
    <p:sldId id="305" r:id="rId9"/>
    <p:sldId id="304" r:id="rId10"/>
    <p:sldId id="303" r:id="rId11"/>
    <p:sldId id="302" r:id="rId12"/>
    <p:sldId id="301" r:id="rId13"/>
    <p:sldId id="300" r:id="rId14"/>
    <p:sldId id="299" r:id="rId15"/>
    <p:sldId id="298" r:id="rId16"/>
    <p:sldId id="297" r:id="rId17"/>
    <p:sldId id="296" r:id="rId18"/>
    <p:sldId id="295" r:id="rId19"/>
    <p:sldId id="294" r:id="rId20"/>
    <p:sldId id="293" r:id="rId21"/>
    <p:sldId id="291" r:id="rId22"/>
    <p:sldId id="292" r:id="rId23"/>
    <p:sldId id="290" r:id="rId24"/>
    <p:sldId id="321" r:id="rId25"/>
    <p:sldId id="326" r:id="rId26"/>
    <p:sldId id="325" r:id="rId27"/>
    <p:sldId id="324" r:id="rId28"/>
    <p:sldId id="323" r:id="rId29"/>
    <p:sldId id="322" r:id="rId30"/>
    <p:sldId id="320" r:id="rId31"/>
    <p:sldId id="319" r:id="rId32"/>
    <p:sldId id="310" r:id="rId33"/>
    <p:sldId id="288" r:id="rId34"/>
    <p:sldId id="287" r:id="rId35"/>
    <p:sldId id="318" r:id="rId36"/>
    <p:sldId id="317" r:id="rId37"/>
    <p:sldId id="316" r:id="rId38"/>
    <p:sldId id="315" r:id="rId39"/>
    <p:sldId id="314" r:id="rId40"/>
    <p:sldId id="313" r:id="rId41"/>
    <p:sldId id="312" r:id="rId42"/>
    <p:sldId id="330" r:id="rId43"/>
    <p:sldId id="329" r:id="rId44"/>
    <p:sldId id="328" r:id="rId45"/>
    <p:sldId id="327" r:id="rId46"/>
    <p:sldId id="311" r:id="rId47"/>
    <p:sldId id="286" r:id="rId48"/>
    <p:sldId id="285" r:id="rId49"/>
    <p:sldId id="284" r:id="rId50"/>
    <p:sldId id="283" r:id="rId51"/>
    <p:sldId id="281" r:id="rId52"/>
    <p:sldId id="282" r:id="rId53"/>
    <p:sldId id="280" r:id="rId54"/>
    <p:sldId id="279" r:id="rId55"/>
    <p:sldId id="278" r:id="rId56"/>
    <p:sldId id="277" r:id="rId57"/>
    <p:sldId id="275" r:id="rId58"/>
    <p:sldId id="276" r:id="rId59"/>
    <p:sldId id="269" r:id="rId60"/>
    <p:sldId id="331" r:id="rId61"/>
    <p:sldId id="273" r:id="rId6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sz Zawiślak" initials="bz" lastIdx="12" clrIdx="0">
    <p:extLst>
      <p:ext uri="{19B8F6BF-5375-455C-9EA6-DF929625EA0E}">
        <p15:presenceInfo xmlns:p15="http://schemas.microsoft.com/office/powerpoint/2012/main" userId="Bartosz Zawiśl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510"/>
    <a:srgbClr val="A48E60"/>
    <a:srgbClr val="032F5E"/>
    <a:srgbClr val="022F5D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0" d="100"/>
          <a:sy n="80" d="100"/>
        </p:scale>
        <p:origin x="153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DA0639-3D02-423C-A2D7-A196C01E8BA4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3DF08-9645-4877-B793-A1DE48328F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363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3DF08-9645-4877-B793-A1DE48328FF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02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3DF08-9645-4877-B793-A1DE48328FF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6F9A-2FE8-49BA-9335-A45AFE10F651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AD3D-FE1B-40A6-B359-1427DA213B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ED5-BE90-422D-839C-9AF0A2707AAA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BE63-41D9-4707-8BD7-6C6F41AD95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FEF6-6782-42A4-9A81-127EB23659F9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511A-48FD-452E-8E74-15D4F725F9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4409-78EA-415F-8654-BB2DECC7E7F3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CB2A-A7EF-4E43-B002-BC5FBEF820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A8E3-FF6F-43E7-B171-F37B99ABDA49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CFED-69CE-4479-913E-936F334673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639B-43EC-4B56-A550-F8E314DE8F78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44D2-8C5F-4335-BF4D-6853C83451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977C-5FF6-4E98-90A2-E12454EA61B7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7579-69B4-4D1E-BEBF-BF602D4462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3C8A-A19E-48DA-9542-CBF622094AAD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7C44-EE78-4CE7-BCED-6D491B08F7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7704-BA6F-4922-90EC-1370F1C23408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F210-6250-4F79-AE6B-0E24F3448B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B3B4-E4C9-4102-BDE3-75FCC4D20550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AD18-61C6-4E9A-88A1-D9783CCE9F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BE27-C79B-4632-8F3F-1A3375A48BCE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F5BC-F1BB-4F18-B7E9-764722847C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EBEB6-CCC6-4CE3-95C2-C30A60A68EAF}" type="datetimeFigureOut">
              <a:rPr lang="pl-PL"/>
              <a:pPr>
                <a:defRPr/>
              </a:pPr>
              <a:t>23.04.2024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2A0DE-2DDF-40CB-B954-D88075EEED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diovis.nac.gov.pl/obraz/97429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owa.uj.edu.pl/owa/service.svc/s/GetFileAttachment?id=AAMkADhlOTA0ZjYxLTg0OGYtNDlmNC05OWU3LTFjNmIyMTVmOWZiNgBGAAAAAACaT3%2F6oKMeSIFI9FoE%2F%2FZ%2BBwD0I6IH0BWRTKAyRTY6MhnPAAAAAAEMAAD0I6IH0BWRTKAyRTY6MhnPAAA0Fj%2FnAAABEgAQAPdY567P7iZDs45n7KxhgPc%3D&amp;isImagePreview=True&amp;X-OWA-CANARY=BDn-vyVMlEqk0VAah_wca8l4XIejV9MIF269Flyx9oNxWp55rYFx6VvzzGGXVAgsrJSy6N5Uii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https://owa.uj.edu.pl/owa/service.svc/s/GetFileAttachment?id=AAMkADhlOTA0ZjYxLTg0OGYtNDlmNC05OWU3LTFjNmIyMTVmOWZiNgBGAAAAAACaT3%2F6oKMeSIFI9FoE%2F%2FZ%2BBwD0I6IH0BWRTKAyRTY6MhnPAAAAAAEMAAD0I6IH0BWRTKAyRTY6MhnPAAA0Fj%2FnAAABEgAQAPdY567P7iZDs45n7KxhgPc%3D&amp;isImagePreview=True&amp;X-OWA-CANARY=BDn-vyVMlEqk0VAah_wca8l4XIejV9MIF269Flyx9oNxWp55rYFx6VvzzGGXVAgsrJSy6N5Uiig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s://owa.uj.edu.pl/owa/service.svc/s/GetFileAttachment?id=AAMkADhlOTA0ZjYxLTg0OGYtNDlmNC05OWU3LTFjNmIyMTVmOWZiNgBGAAAAAACaT3%2F6oKMeSIFI9FoE%2F%2FZ%2BBwD0I6IH0BWRTKAyRTY6MhnPAAAAAAEMAAD0I6IH0BWRTKAyRTY6MhnPAAA0Fj%2FnAAABEgAQAPdY567P7iZDs45n7KxhgPc%3D&amp;isImagePreview=True&amp;X-OWA-CANARY=BDn-vyVMlEqk0VAah_wca8l4XIejV9MIF269Flyx9oNxWp55rYFx6VvzzGGXVAgsrJSy6N5Uiig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84" y="2646680"/>
            <a:ext cx="2581252" cy="14303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712108" y="3789040"/>
            <a:ext cx="219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A48E6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587246"/>
            <a:ext cx="6275040" cy="830391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Ustrój w XIX w. 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556792"/>
            <a:ext cx="6778862" cy="4569371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Kongres wiedeński </a:t>
            </a:r>
            <a:r>
              <a:rPr lang="pl-PL" sz="2400" dirty="0" smtClean="0">
                <a:latin typeface="Book Antiqua" panose="02040602050305030304" pitchFamily="18" charset="0"/>
              </a:rPr>
              <a:t>– 1815 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Francuska Karta Konstytucyjna </a:t>
            </a:r>
            <a:r>
              <a:rPr lang="pl-PL" sz="2400" dirty="0" smtClean="0">
                <a:latin typeface="Book Antiqua" panose="02040602050305030304" pitchFamily="18" charset="0"/>
              </a:rPr>
              <a:t>(1814 r.)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Silna pozycja króla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Równość wobec prawa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Wolność prasy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Wiosna Ludów </a:t>
            </a:r>
            <a:r>
              <a:rPr lang="pl-PL" sz="2400" dirty="0" smtClean="0">
                <a:latin typeface="Book Antiqua" panose="02040602050305030304" pitchFamily="18" charset="0"/>
              </a:rPr>
              <a:t>(1848 r.)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Związanie władzy prawem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Trójpodział władz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Szeroki katalog praw i wolności obywatelskich</a:t>
            </a:r>
          </a:p>
          <a:p>
            <a:endParaRPr lang="pl-PL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896000" y="692696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94198" y="0"/>
            <a:ext cx="4049802" cy="784671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Austro-Węgry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9858" y="784672"/>
            <a:ext cx="6616942" cy="5884688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Dyplom Październikowy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20.10.1860 r.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Domniemanie kompetencji na rzecz Sejmów Krajowych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Wyliczenie spraw należących do Rady Państwa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Patent Lutowy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26.02.1861 r.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Domniemanie kompetencji na rzecz Rady Państwa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Konstytucja grudniowa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21.12.1867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5 ustaw 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3454" y="587246"/>
            <a:ext cx="6483345" cy="830391"/>
          </a:xfrm>
        </p:spPr>
        <p:txBody>
          <a:bodyPr/>
          <a:lstStyle/>
          <a:p>
            <a:r>
              <a:rPr lang="pl-PL" b="1" dirty="0" err="1" smtClean="0">
                <a:latin typeface="Book Antiqua" panose="02040602050305030304" pitchFamily="18" charset="0"/>
              </a:rPr>
              <a:t>ABGB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497363"/>
          </a:xfrm>
        </p:spPr>
        <p:txBody>
          <a:bodyPr/>
          <a:lstStyle/>
          <a:p>
            <a:r>
              <a:rPr lang="pl-PL" sz="2800" i="1" dirty="0" err="1" smtClean="0">
                <a:latin typeface="Book Antiqua" panose="02040602050305030304" pitchFamily="18" charset="0"/>
              </a:rPr>
              <a:t>Allgemeines</a:t>
            </a:r>
            <a:r>
              <a:rPr lang="pl-PL" sz="2800" i="1" dirty="0" smtClean="0">
                <a:latin typeface="Book Antiqua" panose="02040602050305030304" pitchFamily="18" charset="0"/>
              </a:rPr>
              <a:t> </a:t>
            </a:r>
            <a:r>
              <a:rPr lang="pl-PL" sz="2800" i="1" dirty="0" err="1">
                <a:latin typeface="Book Antiqua" panose="02040602050305030304" pitchFamily="18" charset="0"/>
              </a:rPr>
              <a:t>Bürgerliches</a:t>
            </a:r>
            <a:r>
              <a:rPr lang="pl-PL" sz="2800" i="1" dirty="0">
                <a:latin typeface="Book Antiqua" panose="02040602050305030304" pitchFamily="18" charset="0"/>
              </a:rPr>
              <a:t> </a:t>
            </a:r>
            <a:r>
              <a:rPr lang="pl-PL" sz="2800" i="1" dirty="0" err="1">
                <a:latin typeface="Book Antiqua" panose="02040602050305030304" pitchFamily="18" charset="0"/>
              </a:rPr>
              <a:t>Gesetzbuch</a:t>
            </a:r>
            <a:endParaRPr lang="pl-PL" sz="2800" i="1" dirty="0" smtClean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1811 r.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Franciszek </a:t>
            </a:r>
            <a:r>
              <a:rPr lang="pl-PL" sz="2400" dirty="0" err="1" smtClean="0">
                <a:latin typeface="Book Antiqua" panose="02040602050305030304" pitchFamily="18" charset="0"/>
              </a:rPr>
              <a:t>Ziller</a:t>
            </a:r>
            <a:r>
              <a:rPr lang="pl-PL" sz="24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Oparcie na założeniach szkoły prawa </a:t>
            </a:r>
            <a:r>
              <a:rPr lang="pl-PL" sz="2400" dirty="0" err="1" smtClean="0">
                <a:latin typeface="Book Antiqua" panose="02040602050305030304" pitchFamily="18" charset="0"/>
              </a:rPr>
              <a:t>natruy</a:t>
            </a:r>
            <a:r>
              <a:rPr lang="pl-PL" sz="24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osobowe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rzeczowe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Przepisy wspólne ww.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Krótkie, proste sformułowania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Najważniejsze nowele: 1914,1915, 1916 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563072" cy="907504"/>
          </a:xfrm>
        </p:spPr>
        <p:txBody>
          <a:bodyPr/>
          <a:lstStyle/>
          <a:p>
            <a:r>
              <a:rPr lang="pl-PL" sz="3200" b="1" dirty="0" err="1" smtClean="0">
                <a:latin typeface="Book Antiqua" panose="02040602050305030304" pitchFamily="18" charset="0"/>
              </a:rPr>
              <a:t>Swod</a:t>
            </a:r>
            <a:r>
              <a:rPr lang="pl-PL" sz="3200" b="1" dirty="0" smtClean="0">
                <a:latin typeface="Book Antiqua" panose="02040602050305030304" pitchFamily="18" charset="0"/>
              </a:rPr>
              <a:t> </a:t>
            </a:r>
            <a:r>
              <a:rPr lang="pl-PL" sz="3200" b="1" dirty="0" err="1" smtClean="0">
                <a:latin typeface="Book Antiqua" panose="02040602050305030304" pitchFamily="18" charset="0"/>
              </a:rPr>
              <a:t>zakonow</a:t>
            </a:r>
            <a:r>
              <a:rPr lang="pl-PL" sz="3200" b="1" dirty="0" smtClean="0">
                <a:latin typeface="Book Antiqua" panose="02040602050305030304" pitchFamily="18" charset="0"/>
              </a:rPr>
              <a:t> (Zwód praw Cesarstwa Rosyjskiego)</a:t>
            </a:r>
            <a:endParaRPr lang="pl-PL" sz="32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916832"/>
            <a:ext cx="6778862" cy="4659034"/>
          </a:xfrm>
        </p:spPr>
        <p:txBody>
          <a:bodyPr/>
          <a:lstStyle/>
          <a:p>
            <a:r>
              <a:rPr lang="pl-PL" sz="2400" dirty="0" smtClean="0">
                <a:latin typeface="Book Antiqua" panose="02040602050305030304" pitchFamily="18" charset="0"/>
              </a:rPr>
              <a:t>1832 r.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Komisja Michała </a:t>
            </a:r>
            <a:r>
              <a:rPr lang="pl-PL" sz="2400" dirty="0" err="1" smtClean="0">
                <a:latin typeface="Book Antiqua" panose="02040602050305030304" pitchFamily="18" charset="0"/>
              </a:rPr>
              <a:t>Sperańskiego</a:t>
            </a:r>
            <a:r>
              <a:rPr lang="pl-PL" sz="24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15 tomów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prawo cywilne (materialne i formalne)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Book Antiqua" panose="02040602050305030304" pitchFamily="18" charset="0"/>
              </a:rPr>
              <a:t>p</a:t>
            </a:r>
            <a:r>
              <a:rPr lang="pl-PL" sz="2400" dirty="0" smtClean="0">
                <a:latin typeface="Book Antiqua" panose="02040602050305030304" pitchFamily="18" charset="0"/>
              </a:rPr>
              <a:t>rawo </a:t>
            </a:r>
            <a:r>
              <a:rPr lang="pl-PL" sz="2400" dirty="0">
                <a:latin typeface="Book Antiqua" panose="02040602050305030304" pitchFamily="18" charset="0"/>
              </a:rPr>
              <a:t>karne (materialne i formalne</a:t>
            </a:r>
            <a:r>
              <a:rPr lang="pl-PL" sz="2400" dirty="0" smtClean="0">
                <a:latin typeface="Book Antiqua" panose="02040602050305030304" pitchFamily="18" charset="0"/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Book Antiqua" panose="02040602050305030304" pitchFamily="18" charset="0"/>
              </a:rPr>
              <a:t>p</a:t>
            </a:r>
            <a:r>
              <a:rPr lang="pl-PL" sz="2400" dirty="0" smtClean="0">
                <a:latin typeface="Book Antiqua" panose="02040602050305030304" pitchFamily="18" charset="0"/>
              </a:rPr>
              <a:t>rawo administracyjne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Słabość techniki prawodawczej – kazuistyka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Brak jednolitej terminologii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18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3454" y="764704"/>
            <a:ext cx="6483345" cy="652934"/>
          </a:xfrm>
        </p:spPr>
        <p:txBody>
          <a:bodyPr/>
          <a:lstStyle/>
          <a:p>
            <a:r>
              <a:rPr lang="pl-PL" b="1" dirty="0" err="1" smtClean="0">
                <a:latin typeface="Book Antiqua" panose="02040602050305030304" pitchFamily="18" charset="0"/>
              </a:rPr>
              <a:t>BGB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947066"/>
          </a:xfrm>
        </p:spPr>
        <p:txBody>
          <a:bodyPr/>
          <a:lstStyle/>
          <a:p>
            <a:r>
              <a:rPr lang="pl-PL" sz="2400" i="1" dirty="0" err="1">
                <a:latin typeface="Book Antiqua" panose="02040602050305030304" pitchFamily="18" charset="0"/>
              </a:rPr>
              <a:t>Bürgerliches</a:t>
            </a:r>
            <a:r>
              <a:rPr lang="pl-PL" sz="2400" i="1" dirty="0">
                <a:latin typeface="Book Antiqua" panose="02040602050305030304" pitchFamily="18" charset="0"/>
              </a:rPr>
              <a:t> </a:t>
            </a:r>
            <a:r>
              <a:rPr lang="pl-PL" sz="2400" i="1" dirty="0" err="1">
                <a:latin typeface="Book Antiqua" panose="02040602050305030304" pitchFamily="18" charset="0"/>
              </a:rPr>
              <a:t>Gesetzbuch</a:t>
            </a:r>
            <a:endParaRPr lang="pl-PL" sz="2400" i="1" dirty="0" smtClean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1896 r.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Wpływ </a:t>
            </a:r>
            <a:r>
              <a:rPr lang="pl-PL" sz="2400" dirty="0" err="1" smtClean="0">
                <a:latin typeface="Book Antiqua" panose="02040602050305030304" pitchFamily="18" charset="0"/>
              </a:rPr>
              <a:t>pandektystyki</a:t>
            </a:r>
            <a:endParaRPr lang="pl-PL" sz="2400" dirty="0" smtClean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Wolność i równość osoby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Autonomia woli stron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Klauzule generalne (kauczukowe) np. dobre obyczaje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Podział na część ogólną i część szczegółową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Laicki system prawa małżeńskiego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Negatywna definicja prawa własności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68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632966"/>
            <a:ext cx="6635080" cy="784672"/>
          </a:xfrm>
        </p:spPr>
        <p:txBody>
          <a:bodyPr/>
          <a:lstStyle/>
          <a:p>
            <a:r>
              <a:rPr lang="pl-PL" b="1" dirty="0" err="1" smtClean="0">
                <a:latin typeface="Book Antiqua" panose="02040602050305030304" pitchFamily="18" charset="0"/>
              </a:rPr>
              <a:t>ZGB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497363"/>
          </a:xfrm>
        </p:spPr>
        <p:txBody>
          <a:bodyPr/>
          <a:lstStyle/>
          <a:p>
            <a:r>
              <a:rPr lang="pl-PL" sz="2400" dirty="0" err="1">
                <a:latin typeface="Book Antiqua" panose="02040602050305030304" pitchFamily="18" charset="0"/>
              </a:rPr>
              <a:t>Zivilgesetzbuch</a:t>
            </a:r>
            <a:endParaRPr lang="pl-PL" sz="2400" dirty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1907 r. (uchwalony) 1912 r. (wejście w życie)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Wysoka technika prawodawcza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4 księgi (prawo obligacyjne dołączone z oddzielną numeracją)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osobowe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rodzinne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spadkowe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rzeczowe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43859" cy="1262276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Królestwo Polskie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318469"/>
            <a:ext cx="6778862" cy="5229200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Ustawa o przywilejach i hipotekach z 1818 r</a:t>
            </a:r>
            <a:r>
              <a:rPr lang="pl-PL" sz="2400" dirty="0" smtClean="0">
                <a:latin typeface="Book Antiqua" panose="02040602050305030304" pitchFamily="18" charset="0"/>
              </a:rPr>
              <a:t>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Jawność hipoteki </a:t>
            </a:r>
          </a:p>
          <a:p>
            <a:r>
              <a:rPr lang="pl-PL" sz="2400" b="1" dirty="0" err="1" smtClean="0">
                <a:latin typeface="Book Antiqua" panose="02040602050305030304" pitchFamily="18" charset="0"/>
              </a:rPr>
              <a:t>KCKP</a:t>
            </a:r>
            <a:r>
              <a:rPr lang="pl-PL" sz="2400" b="1" dirty="0" smtClean="0">
                <a:latin typeface="Book Antiqua" panose="02040602050305030304" pitchFamily="18" charset="0"/>
              </a:rPr>
              <a:t> – Kodeks Cywilny Królestwa Polskiego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1825 r.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Zniesienie śmierci cywilnej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Jurysdykcja sądów świeckich w sprawach małżeńskich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Ustawa (Ukaz) o małżeństwie </a:t>
            </a:r>
            <a:endParaRPr lang="pl-PL" sz="2400" b="1" dirty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1836</a:t>
            </a:r>
            <a:endParaRPr lang="pl-PL" sz="2400" dirty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Jurysdykcja sądów kościelnych w sprawach małżeńskich</a:t>
            </a:r>
          </a:p>
        </p:txBody>
      </p:sp>
    </p:spTree>
    <p:extLst>
      <p:ext uri="{BB962C8B-B14F-4D97-AF65-F5344CB8AC3E}">
        <p14:creationId xmlns:p14="http://schemas.microsoft.com/office/powerpoint/2010/main" val="18064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03454" y="632966"/>
            <a:ext cx="6483345" cy="784672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Austriacki kodeks karny 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5040560"/>
          </a:xfrm>
        </p:spPr>
        <p:txBody>
          <a:bodyPr/>
          <a:lstStyle/>
          <a:p>
            <a:r>
              <a:rPr lang="pl-PL" sz="2400" dirty="0" smtClean="0">
                <a:latin typeface="Book Antiqua" panose="02040602050305030304" pitchFamily="18" charset="0"/>
              </a:rPr>
              <a:t>1852 r.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„unowocześnienie” Franciszkany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Trójpodział przestępstw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Zbrodnie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Występki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Przekroczenia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Surowy rygor wykonywania kar pozbawienia wolności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Zniesienie chłosty 1867 r. 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275040" cy="940966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Niemiecki kodeks karny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528214"/>
            <a:ext cx="6778862" cy="4597950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1871 r.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Kara śmierci (tylko w jednym przypadku)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Trójpodział przestępstw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Obniżenie górnej granicy pozbawienia wolności </a:t>
            </a:r>
          </a:p>
          <a:p>
            <a:r>
              <a:rPr lang="pl-PL" sz="2800" dirty="0" err="1" smtClean="0">
                <a:latin typeface="Book Antiqua" panose="02040602050305030304" pitchFamily="18" charset="0"/>
              </a:rPr>
              <a:t>Ogólnoprewencyjna</a:t>
            </a:r>
            <a:r>
              <a:rPr lang="pl-PL" sz="2800" dirty="0" smtClean="0">
                <a:latin typeface="Book Antiqua" panose="02040602050305030304" pitchFamily="18" charset="0"/>
              </a:rPr>
              <a:t> teoria – odpłata za popełniony czyn </a:t>
            </a:r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3454" y="632966"/>
            <a:ext cx="6483345" cy="784672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Kodeks </a:t>
            </a:r>
            <a:r>
              <a:rPr lang="pl-PL" dirty="0" err="1" smtClean="0">
                <a:latin typeface="Book Antiqua" panose="02040602050305030304" pitchFamily="18" charset="0"/>
              </a:rPr>
              <a:t>Tagancewa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458914"/>
            <a:ext cx="6778862" cy="4667250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1903 r.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Nowoczesna kodyfikacja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Zwięzłe przepisy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Trójpodział przestępstw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Równość wobec prawa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Obowiązywanie na ziemiach polskich – od 1915 (okupacyjne władze niemieckie)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8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0"/>
            <a:ext cx="8543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-36512" y="6093296"/>
            <a:ext cx="190793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824413" y="587375"/>
            <a:ext cx="4356100" cy="46038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16" name="Grupa 15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17" name="Prostokąt 16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9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5976" y="587374"/>
            <a:ext cx="4330824" cy="8302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Plan zajęć 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3968" y="1417638"/>
            <a:ext cx="4402832" cy="5440362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Myśl cywilistyczna XIX w.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Myśl </a:t>
            </a:r>
            <a:r>
              <a:rPr lang="pl-PL" sz="2800" dirty="0" err="1" smtClean="0">
                <a:latin typeface="Book Antiqua" panose="02040602050305030304" pitchFamily="18" charset="0"/>
              </a:rPr>
              <a:t>karnistyczna</a:t>
            </a:r>
            <a:r>
              <a:rPr lang="pl-PL" sz="2800" dirty="0" smtClean="0">
                <a:latin typeface="Book Antiqua" panose="02040602050305030304" pitchFamily="18" charset="0"/>
              </a:rPr>
              <a:t> XIX w.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Kodyfikacje cywilne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Kodyfikacje karne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Prawo państw totalitarnych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II RP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PRL 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632966"/>
            <a:ext cx="6635080" cy="784672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Królestwo Polskie 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556792"/>
            <a:ext cx="6635080" cy="4569371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Kodeks Karzący Królestwa Polskiego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1818 r.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Opracowany przez Komisję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Trójpodział przestępstw</a:t>
            </a:r>
          </a:p>
          <a:p>
            <a:pPr marL="0" indent="0">
              <a:buNone/>
            </a:pPr>
            <a:endParaRPr lang="pl-PL" sz="2400" dirty="0" smtClean="0">
              <a:latin typeface="Book Antiqua" panose="02040602050305030304" pitchFamily="18" charset="0"/>
            </a:endParaRP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Kodeks Kar Głównych i Poprawczych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1847 r.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Wzorowany na kodeksie rosyjskim (z 1845 r.</a:t>
            </a:r>
          </a:p>
          <a:p>
            <a:endParaRPr lang="pl-PL" sz="2400" dirty="0" smtClean="0">
              <a:latin typeface="Book Antiqua" panose="0204060205030503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5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87246"/>
            <a:ext cx="6707088" cy="830391"/>
          </a:xfrm>
        </p:spPr>
        <p:txBody>
          <a:bodyPr/>
          <a:lstStyle/>
          <a:p>
            <a:r>
              <a:rPr lang="pl-PL" sz="3600" dirty="0" smtClean="0">
                <a:latin typeface="Book Antiqua" panose="02040602050305030304" pitchFamily="18" charset="0"/>
              </a:rPr>
              <a:t>Kodeksy procedury karnej</a:t>
            </a:r>
            <a:endParaRPr lang="pl-PL" sz="36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5112568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1864 r. rosyjski k.p.k.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Postępowanie wstępne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Postępowanie sądowe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Sędziowie przysięgli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1873 r. austriacki k.p.k.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Śledztwo wstępne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Rozprawa główna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Sędziowie przysięgli 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1877 niemiecki k.p.k.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Udział ławników (sądy najniższej instancji) </a:t>
            </a:r>
          </a:p>
          <a:p>
            <a:endParaRPr lang="pl-PL" sz="2400" b="1" dirty="0" smtClean="0">
              <a:latin typeface="Book Antiqua" panose="02040602050305030304" pitchFamily="18" charset="0"/>
            </a:endParaRPr>
          </a:p>
          <a:p>
            <a:endParaRPr lang="pl-PL" sz="2400" dirty="0" smtClean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971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260648"/>
            <a:ext cx="6778862" cy="1156990"/>
          </a:xfrm>
        </p:spPr>
        <p:txBody>
          <a:bodyPr/>
          <a:lstStyle/>
          <a:p>
            <a:r>
              <a:rPr lang="pl-PL" sz="3600" dirty="0" smtClean="0">
                <a:latin typeface="Book Antiqua" panose="02040602050305030304" pitchFamily="18" charset="0"/>
              </a:rPr>
              <a:t>Kodeksy procedury cywilnej</a:t>
            </a:r>
            <a:endParaRPr lang="pl-PL" sz="36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497363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1864 r. rosyjska procedura cywilna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1877 r. niemiecka procedura cywilna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Rola stron procesowych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Sąd jako bierny obserwator sporu 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1895 r. austriacka procedura cywilna 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Franz Klein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Większa rola sądu w procesie (dowód z urzędu)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Wpływ na polski kodeks procedury cywilnej z 1930 (1933 r.) 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545972"/>
            <a:ext cx="6778862" cy="871666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Ustrój w XX w. 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458914"/>
            <a:ext cx="6635080" cy="5210446"/>
          </a:xfrm>
        </p:spPr>
        <p:txBody>
          <a:bodyPr/>
          <a:lstStyle/>
          <a:p>
            <a:r>
              <a:rPr lang="pl-PL" sz="2400" b="1" dirty="0" smtClean="0">
                <a:latin typeface="Book Antiqua" panose="02040602050305030304" pitchFamily="18" charset="0"/>
              </a:rPr>
              <a:t>Konstytucje Republiki Weimarskiej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1919 r. </a:t>
            </a:r>
            <a:endParaRPr lang="pl-PL" sz="2400" dirty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Trójpodział władz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Dwuizbowy parlament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Prezydent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Kanclerz (na czele rządu)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Szeroki katalog praw i wolności obywatelskich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Konstytucje w II RP </a:t>
            </a:r>
            <a:endParaRPr lang="pl-PL" dirty="0"/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Marcowa (17.03. 1921 r.)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Kwietniowa  (23.04. 1935 r.)</a:t>
            </a:r>
          </a:p>
        </p:txBody>
      </p:sp>
    </p:spTree>
    <p:extLst>
      <p:ext uri="{BB962C8B-B14F-4D97-AF65-F5344CB8AC3E}">
        <p14:creationId xmlns:p14="http://schemas.microsoft.com/office/powerpoint/2010/main" val="23012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4678" y="564312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Gabriela </a:t>
            </a:r>
            <a:r>
              <a:rPr lang="pl-PL" sz="3600" b="1" dirty="0" err="1">
                <a:latin typeface="Book Antiqua" panose="02040602050305030304" pitchFamily="18" charset="0"/>
              </a:rPr>
              <a:t>Balicka-Iwanowska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Sejm za ustanowieniem roku 2018 Rokiem Praw Kobiet | dzieje.pl - Historia  Polsk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28" y="1416051"/>
            <a:ext cx="5445674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16168" y="5156131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dzieje.pl</a:t>
            </a:r>
            <a:r>
              <a:rPr lang="pl-PL" sz="1200" dirty="0"/>
              <a:t>/</a:t>
            </a:r>
            <a:r>
              <a:rPr lang="pl-PL" sz="1200" dirty="0" err="1"/>
              <a:t>aktualnosci</a:t>
            </a:r>
            <a:r>
              <a:rPr lang="pl-PL" sz="1200" dirty="0"/>
              <a:t>/sejm-wszystkie-kluby-za-ustanowieniem-roku-2018-rokiem-praw-kobiet</a:t>
            </a:r>
          </a:p>
        </p:txBody>
      </p:sp>
    </p:spTree>
    <p:extLst>
      <p:ext uri="{BB962C8B-B14F-4D97-AF65-F5344CB8AC3E}">
        <p14:creationId xmlns:p14="http://schemas.microsoft.com/office/powerpoint/2010/main" val="25994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579" y="472820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Jadwiga Dziubińska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7170" name="Picture 2" descr="https://www.historiaposzukaj.pl/assets/media/Wiedza/Osoby/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1952"/>
            <a:ext cx="4104456" cy="5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39191" y="582178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Źródło:https</a:t>
            </a:r>
            <a:r>
              <a:rPr lang="pl-PL" sz="1200" dirty="0"/>
              <a:t>://</a:t>
            </a:r>
            <a:r>
              <a:rPr lang="pl-PL" sz="1200" dirty="0" err="1"/>
              <a:t>www.historiaposzukaj.pl</a:t>
            </a:r>
            <a:r>
              <a:rPr lang="pl-PL" sz="1200" dirty="0"/>
              <a:t>/</a:t>
            </a:r>
            <a:r>
              <a:rPr lang="pl-PL" sz="1200" dirty="0" err="1"/>
              <a:t>wiedza,osoby,834,osoba_kosmowska_dziubinska.html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570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7259" y="596697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Irena Kosmowska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Posłanka Irena Kosmowska. Źródło: NA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20" y="1223573"/>
            <a:ext cx="3686869" cy="51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37259" y="60834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dzieje.pl</a:t>
            </a:r>
            <a:r>
              <a:rPr lang="pl-PL" sz="1200" dirty="0"/>
              <a:t>/</a:t>
            </a:r>
            <a:r>
              <a:rPr lang="pl-PL" sz="1200" dirty="0" err="1"/>
              <a:t>aktualnosci</a:t>
            </a:r>
            <a:r>
              <a:rPr lang="pl-PL" sz="1200" dirty="0"/>
              <a:t>/sejm-ustawodawczy-kobiet</a:t>
            </a:r>
          </a:p>
        </p:txBody>
      </p:sp>
    </p:spTree>
    <p:extLst>
      <p:ext uri="{BB962C8B-B14F-4D97-AF65-F5344CB8AC3E}">
        <p14:creationId xmlns:p14="http://schemas.microsoft.com/office/powerpoint/2010/main" val="19104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587247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Maria Moczydłowska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https://esopot.pl/news_foto/2019/0821/3374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74" y="1484784"/>
            <a:ext cx="7185679" cy="35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14808" y="522920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esopot.pl</a:t>
            </a:r>
            <a:r>
              <a:rPr lang="pl-PL" sz="1200" dirty="0"/>
              <a:t>/</a:t>
            </a:r>
            <a:r>
              <a:rPr lang="pl-PL" sz="1200" dirty="0" err="1"/>
              <a:t>pl</a:t>
            </a:r>
            <a:r>
              <a:rPr lang="pl-PL" sz="1200" dirty="0"/>
              <a:t>/</a:t>
            </a:r>
            <a:r>
              <a:rPr lang="pl-PL" sz="1200" dirty="0" err="1"/>
              <a:t>14_kultura</a:t>
            </a:r>
            <a:r>
              <a:rPr lang="pl-PL" sz="1200" dirty="0"/>
              <a:t>/2700_maria-moczydlowska-sopocianka-dzialaczka-feministka-uroczysto-ci-i-wydarzenia-w-muzeum-sopotu.html</a:t>
            </a:r>
          </a:p>
        </p:txBody>
      </p:sp>
    </p:spTree>
    <p:extLst>
      <p:ext uri="{BB962C8B-B14F-4D97-AF65-F5344CB8AC3E}">
        <p14:creationId xmlns:p14="http://schemas.microsoft.com/office/powerpoint/2010/main" val="31070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87247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Zofia Moraczewska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Zofia Moraczewska : życiorys, 1 książka, znak zodiak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5755"/>
            <a:ext cx="4168496" cy="50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937" y="594928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Źródło:https</a:t>
            </a:r>
            <a:r>
              <a:rPr lang="pl-PL" sz="1200" dirty="0"/>
              <a:t>://</a:t>
            </a:r>
            <a:r>
              <a:rPr lang="pl-PL" sz="1200" dirty="0" err="1"/>
              <a:t>biografia24.pl</a:t>
            </a:r>
            <a:r>
              <a:rPr lang="pl-PL" sz="1200" dirty="0"/>
              <a:t>/</a:t>
            </a:r>
            <a:r>
              <a:rPr lang="pl-PL" sz="1200" dirty="0" err="1"/>
              <a:t>zofia-moraczewska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268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9239" y="844358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Zofia Sokolnicka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Kobieta wielu talentów - rzecz o Zofii Sokolnickiej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42622"/>
            <a:ext cx="4237831" cy="33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13295" y="582178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Źródło:https</a:t>
            </a:r>
            <a:r>
              <a:rPr lang="pl-PL" sz="1200" dirty="0"/>
              <a:t>://</a:t>
            </a:r>
            <a:r>
              <a:rPr lang="pl-PL" sz="1200" dirty="0" err="1"/>
              <a:t>27grudnia.pl</a:t>
            </a:r>
            <a:r>
              <a:rPr lang="pl-PL" sz="1200" dirty="0"/>
              <a:t>/</a:t>
            </a:r>
            <a:r>
              <a:rPr lang="pl-PL" sz="1200" dirty="0" err="1"/>
              <a:t>aktualnosci-tegoroczna-edycja</a:t>
            </a:r>
            <a:r>
              <a:rPr lang="pl-PL" sz="1200" dirty="0"/>
              <a:t>/</a:t>
            </a:r>
            <a:r>
              <a:rPr lang="pl-PL" sz="1200" dirty="0" err="1"/>
              <a:t>automatycznie-zapisany-szkic</a:t>
            </a:r>
            <a:r>
              <a:rPr lang="pl-PL" sz="1200" dirty="0"/>
              <a:t>/4132</a:t>
            </a:r>
          </a:p>
        </p:txBody>
      </p:sp>
    </p:spTree>
    <p:extLst>
      <p:ext uri="{BB962C8B-B14F-4D97-AF65-F5344CB8AC3E}">
        <p14:creationId xmlns:p14="http://schemas.microsoft.com/office/powerpoint/2010/main" val="5924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587246"/>
            <a:ext cx="6563072" cy="830391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Szkoła historyczna 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15833" y="1698064"/>
            <a:ext cx="6778862" cy="4708525"/>
          </a:xfrm>
        </p:spPr>
        <p:txBody>
          <a:bodyPr/>
          <a:lstStyle/>
          <a:p>
            <a:r>
              <a:rPr lang="pl-PL" sz="2400" b="1" dirty="0" err="1" smtClean="0">
                <a:latin typeface="Book Antiqua" panose="02040602050305030304" pitchFamily="18" charset="0"/>
              </a:rPr>
              <a:t>Fredrich</a:t>
            </a:r>
            <a:r>
              <a:rPr lang="pl-PL" sz="2400" b="1" dirty="0" smtClean="0">
                <a:latin typeface="Book Antiqua" panose="02040602050305030304" pitchFamily="18" charset="0"/>
              </a:rPr>
              <a:t> Carl von </a:t>
            </a:r>
            <a:r>
              <a:rPr lang="pl-PL" sz="2400" b="1" dirty="0" err="1" smtClean="0">
                <a:latin typeface="Book Antiqua" panose="02040602050305030304" pitchFamily="18" charset="0"/>
              </a:rPr>
              <a:t>Savingny</a:t>
            </a:r>
            <a:r>
              <a:rPr lang="pl-PL" sz="2400" b="1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Prawo – rozwój społeczeństwa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Duch narodu (nie. </a:t>
            </a:r>
            <a:r>
              <a:rPr lang="pl-PL" sz="2400" i="1" dirty="0" err="1" smtClean="0">
                <a:latin typeface="Book Antiqua" panose="02040602050305030304" pitchFamily="18" charset="0"/>
              </a:rPr>
              <a:t>Volksgeist</a:t>
            </a:r>
            <a:r>
              <a:rPr lang="pl-PL" sz="24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Spójny system prawny </a:t>
            </a:r>
            <a:endParaRPr lang="pl-PL" dirty="0"/>
          </a:p>
          <a:p>
            <a:r>
              <a:rPr lang="pl-PL" sz="2400" dirty="0" smtClean="0">
                <a:latin typeface="Book Antiqua" panose="02040602050305030304" pitchFamily="18" charset="0"/>
              </a:rPr>
              <a:t>Podział na dwa nurty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Romanistyczny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 smtClean="0">
                <a:latin typeface="Book Antiqua" panose="02040602050305030304" pitchFamily="18" charset="0"/>
              </a:rPr>
              <a:t>Germanistyczny </a:t>
            </a:r>
          </a:p>
        </p:txBody>
      </p:sp>
    </p:spTree>
    <p:extLst>
      <p:ext uri="{BB962C8B-B14F-4D97-AF65-F5344CB8AC3E}">
        <p14:creationId xmlns:p14="http://schemas.microsoft.com/office/powerpoint/2010/main" val="20837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98603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Franciszka </a:t>
            </a:r>
            <a:r>
              <a:rPr lang="pl-PL" sz="3600" b="1" dirty="0" err="1">
                <a:latin typeface="Book Antiqua" panose="02040602050305030304" pitchFamily="18" charset="0"/>
              </a:rPr>
              <a:t>Wilczkowiakowa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manufaktura.liceumxv.edu.pl/wp-content/uploads/2021/02/F.-Wilczkowiakow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070132" cy="52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41870" y="5441354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http://</a:t>
            </a:r>
            <a:r>
              <a:rPr lang="pl-PL" sz="1200" dirty="0" err="1"/>
              <a:t>manufaktura.liceumxv.edu.pl</a:t>
            </a:r>
            <a:r>
              <a:rPr lang="pl-PL" sz="1200" dirty="0"/>
              <a:t>/2021/02/12/</a:t>
            </a:r>
            <a:r>
              <a:rPr lang="pl-PL" sz="1200" dirty="0" err="1"/>
              <a:t>franciszka-wilczkowiakowa</a:t>
            </a:r>
            <a:r>
              <a:rPr lang="pl-PL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695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45591"/>
            <a:ext cx="6635080" cy="1198264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Anna Piasecka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Posełki, posełkinie, posłanki. Pierwsze polskie parlamentarzystki | Artykuł  | Culture.p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61" y="1313607"/>
            <a:ext cx="3211449" cy="48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937" y="5688181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culture.pl</a:t>
            </a:r>
            <a:r>
              <a:rPr lang="pl-PL" sz="1200" dirty="0"/>
              <a:t>/</a:t>
            </a:r>
            <a:r>
              <a:rPr lang="pl-PL" sz="1200" dirty="0" err="1"/>
              <a:t>pl</a:t>
            </a:r>
            <a:r>
              <a:rPr lang="pl-PL" sz="1200" dirty="0"/>
              <a:t>/</a:t>
            </a:r>
            <a:r>
              <a:rPr lang="pl-PL" sz="1200" dirty="0" err="1"/>
              <a:t>artykul</a:t>
            </a:r>
            <a:r>
              <a:rPr lang="pl-PL" sz="1200" dirty="0"/>
              <a:t>/</a:t>
            </a:r>
            <a:r>
              <a:rPr lang="pl-PL" sz="1200" dirty="0" err="1"/>
              <a:t>poselki-poselkinie-poslanki-pierwsze-polskie-parlamentarzystki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9396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0"/>
            <a:ext cx="4950296" cy="1327502"/>
          </a:xfrm>
        </p:spPr>
        <p:txBody>
          <a:bodyPr/>
          <a:lstStyle/>
          <a:p>
            <a:r>
              <a:rPr lang="pl-PL" sz="3600" dirty="0" smtClean="0">
                <a:latin typeface="Book Antiqua" panose="02040602050305030304" pitchFamily="18" charset="0"/>
              </a:rPr>
              <a:t>Prawo państw totalitarnych</a:t>
            </a:r>
            <a:endParaRPr lang="pl-PL" sz="36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4291" y="1220213"/>
            <a:ext cx="7030651" cy="5449147"/>
          </a:xfrm>
        </p:spPr>
        <p:txBody>
          <a:bodyPr/>
          <a:lstStyle/>
          <a:p>
            <a:r>
              <a:rPr lang="pl-PL" sz="2000" b="1" dirty="0" smtClean="0">
                <a:latin typeface="Book Antiqua" panose="02040602050305030304" pitchFamily="18" charset="0"/>
              </a:rPr>
              <a:t>III Rzesza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Rozporządzanie o ochronie narodu i państwa (1933 r.)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Ustawa o pełnomocnictwach 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Zakaz działalności partii politycznych  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Ustawy norymberskie (1935 r.) m.in. Zawieranie małżeństw 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Wytyczne dla sędziów – duch i sumienie narodu najwyższym prawem</a:t>
            </a:r>
          </a:p>
          <a:p>
            <a:pPr marL="0" indent="0">
              <a:buNone/>
            </a:pPr>
            <a:endParaRPr lang="pl-PL" sz="2000" dirty="0" smtClean="0">
              <a:latin typeface="Book Antiqua" panose="02040602050305030304" pitchFamily="18" charset="0"/>
            </a:endParaRPr>
          </a:p>
          <a:p>
            <a:r>
              <a:rPr lang="pl-PL" sz="2000" b="1" dirty="0" smtClean="0">
                <a:latin typeface="Book Antiqua" panose="02040602050305030304" pitchFamily="18" charset="0"/>
              </a:rPr>
              <a:t>ZSRR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Zniesienie prywatnej własności w miastach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Upaństwowienie nieruchomości rolnych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Zniesienie dziedziczenia </a:t>
            </a:r>
          </a:p>
          <a:p>
            <a:r>
              <a:rPr lang="pl-PL" sz="2000" dirty="0" smtClean="0">
                <a:latin typeface="Book Antiqua" panose="02040602050305030304" pitchFamily="18" charset="0"/>
              </a:rPr>
              <a:t>Liberalne prawo rozwodowe </a:t>
            </a:r>
          </a:p>
          <a:p>
            <a:endParaRPr lang="pl-PL" sz="2400" b="1" dirty="0" smtClean="0">
              <a:latin typeface="Book Antiqua" panose="02040602050305030304" pitchFamily="18" charset="0"/>
            </a:endParaRPr>
          </a:p>
          <a:p>
            <a:endParaRPr lang="pl-PL" sz="2400" b="1" dirty="0" smtClean="0">
              <a:latin typeface="Book Antiqua" panose="0204060205030503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1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87246"/>
            <a:ext cx="6635080" cy="1041554"/>
          </a:xfrm>
        </p:spPr>
        <p:txBody>
          <a:bodyPr/>
          <a:lstStyle/>
          <a:p>
            <a:r>
              <a:rPr lang="pl-PL" sz="4000" dirty="0" smtClean="0">
                <a:latin typeface="Book Antiqua" panose="02040602050305030304" pitchFamily="18" charset="0"/>
              </a:rPr>
              <a:t>Komisja Kodyfikacyjna II RP</a:t>
            </a:r>
            <a:endParaRPr lang="pl-PL" sz="40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497363"/>
          </a:xfrm>
        </p:spPr>
        <p:txBody>
          <a:bodyPr/>
          <a:lstStyle/>
          <a:p>
            <a:r>
              <a:rPr lang="pl-PL" sz="2400" dirty="0" smtClean="0">
                <a:latin typeface="Book Antiqua" panose="02040602050305030304" pitchFamily="18" charset="0"/>
              </a:rPr>
              <a:t>3.06.1919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5 porządków prawnych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Wybitni prawnicy zasiadający w Komisji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Kodeks postępowania karnego 1928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Kodeks karny 1932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Kodeks zobowiązań 1933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Kodeks handlowy  1934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Kodeks postępowania cywilnego 1930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Ustawy (m.in. prawo autorskie 1926, prawo o notariacie 1933)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9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>
                <a:latin typeface="Book Antiqua" panose="02040602050305030304" pitchFamily="18" charset="0"/>
              </a:rPr>
              <a:t>Maurycy </a:t>
            </a:r>
            <a:r>
              <a:rPr lang="pl-PL" b="1" dirty="0" err="1">
                <a:latin typeface="Book Antiqua" panose="02040602050305030304" pitchFamily="18" charset="0"/>
              </a:rPr>
              <a:t>Allerhand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Uniwersytet Wiedeński/ Uniwersytet Lwowski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9220" name="Picture 4" descr="https://static.palestra.pl/images/_aliases/reference/9/5/5/0/20559-1-pol-PL/Screensho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786949"/>
            <a:ext cx="2705985" cy="39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9712" y="552599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palestra.pl</a:t>
            </a:r>
            <a:r>
              <a:rPr lang="pl-PL" sz="1200" dirty="0"/>
              <a:t>/</a:t>
            </a:r>
            <a:r>
              <a:rPr lang="pl-PL" sz="1200" dirty="0" err="1"/>
              <a:t>pl</a:t>
            </a:r>
            <a:r>
              <a:rPr lang="pl-PL" sz="1200" dirty="0"/>
              <a:t>/czasopismo/wydanie/7-8-2018/</a:t>
            </a:r>
            <a:r>
              <a:rPr lang="pl-PL" sz="1200" dirty="0" err="1"/>
              <a:t>artykul</a:t>
            </a:r>
            <a:r>
              <a:rPr lang="pl-PL" sz="1200" dirty="0"/>
              <a:t>/</a:t>
            </a:r>
            <a:r>
              <a:rPr lang="pl-PL" sz="1200" dirty="0" err="1"/>
              <a:t>maurycy</a:t>
            </a:r>
            <a:r>
              <a:rPr lang="pl-PL" sz="1200" dirty="0"/>
              <a:t>-</a:t>
            </a:r>
            <a:r>
              <a:rPr lang="pl-PL" sz="1200" dirty="0" err="1"/>
              <a:t>allerhand</a:t>
            </a:r>
            <a:r>
              <a:rPr lang="pl-PL" sz="1200" dirty="0"/>
              <a:t>-1868-1942-w-150-lecie-urodzin</a:t>
            </a:r>
          </a:p>
        </p:txBody>
      </p:sp>
    </p:spTree>
    <p:extLst>
      <p:ext uri="{BB962C8B-B14F-4D97-AF65-F5344CB8AC3E}">
        <p14:creationId xmlns:p14="http://schemas.microsoft.com/office/powerpoint/2010/main" val="32810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Franciszek </a:t>
            </a:r>
            <a:r>
              <a:rPr lang="pl-PL" b="1" dirty="0" err="1">
                <a:latin typeface="Book Antiqua" panose="02040602050305030304" pitchFamily="18" charset="0"/>
              </a:rPr>
              <a:t>Fierich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UJ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292224"/>
            <a:ext cx="4016088" cy="547163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979712" y="60834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audiovis.nac.gov.pl</a:t>
            </a:r>
            <a:r>
              <a:rPr lang="pl-PL" sz="1200" dirty="0"/>
              <a:t>/obraz/127198/</a:t>
            </a:r>
          </a:p>
        </p:txBody>
      </p:sp>
    </p:spTree>
    <p:extLst>
      <p:ext uri="{BB962C8B-B14F-4D97-AF65-F5344CB8AC3E}">
        <p14:creationId xmlns:p14="http://schemas.microsoft.com/office/powerpoint/2010/main" val="18261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Władysław </a:t>
            </a:r>
            <a:r>
              <a:rPr lang="pl-PL" b="1" dirty="0">
                <a:latin typeface="Book Antiqua" panose="02040602050305030304" pitchFamily="18" charset="0"/>
              </a:rPr>
              <a:t>Leopold Jaworski 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UJ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662" y="1770599"/>
            <a:ext cx="3693096" cy="49378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51720" y="599109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audiovis.nac.gov.pl</a:t>
            </a:r>
            <a:r>
              <a:rPr lang="pl-PL" sz="1200" dirty="0"/>
              <a:t>/obraz/97717/</a:t>
            </a:r>
          </a:p>
        </p:txBody>
      </p:sp>
    </p:spTree>
    <p:extLst>
      <p:ext uri="{BB962C8B-B14F-4D97-AF65-F5344CB8AC3E}">
        <p14:creationId xmlns:p14="http://schemas.microsoft.com/office/powerpoint/2010/main" val="3970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Ernest </a:t>
            </a:r>
            <a:r>
              <a:rPr lang="pl-PL" b="1" dirty="0" err="1">
                <a:latin typeface="Book Antiqua" panose="02040602050305030304" pitchFamily="18" charset="0"/>
              </a:rPr>
              <a:t>Till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Uniwersytet Lwowski</a:t>
            </a: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https://bialczynski.pl/wp-content/uploads/2009/08/ernest-i-till-dziadek-stanisc582awa-pagaczewskiego-nasz-skan-1-kom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9530"/>
            <a:ext cx="3662462" cy="45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979712" y="552599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bialczynski.pl</a:t>
            </a:r>
            <a:r>
              <a:rPr lang="pl-PL" sz="1200" dirty="0"/>
              <a:t>/klan-czyli-zadruga/ernest-till-1846-1926-profesor-prawa-we-lwowie-i-dwie-adolfiny-till/</a:t>
            </a:r>
          </a:p>
        </p:txBody>
      </p:sp>
    </p:spTree>
    <p:extLst>
      <p:ext uri="{BB962C8B-B14F-4D97-AF65-F5344CB8AC3E}">
        <p14:creationId xmlns:p14="http://schemas.microsoft.com/office/powerpoint/2010/main" val="5617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Fryderyk </a:t>
            </a:r>
            <a:r>
              <a:rPr lang="pl-PL" b="1" dirty="0">
                <a:latin typeface="Book Antiqua" panose="02040602050305030304" pitchFamily="18" charset="0"/>
              </a:rPr>
              <a:t>Zoll (młodszy)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UJ</a:t>
            </a:r>
          </a:p>
          <a:p>
            <a:endParaRPr lang="pl-PL" dirty="0"/>
          </a:p>
        </p:txBody>
      </p:sp>
      <p:pic>
        <p:nvPicPr>
          <p:cNvPr id="11266" name="Picture 2" descr="90. rocznica podpisania tekstu haskiego konwencji paryskiej o ochronie  własności przemysłowej z 20 marca 1883 r. - Wydanie - 1-2/2016 | Pale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62" y="1746563"/>
            <a:ext cx="3527038" cy="47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8571" y="5255047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palestra.pl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/czasopismo/wydanie/1-2-2016/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artykul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/90.-rocznica-podpisania-tekstu-haskiego-konwencji-paryskiej-o-ochronie-wlasnosci-przemyslowej-z-20-marca-1883-r</a:t>
            </a:r>
          </a:p>
        </p:txBody>
      </p:sp>
    </p:spTree>
    <p:extLst>
      <p:ext uri="{BB962C8B-B14F-4D97-AF65-F5344CB8AC3E}">
        <p14:creationId xmlns:p14="http://schemas.microsoft.com/office/powerpoint/2010/main" val="2312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8770" y="608972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Edmund </a:t>
            </a:r>
            <a:r>
              <a:rPr lang="pl-PL" b="1" dirty="0">
                <a:latin typeface="Book Antiqua" panose="02040602050305030304" pitchFamily="18" charset="0"/>
              </a:rPr>
              <a:t>Krzymuski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UJ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376482"/>
            <a:ext cx="4031754" cy="53532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79712" y="608342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audiovis.nac.gov.pl</a:t>
            </a:r>
            <a:r>
              <a:rPr lang="pl-PL" sz="1200" dirty="0"/>
              <a:t>/obraz/97547/</a:t>
            </a:r>
          </a:p>
        </p:txBody>
      </p:sp>
    </p:spTree>
    <p:extLst>
      <p:ext uri="{BB962C8B-B14F-4D97-AF65-F5344CB8AC3E}">
        <p14:creationId xmlns:p14="http://schemas.microsoft.com/office/powerpoint/2010/main" val="24268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587246"/>
            <a:ext cx="6347048" cy="830391"/>
          </a:xfrm>
        </p:spPr>
        <p:txBody>
          <a:bodyPr/>
          <a:lstStyle/>
          <a:p>
            <a:r>
              <a:rPr lang="pl-PL" dirty="0" err="1" smtClean="0">
                <a:latin typeface="Book Antiqua" panose="02040602050305030304" pitchFamily="18" charset="0"/>
              </a:rPr>
              <a:t>Pandektystyka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458914"/>
            <a:ext cx="6778862" cy="4667250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„druga recepcja prawa rzymskiego”- analiza prawa rzymskiego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Abstrakcyjne pojęcia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Metoda badawcza: Jurysprudencja pojęć (niem. </a:t>
            </a:r>
            <a:r>
              <a:rPr lang="pl-PL" sz="2800" i="1" dirty="0" err="1" smtClean="0">
                <a:latin typeface="Book Antiqua" panose="02040602050305030304" pitchFamily="18" charset="0"/>
              </a:rPr>
              <a:t>Begriffjurisprudenz</a:t>
            </a:r>
            <a:r>
              <a:rPr lang="pl-PL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5 częściowy podział (część ogólna, prawo rodzinne, rzeczowe, obligacyjne, spadkowe)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Formalno- dogmatyczne podejście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6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Juliusz </a:t>
            </a:r>
            <a:r>
              <a:rPr lang="pl-PL" b="1" dirty="0">
                <a:latin typeface="Book Antiqua" panose="02040602050305030304" pitchFamily="18" charset="0"/>
              </a:rPr>
              <a:t>Makarewicz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Uniwersytet Lwowski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91889"/>
            <a:ext cx="3135288" cy="443264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79712" y="5688181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przystanekhistoria.pl</a:t>
            </a:r>
            <a:r>
              <a:rPr lang="pl-PL" sz="1200" dirty="0"/>
              <a:t>/</a:t>
            </a:r>
            <a:r>
              <a:rPr lang="pl-PL" sz="1200" dirty="0" err="1"/>
              <a:t>pa2</a:t>
            </a:r>
            <a:r>
              <a:rPr lang="pl-PL" sz="1200" dirty="0"/>
              <a:t>/tematy/kultura/</a:t>
            </a:r>
            <a:r>
              <a:rPr lang="pl-PL" sz="1200" dirty="0" err="1"/>
              <a:t>68289,Juliusz-Makarewicz-w-sowieckim-Lwowie.html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690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Wacław </a:t>
            </a:r>
            <a:r>
              <a:rPr lang="pl-PL" b="1" dirty="0">
                <a:latin typeface="Book Antiqua" panose="02040602050305030304" pitchFamily="18" charset="0"/>
              </a:rPr>
              <a:t>Makowski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UW</a:t>
            </a:r>
          </a:p>
          <a:p>
            <a:endParaRPr lang="pl-PL" dirty="0"/>
          </a:p>
        </p:txBody>
      </p:sp>
      <p:pic>
        <p:nvPicPr>
          <p:cNvPr id="12290" name="Picture 2" descr="https://senat.edu.pl/assets/Senat/Senatorowie/Makow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58" y="1485594"/>
            <a:ext cx="4227703" cy="51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47342" y="582178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senat.edu.pl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/Senat/Senatorowie/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Makowski.jpg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Aleksander </a:t>
            </a:r>
            <a:r>
              <a:rPr lang="pl-PL" b="1" dirty="0">
                <a:latin typeface="Book Antiqua" panose="02040602050305030304" pitchFamily="18" charset="0"/>
              </a:rPr>
              <a:t>Mogilnicki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UW/UJ/</a:t>
            </a:r>
            <a:r>
              <a:rPr lang="pl-PL" dirty="0" err="1" smtClean="0">
                <a:latin typeface="Book Antiqua" panose="02040602050305030304" pitchFamily="18" charset="0"/>
              </a:rPr>
              <a:t>UŁ</a:t>
            </a: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77" y="1340768"/>
            <a:ext cx="3429297" cy="538780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76289" y="596049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dirty="0" err="1" smtClean="0"/>
              <a:t>https</a:t>
            </a:r>
            <a:r>
              <a:rPr lang="pl-PL" sz="1200" dirty="0"/>
              <a:t>://</a:t>
            </a:r>
            <a:r>
              <a:rPr lang="pl-PL" sz="1200" dirty="0" err="1"/>
              <a:t>audiovis.nac.gov.pl</a:t>
            </a:r>
            <a:r>
              <a:rPr lang="pl-PL" sz="1200" dirty="0"/>
              <a:t>/obraz/169877/</a:t>
            </a:r>
          </a:p>
        </p:txBody>
      </p:sp>
    </p:spTree>
    <p:extLst>
      <p:ext uri="{BB962C8B-B14F-4D97-AF65-F5344CB8AC3E}">
        <p14:creationId xmlns:p14="http://schemas.microsoft.com/office/powerpoint/2010/main" val="41850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</a:rPr>
              <a:t>Emil </a:t>
            </a:r>
            <a:r>
              <a:rPr lang="pl-PL" b="1" dirty="0">
                <a:latin typeface="Book Antiqua" panose="02040602050305030304" pitchFamily="18" charset="0"/>
              </a:rPr>
              <a:t>Stanisław </a:t>
            </a:r>
            <a:r>
              <a:rPr lang="pl-PL" b="1" dirty="0" err="1">
                <a:latin typeface="Book Antiqua" panose="02040602050305030304" pitchFamily="18" charset="0"/>
              </a:rPr>
              <a:t>Rappaport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UW/</a:t>
            </a:r>
            <a:r>
              <a:rPr lang="pl-PL" dirty="0" err="1" smtClean="0">
                <a:latin typeface="Book Antiqua" panose="02040602050305030304" pitchFamily="18" charset="0"/>
              </a:rPr>
              <a:t>UŁ</a:t>
            </a: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13314" name="Picture 2" descr="Emil Stanisław Rappaport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33" y="2138348"/>
            <a:ext cx="2756564" cy="35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6289" y="5872847"/>
            <a:ext cx="244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pl.wikipedia.org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Emil_Stanis%C5%82aw_Rappaport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Roman </a:t>
            </a:r>
            <a:r>
              <a:rPr lang="pl-PL" b="1" dirty="0" err="1">
                <a:latin typeface="Book Antiqua" panose="02040602050305030304" pitchFamily="18" charset="0"/>
                <a:cs typeface="Arial" panose="020B0604020202020204" pitchFamily="34" charset="0"/>
              </a:rPr>
              <a:t>Longchamps</a:t>
            </a:r>
            <a:r>
              <a:rPr lang="pl-PL" b="1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pl-PL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Bérier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Uniwersytet Lwowski</a:t>
            </a: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14338" name="Picture 2" descr="Roman Longchamps de Bé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1850"/>
            <a:ext cx="5325152" cy="34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9712" y="582178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kuriergalicyjski.com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longchamps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-de-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berier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522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Karol </a:t>
            </a:r>
            <a:r>
              <a:rPr lang="pl-PL" b="1" dirty="0">
                <a:latin typeface="Book Antiqua" panose="02040602050305030304" pitchFamily="18" charset="0"/>
                <a:cs typeface="Arial" panose="020B0604020202020204" pitchFamily="34" charset="0"/>
              </a:rPr>
              <a:t>Lutostański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4497363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UW</a:t>
            </a: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72" y="1484878"/>
            <a:ext cx="3501966" cy="4711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86583" y="596662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>
                <a:hlinkClick r:id="rId4"/>
              </a:rPr>
              <a:t>https</a:t>
            </a:r>
            <a:r>
              <a:rPr lang="pl-PL" sz="1200" dirty="0">
                <a:hlinkClick r:id="rId4"/>
              </a:rPr>
              <a:t>://</a:t>
            </a:r>
            <a:r>
              <a:rPr lang="pl-PL" sz="1200" dirty="0" err="1">
                <a:hlinkClick r:id="rId4"/>
              </a:rPr>
              <a:t>audiovis.nac.gov.pl</a:t>
            </a:r>
            <a:r>
              <a:rPr lang="pl-PL" sz="1200" dirty="0">
                <a:hlinkClick r:id="rId4"/>
              </a:rPr>
              <a:t>/obraz/97429</a:t>
            </a:r>
            <a:r>
              <a:rPr lang="pl-PL" sz="1200" dirty="0" smtClean="0">
                <a:hlinkClick r:id="rId4"/>
              </a:rPr>
              <a:t>/</a:t>
            </a:r>
            <a:endParaRPr lang="pl-PL" sz="12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9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632965"/>
            <a:ext cx="7005230" cy="925959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Prawo polskie po 1945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628800"/>
            <a:ext cx="6707088" cy="5040560"/>
          </a:xfrm>
        </p:spPr>
        <p:txBody>
          <a:bodyPr/>
          <a:lstStyle/>
          <a:p>
            <a:r>
              <a:rPr lang="pl-PL" sz="2400" dirty="0" smtClean="0">
                <a:latin typeface="Book Antiqua" panose="02040602050305030304" pitchFamily="18" charset="0"/>
              </a:rPr>
              <a:t>Dekret o prawie osobowym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prawie małżeńskim osobowym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– o prawo o aktach stanu cywilnego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prawie rodzinnym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prawie opiekuńczym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prawie małżeńskim majątkowym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prawie spadkowym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prawie rzeczowym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prawo o księgach wieczystych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Dekret o przepisach ogólnych prawa cywilnego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0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980728"/>
            <a:ext cx="6778862" cy="5145435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1950 r. – Kodeks rodzinny 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1964 r. – Kodeks cywilny </a:t>
            </a:r>
          </a:p>
          <a:p>
            <a:pPr lvl="3"/>
            <a:r>
              <a:rPr lang="pl-PL" sz="2800" dirty="0" smtClean="0">
                <a:latin typeface="Book Antiqua" panose="02040602050305030304" pitchFamily="18" charset="0"/>
              </a:rPr>
              <a:t>Kodeks rodzinny i opiekuńczy </a:t>
            </a:r>
          </a:p>
          <a:p>
            <a:pPr lvl="3"/>
            <a:r>
              <a:rPr lang="pl-PL" sz="2800" dirty="0" smtClean="0">
                <a:latin typeface="Book Antiqua" panose="02040602050305030304" pitchFamily="18" charset="0"/>
              </a:rPr>
              <a:t>Kodeks postępowania cywilnego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1969 r. – Kodeks karny</a:t>
            </a:r>
          </a:p>
          <a:p>
            <a:pPr lvl="3"/>
            <a:r>
              <a:rPr lang="pl-PL" sz="2800" dirty="0" smtClean="0">
                <a:latin typeface="Book Antiqua" panose="02040602050305030304" pitchFamily="18" charset="0"/>
              </a:rPr>
              <a:t>Kodeks postępowania karnego </a:t>
            </a:r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635080" cy="1512168"/>
          </a:xfrm>
        </p:spPr>
        <p:txBody>
          <a:bodyPr/>
          <a:lstStyle/>
          <a:p>
            <a:r>
              <a:rPr lang="pl-PL" b="1" dirty="0" smtClean="0">
                <a:latin typeface="Book Antiqua" panose="02040602050305030304" pitchFamily="18" charset="0"/>
              </a:rPr>
              <a:t>Sejm Krajowy Galicyjski miał siedzibę w: 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03454" y="2636911"/>
            <a:ext cx="6483345" cy="348925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Krakowie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Lwowie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Stanisławowie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Brodach</a:t>
            </a:r>
            <a:endParaRPr lang="pl-P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87247"/>
            <a:ext cx="6275040" cy="830391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err="1" smtClean="0">
                <a:latin typeface="Book Antiqua" panose="02040602050305030304" pitchFamily="18" charset="0"/>
              </a:rPr>
              <a:t>BGB</a:t>
            </a:r>
            <a:r>
              <a:rPr lang="pl-PL" b="1" dirty="0">
                <a:latin typeface="Book Antiqua" panose="02040602050305030304" pitchFamily="18" charset="0"/>
              </a:rPr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417638"/>
            <a:ext cx="6778862" cy="470852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 </a:t>
            </a:r>
            <a:r>
              <a:rPr lang="pl-PL" sz="2800" dirty="0">
                <a:latin typeface="Book Antiqua" panose="02040602050305030304" pitchFamily="18" charset="0"/>
              </a:rPr>
              <a:t>był kodeksem opracowanym zgodnie z postulatami szkoły historycznej i opartym na niemieckim prawie zwyczajowym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zawierał </a:t>
            </a:r>
            <a:r>
              <a:rPr lang="pl-PL" sz="2800" dirty="0">
                <a:latin typeface="Book Antiqua" panose="02040602050305030304" pitchFamily="18" charset="0"/>
              </a:rPr>
              <a:t>liczne klauzule generalne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znał </a:t>
            </a:r>
            <a:r>
              <a:rPr lang="pl-PL" sz="2800" dirty="0">
                <a:latin typeface="Book Antiqua" panose="02040602050305030304" pitchFamily="18" charset="0"/>
              </a:rPr>
              <a:t>koncepcje własności podzielonej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przyjmował </a:t>
            </a:r>
            <a:r>
              <a:rPr lang="pl-PL" sz="2800" dirty="0">
                <a:latin typeface="Book Antiqua" panose="02040602050305030304" pitchFamily="18" charset="0"/>
              </a:rPr>
              <a:t>model mieszany prawa osobowego małżeńskiego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3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00452"/>
            <a:ext cx="6933456" cy="1191824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Pozytywizm prawniczy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92276"/>
            <a:ext cx="6635080" cy="4433887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Analiza prawa pozytywnego</a:t>
            </a:r>
          </a:p>
          <a:p>
            <a:r>
              <a:rPr lang="pl-PL" dirty="0" smtClean="0">
                <a:latin typeface="Book Antiqua" panose="02040602050305030304" pitchFamily="18" charset="0"/>
              </a:rPr>
              <a:t>Kult litery prawa</a:t>
            </a:r>
          </a:p>
          <a:p>
            <a:r>
              <a:rPr lang="pl-PL" dirty="0" smtClean="0">
                <a:latin typeface="Book Antiqua" panose="02040602050305030304" pitchFamily="18" charset="0"/>
              </a:rPr>
              <a:t>Ustawa – jedyne źródło prawa</a:t>
            </a:r>
          </a:p>
          <a:p>
            <a:r>
              <a:rPr lang="pl-PL" dirty="0" smtClean="0">
                <a:latin typeface="Book Antiqua" panose="02040602050305030304" pitchFamily="18" charset="0"/>
              </a:rPr>
              <a:t>Brak związku prawo a moralność</a:t>
            </a:r>
          </a:p>
          <a:p>
            <a:r>
              <a:rPr lang="pl-PL" dirty="0" smtClean="0">
                <a:latin typeface="Book Antiqua" panose="02040602050305030304" pitchFamily="18" charset="0"/>
              </a:rPr>
              <a:t>Pozytywizm ustawowy (we Francji) </a:t>
            </a:r>
          </a:p>
          <a:p>
            <a:r>
              <a:rPr lang="pl-PL" dirty="0" smtClean="0">
                <a:latin typeface="Book Antiqua" panose="02040602050305030304" pitchFamily="18" charset="0"/>
              </a:rPr>
              <a:t>Pozytywizm naukowy (w Niemczech)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3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632966"/>
            <a:ext cx="6707088" cy="1067842"/>
          </a:xfrm>
        </p:spPr>
        <p:txBody>
          <a:bodyPr/>
          <a:lstStyle/>
          <a:p>
            <a:r>
              <a:rPr lang="pl-PL" sz="3600" b="1" dirty="0" smtClean="0">
                <a:latin typeface="Book Antiqua" panose="02040602050305030304" pitchFamily="18" charset="0"/>
              </a:rPr>
              <a:t>Na mocy ustaw norymberskich:</a:t>
            </a:r>
            <a:endParaRPr lang="pl-PL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916832"/>
            <a:ext cx="6707088" cy="420933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Umożliwiono rozwiązywanie małżeństw nie-Aryjczyków</a:t>
            </a:r>
            <a:endParaRPr lang="pl-PL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Zakazano działalności partii politycznych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Wprowadzono analogię do k.k.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Umożliwiono rządowi zmianę konstytucji </a:t>
            </a:r>
          </a:p>
        </p:txBody>
      </p:sp>
    </p:spTree>
    <p:extLst>
      <p:ext uri="{BB962C8B-B14F-4D97-AF65-F5344CB8AC3E}">
        <p14:creationId xmlns:p14="http://schemas.microsoft.com/office/powerpoint/2010/main" val="40674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6275040" cy="2304256"/>
          </a:xfrm>
        </p:spPr>
        <p:txBody>
          <a:bodyPr/>
          <a:lstStyle/>
          <a:p>
            <a:r>
              <a:rPr lang="pl-PL" sz="3600" b="1" dirty="0">
                <a:latin typeface="Book Antiqua" panose="02040602050305030304" pitchFamily="18" charset="0"/>
              </a:rPr>
              <a:t>Przedstawicielem szkoły antropologicznej w prawie karnym był: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2984674"/>
            <a:ext cx="6635080" cy="3633267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de-DE" dirty="0" err="1" smtClean="0">
                <a:latin typeface="Book Antiqua" panose="02040602050305030304" pitchFamily="18" charset="0"/>
              </a:rPr>
              <a:t>Anzelm</a:t>
            </a:r>
            <a:r>
              <a:rPr lang="de-DE" dirty="0" smtClean="0">
                <a:latin typeface="Book Antiqua" panose="02040602050305030304" pitchFamily="18" charset="0"/>
              </a:rPr>
              <a:t> </a:t>
            </a:r>
            <a:r>
              <a:rPr lang="de-DE" dirty="0">
                <a:latin typeface="Book Antiqua" panose="02040602050305030304" pitchFamily="18" charset="0"/>
              </a:rPr>
              <a:t>Feuerbach</a:t>
            </a:r>
            <a:endParaRPr lang="pl-PL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dirty="0" smtClean="0">
                <a:latin typeface="Book Antiqua" panose="02040602050305030304" pitchFamily="18" charset="0"/>
              </a:rPr>
              <a:t>Franz </a:t>
            </a:r>
            <a:r>
              <a:rPr lang="de-DE" dirty="0">
                <a:latin typeface="Book Antiqua" panose="02040602050305030304" pitchFamily="18" charset="0"/>
              </a:rPr>
              <a:t>von Liszt</a:t>
            </a:r>
            <a:endParaRPr lang="pl-PL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Hermann </a:t>
            </a:r>
            <a:r>
              <a:rPr lang="pl-PL" dirty="0">
                <a:latin typeface="Book Antiqua" panose="02040602050305030304" pitchFamily="18" charset="0"/>
              </a:rPr>
              <a:t>Kantorowicz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err="1" smtClean="0">
                <a:latin typeface="Book Antiqua" panose="02040602050305030304" pitchFamily="18" charset="0"/>
              </a:rPr>
              <a:t>Cesare</a:t>
            </a:r>
            <a:r>
              <a:rPr lang="pl-PL" dirty="0" smtClean="0">
                <a:latin typeface="Book Antiqua" panose="02040602050305030304" pitchFamily="18" charset="0"/>
              </a:rPr>
              <a:t> </a:t>
            </a:r>
            <a:r>
              <a:rPr lang="pl-PL" dirty="0">
                <a:latin typeface="Book Antiqua" panose="02040602050305030304" pitchFamily="18" charset="0"/>
              </a:rPr>
              <a:t>Lombroso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8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1457" y="502094"/>
            <a:ext cx="6778862" cy="2193681"/>
          </a:xfrm>
        </p:spPr>
        <p:txBody>
          <a:bodyPr/>
          <a:lstStyle/>
          <a:p>
            <a:r>
              <a:rPr lang="pl-PL" sz="3600" b="1" dirty="0" smtClean="0">
                <a:latin typeface="Book Antiqua" panose="02040602050305030304" pitchFamily="18" charset="0"/>
              </a:rPr>
              <a:t>Do wysoko cenionych ze względu na technikę legislacji nie należał:</a:t>
            </a:r>
            <a:endParaRPr lang="pl-PL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7247" y="2845330"/>
            <a:ext cx="6563072" cy="356125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dirty="0" err="1" smtClean="0">
                <a:latin typeface="Book Antiqua" panose="02040602050305030304" pitchFamily="18" charset="0"/>
              </a:rPr>
              <a:t>ZGB</a:t>
            </a:r>
            <a:endParaRPr lang="pl-PL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 err="1" smtClean="0">
                <a:latin typeface="Book Antiqua" panose="02040602050305030304" pitchFamily="18" charset="0"/>
              </a:rPr>
              <a:t>BGB</a:t>
            </a:r>
            <a:endParaRPr lang="pl-PL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Book Antiqua" panose="02040602050305030304" pitchFamily="18" charset="0"/>
              </a:rPr>
              <a:t>Kodeks Makarewicza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err="1" smtClean="0">
                <a:latin typeface="Book Antiqua" panose="02040602050305030304" pitchFamily="18" charset="0"/>
              </a:rPr>
              <a:t>Swod</a:t>
            </a:r>
            <a:r>
              <a:rPr lang="pl-PL" dirty="0" smtClean="0">
                <a:latin typeface="Book Antiqua" panose="02040602050305030304" pitchFamily="18" charset="0"/>
              </a:rPr>
              <a:t> </a:t>
            </a:r>
            <a:r>
              <a:rPr lang="pl-PL" dirty="0" err="1" smtClean="0">
                <a:latin typeface="Book Antiqua" panose="02040602050305030304" pitchFamily="18" charset="0"/>
              </a:rPr>
              <a:t>Zakonow</a:t>
            </a:r>
            <a:r>
              <a:rPr lang="pl-PL" dirty="0" smtClean="0">
                <a:latin typeface="Book Antiqua" panose="02040602050305030304" pitchFamily="18" charset="0"/>
              </a:rPr>
              <a:t> </a:t>
            </a:r>
            <a:endParaRPr lang="pl-P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87246"/>
            <a:ext cx="6635080" cy="830391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Analiza źródła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1556792"/>
            <a:ext cx="6563072" cy="4569371"/>
          </a:xfrm>
        </p:spPr>
        <p:txBody>
          <a:bodyPr/>
          <a:lstStyle/>
          <a:p>
            <a:r>
              <a:rPr lang="pl-PL" sz="1800" dirty="0" smtClean="0">
                <a:latin typeface="Book Antiqua" panose="02040602050305030304" pitchFamily="18" charset="0"/>
              </a:rPr>
              <a:t>Kodeks karny republiki rosyjskiej 1922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Za przestępstwo poczytuje się wszelkie społeczne niebezpieczne działanie lub zaniechanie, zagrażające podstawom ustroju sowieckiego (…)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Jakie zasady (wyrażone w premiach) naruszał powyższy przepis </a:t>
            </a:r>
          </a:p>
          <a:p>
            <a:endParaRPr lang="pl-PL" sz="2800" dirty="0" smtClean="0">
              <a:latin typeface="Book Antiqua" panose="02040602050305030304" pitchFamily="18" charset="0"/>
            </a:endParaRPr>
          </a:p>
          <a:p>
            <a:endParaRPr lang="pl-PL" sz="2800" dirty="0" smtClean="0"/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4161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938" y="587246"/>
            <a:ext cx="6778862" cy="830391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Analiza 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417637"/>
            <a:ext cx="6635080" cy="5440363"/>
          </a:xfrm>
        </p:spPr>
        <p:txBody>
          <a:bodyPr/>
          <a:lstStyle/>
          <a:p>
            <a:r>
              <a:rPr lang="pl-PL" sz="1800" dirty="0" smtClean="0">
                <a:latin typeface="Book Antiqua" panose="02040602050305030304" pitchFamily="18" charset="0"/>
              </a:rPr>
              <a:t>Dekret o ochronie państwa polskiego 1944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Kto udaremnia lub utrudnia wprowadzenie w życie reformy rolnej, albo nawołuje do czynów, skierowanych przeciw jej wykonaniu (…) podlega karze więzienia lub karze śmierci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Jakie czyny penalizuje powyższy przepis?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Czy kary przewidziane w tym przepisie były adekwatne do czynów? </a:t>
            </a:r>
          </a:p>
          <a:p>
            <a:endParaRPr lang="pl-PL" sz="2800" dirty="0" smtClean="0">
              <a:latin typeface="Book Antiqua" panose="02040602050305030304" pitchFamily="18" charset="0"/>
            </a:endParaRPr>
          </a:p>
          <a:p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1609" y="398607"/>
            <a:ext cx="4049805" cy="969545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Analiza 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124744"/>
            <a:ext cx="7173476" cy="5544616"/>
          </a:xfrm>
        </p:spPr>
        <p:txBody>
          <a:bodyPr/>
          <a:lstStyle/>
          <a:p>
            <a:r>
              <a:rPr lang="pl-PL" sz="1800" dirty="0" smtClean="0">
                <a:latin typeface="Book Antiqua" panose="02040602050305030304" pitchFamily="18" charset="0"/>
              </a:rPr>
              <a:t>Kodeks karny 1932 r.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Jeżeli sprawcę czynu (…) uznano za nieodpowiedzialnego a jego pozostawienie grozi niebezpieczeństwem porządkowi prawnemu, sąd zarządza jego umieszczenie w zamkniętym zakładzie (…) albo innym zakładzie leczniczym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Pod wpływem jakiej szkoły wprowadzono środki zabezpieczające?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Proszę wskazać jeszcze min. 2 postulaty ww. szkoły 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87246"/>
            <a:ext cx="6635080" cy="830391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Analiza 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556792"/>
            <a:ext cx="6635080" cy="4569371"/>
          </a:xfrm>
        </p:spPr>
        <p:txBody>
          <a:bodyPr/>
          <a:lstStyle/>
          <a:p>
            <a:r>
              <a:rPr lang="pl-PL" sz="1800" dirty="0" smtClean="0">
                <a:latin typeface="Book Antiqua" panose="02040602050305030304" pitchFamily="18" charset="0"/>
              </a:rPr>
              <a:t>Niemiecki k.p.c. 1877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Rozprawa stron co do sporu prawnego przed rozpoznającym sądem będzie ustna.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Jaką zasadę przewidywał powyższy fragment? </a:t>
            </a:r>
          </a:p>
          <a:p>
            <a:pPr marL="0" indent="0">
              <a:buNone/>
            </a:pPr>
            <a:endParaRPr lang="pl-PL" sz="28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7645" y="120595"/>
            <a:ext cx="3898776" cy="436909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Analiza 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764704"/>
            <a:ext cx="6984776" cy="5904656"/>
          </a:xfrm>
        </p:spPr>
        <p:txBody>
          <a:bodyPr/>
          <a:lstStyle/>
          <a:p>
            <a:r>
              <a:rPr lang="pl-PL" sz="1800" dirty="0" smtClean="0">
                <a:latin typeface="Book Antiqua" panose="02040602050305030304" pitchFamily="18" charset="0"/>
              </a:rPr>
              <a:t>Kodeks zobowiązań 1933.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Strony, zawierające umowę, mogą stosunek swój ułożyć według swego uznania. Byleby treść i cel umowy nie sprzeciwiały się porządkowi publicznemu, ustawie, ani </a:t>
            </a:r>
            <a:r>
              <a:rPr lang="pl-PL" sz="2800" i="1" dirty="0" smtClean="0">
                <a:latin typeface="Book Antiqua" panose="02040602050305030304" pitchFamily="18" charset="0"/>
              </a:rPr>
              <a:t>dobrym obyczajom</a:t>
            </a:r>
            <a:r>
              <a:rPr lang="pl-PL" sz="2800" dirty="0" smtClean="0">
                <a:latin typeface="Book Antiqua" panose="02040602050305030304" pitchFamily="18" charset="0"/>
              </a:rPr>
              <a:t>. </a:t>
            </a:r>
          </a:p>
          <a:p>
            <a:r>
              <a:rPr lang="pl-PL" sz="2800" b="1" i="1" dirty="0" smtClean="0">
                <a:latin typeface="Book Antiqua" panose="02040602050305030304" pitchFamily="18" charset="0"/>
              </a:rPr>
              <a:t>Jak inaczej można nazwać wyrażone klauzule?</a:t>
            </a:r>
          </a:p>
          <a:p>
            <a:r>
              <a:rPr lang="pl-PL" sz="2800" b="1" i="1" dirty="0" smtClean="0">
                <a:latin typeface="Book Antiqua" panose="02040602050305030304" pitchFamily="18" charset="0"/>
              </a:rPr>
              <a:t>W jakich jeszcze kodeksie można odnaleźć podobne sformułowania?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632966"/>
            <a:ext cx="6563072" cy="784672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Kazus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1556792"/>
            <a:ext cx="6563072" cy="5184576"/>
          </a:xfrm>
        </p:spPr>
        <p:txBody>
          <a:bodyPr/>
          <a:lstStyle/>
          <a:p>
            <a:r>
              <a:rPr lang="pl-PL" sz="2800" dirty="0" err="1" smtClean="0">
                <a:latin typeface="Book Antiqua" panose="02040602050305030304" pitchFamily="18" charset="0"/>
              </a:rPr>
              <a:t>Johan</a:t>
            </a:r>
            <a:r>
              <a:rPr lang="pl-PL" sz="2800" dirty="0" smtClean="0">
                <a:latin typeface="Book Antiqua" panose="02040602050305030304" pitchFamily="18" charset="0"/>
              </a:rPr>
              <a:t> R. i </a:t>
            </a:r>
            <a:r>
              <a:rPr lang="pl-PL" sz="2800" dirty="0" err="1" smtClean="0">
                <a:latin typeface="Book Antiqua" panose="02040602050305030304" pitchFamily="18" charset="0"/>
              </a:rPr>
              <a:t>Hedwig</a:t>
            </a:r>
            <a:r>
              <a:rPr lang="pl-PL" sz="2800" dirty="0" smtClean="0">
                <a:latin typeface="Book Antiqua" panose="02040602050305030304" pitchFamily="18" charset="0"/>
              </a:rPr>
              <a:t> R., będący oboje wyznania rzymskokatolickiego, uzyskali przez sądem w Wiedniu w 1822 r. rozwód. Wyrok oparto na podstawie listu rozwodowego sporządzonego przez męża.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Czy powyższy wyrok zawiera naruszenie prawa materialnego? Jeśli tak, proszę uzasadnić.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Jaki kodeks cywilny obowiązywał wówczas w Austrii? </a:t>
            </a:r>
          </a:p>
          <a:p>
            <a:pPr marL="571500" indent="-571500">
              <a:buFont typeface="+mj-lt"/>
              <a:buAutoNum type="romanUcPeriod"/>
            </a:pPr>
            <a:endParaRPr lang="pl-PL" sz="2800" b="1" i="1" dirty="0" smtClean="0">
              <a:latin typeface="Book Antiqua" panose="0204060205030503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58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9297" y="513534"/>
            <a:ext cx="4462904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12" name="Grupa 11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14" name="Prostokąt 1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092280" y="55885"/>
            <a:ext cx="1882552" cy="652934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Kazus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907938" y="750094"/>
            <a:ext cx="7066894" cy="6107906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Podczas rozprawy toczącej się przed sądem w 1897 roku w Gdańsku w sprawie kradzieży krowy z oskarżenia G</a:t>
            </a:r>
            <a:r>
              <a:rPr lang="de-DE" sz="2800" dirty="0" smtClean="0">
                <a:latin typeface="Book Antiqua" panose="02040602050305030304" pitchFamily="18" charset="0"/>
              </a:rPr>
              <a:t>ü</a:t>
            </a:r>
            <a:r>
              <a:rPr lang="pl-PL" sz="2800" dirty="0" err="1" smtClean="0">
                <a:latin typeface="Book Antiqua" panose="02040602050305030304" pitchFamily="18" charset="0"/>
              </a:rPr>
              <a:t>ntera</a:t>
            </a:r>
            <a:r>
              <a:rPr lang="pl-PL" sz="2800" dirty="0" smtClean="0">
                <a:latin typeface="Book Antiqua" panose="02040602050305030304" pitchFamily="18" charset="0"/>
              </a:rPr>
              <a:t> K. przeciwko Antoniemu S., który nie władał j. niemieckim, a jedynie kaszubskim, sędzia wyprosił ustanowionego obrońcę z sali sądowej powołując się na zasadę wyłączenia jawności</a:t>
            </a:r>
            <a:r>
              <a:rPr lang="pl-PL" sz="2800" dirty="0">
                <a:latin typeface="Book Antiqua" panose="02040602050305030304" pitchFamily="18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</a:rPr>
              <a:t>z uwagi na obyczajność publiczną.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Czy sędzia postąpił słusznie? 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2800" b="1" i="1" dirty="0" smtClean="0">
                <a:latin typeface="Book Antiqua" panose="02040602050305030304" pitchFamily="18" charset="0"/>
              </a:rPr>
              <a:t>Czy oskarżony, który nie znał j. niemieckiego mógł skutecznie się bronić? 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87246"/>
            <a:ext cx="6707088" cy="830391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Naturalizm prawniczy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4497363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Ograniczenie tradycyjnych swobód indywidulanych na rzecz dobra ogółu </a:t>
            </a:r>
          </a:p>
          <a:p>
            <a:r>
              <a:rPr lang="pl-PL" sz="2800" b="1" dirty="0" smtClean="0">
                <a:latin typeface="Book Antiqua" panose="02040602050305030304" pitchFamily="18" charset="0"/>
              </a:rPr>
              <a:t>Jurysprudencja interesów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Rudolf </a:t>
            </a:r>
            <a:r>
              <a:rPr lang="pl-PL" sz="2800" dirty="0" err="1" smtClean="0">
                <a:latin typeface="Book Antiqua" panose="02040602050305030304" pitchFamily="18" charset="0"/>
              </a:rPr>
              <a:t>Ihering</a:t>
            </a:r>
            <a:r>
              <a:rPr lang="pl-PL" sz="2800" dirty="0" smtClean="0">
                <a:latin typeface="Book Antiqua" panose="02040602050305030304" pitchFamily="18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Wykładnia celowościowa (teleologiczna) </a:t>
            </a:r>
          </a:p>
          <a:p>
            <a:r>
              <a:rPr lang="pl-PL" sz="2800" b="1" dirty="0" smtClean="0">
                <a:latin typeface="Book Antiqua" panose="02040602050305030304" pitchFamily="18" charset="0"/>
              </a:rPr>
              <a:t>Szkoła wolnego prawa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Herman Kantorowicz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800" dirty="0" smtClean="0">
                <a:latin typeface="Book Antiqua" panose="02040602050305030304" pitchFamily="18" charset="0"/>
              </a:rPr>
              <a:t>Prawotwórcza działalność sędziego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2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50" y="0"/>
            <a:ext cx="8543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-36512" y="6093296"/>
            <a:ext cx="190793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824413" y="587375"/>
            <a:ext cx="4356100" cy="46038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16" name="Grupa 15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17" name="Prostokąt 16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6253" y="373306"/>
            <a:ext cx="6415807" cy="994122"/>
          </a:xfrm>
        </p:spPr>
        <p:txBody>
          <a:bodyPr/>
          <a:lstStyle/>
          <a:p>
            <a:r>
              <a:rPr lang="pl-PL" b="1" dirty="0" smtClean="0">
                <a:latin typeface="Book Antiqua" panose="02040602050305030304" pitchFamily="18" charset="0"/>
              </a:rPr>
              <a:t>Bibliografia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9" y="1484784"/>
            <a:ext cx="4104317" cy="509108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l-PL" sz="2000" dirty="0">
                <a:latin typeface="Book Antiqua" panose="02040602050305030304" pitchFamily="18" charset="0"/>
              </a:rPr>
              <a:t>Andrzej Dziadzio, </a:t>
            </a:r>
            <a:r>
              <a:rPr lang="pl-PL" sz="2000" i="1" dirty="0">
                <a:latin typeface="Book Antiqua" panose="02040602050305030304" pitchFamily="18" charset="0"/>
              </a:rPr>
              <a:t>Powszechna Historia Prawa</a:t>
            </a:r>
            <a:r>
              <a:rPr lang="pl-PL" sz="2000" dirty="0">
                <a:latin typeface="Book Antiqua" panose="02040602050305030304" pitchFamily="18" charset="0"/>
              </a:rPr>
              <a:t>, Wydawnictwo PWN, Warszawa </a:t>
            </a:r>
            <a:r>
              <a:rPr lang="pl-PL" sz="2000" dirty="0" smtClean="0">
                <a:latin typeface="Book Antiqua" panose="02040602050305030304" pitchFamily="18" charset="0"/>
              </a:rPr>
              <a:t>2020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000" dirty="0">
                <a:latin typeface="Book Antiqua" panose="02040602050305030304" pitchFamily="18" charset="0"/>
              </a:rPr>
              <a:t>Andrzej Dziadzio, Dorota Malec, </a:t>
            </a:r>
            <a:r>
              <a:rPr lang="pl-PL" sz="2000" i="1" dirty="0">
                <a:latin typeface="Book Antiqua" panose="02040602050305030304" pitchFamily="18" charset="0"/>
              </a:rPr>
              <a:t>Historia prawa : prawo karne w świetle źródeł</a:t>
            </a:r>
            <a:r>
              <a:rPr lang="pl-PL" sz="2000" dirty="0">
                <a:latin typeface="Book Antiqua" panose="02040602050305030304" pitchFamily="18" charset="0"/>
              </a:rPr>
              <a:t>, Księgarnia Akademicka, Kraków 1997</a:t>
            </a:r>
            <a:r>
              <a:rPr lang="pl-PL" sz="2000" dirty="0" smtClean="0">
                <a:latin typeface="Book Antiqua" panose="02040602050305030304" pitchFamily="18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Book Antiqua" panose="02040602050305030304" pitchFamily="18" charset="0"/>
              </a:rPr>
              <a:t> </a:t>
            </a:r>
            <a:r>
              <a:rPr lang="pl-PL" sz="2000" dirty="0">
                <a:latin typeface="Book Antiqua" panose="02040602050305030304" pitchFamily="18" charset="0"/>
              </a:rPr>
              <a:t>Andrzej Dziadzio, Dorota Malec, </a:t>
            </a:r>
            <a:r>
              <a:rPr lang="pl-PL" sz="2000" i="1" dirty="0">
                <a:latin typeface="Book Antiqua" panose="02040602050305030304" pitchFamily="18" charset="0"/>
              </a:rPr>
              <a:t>Historia prawa : proces i wymiar sprawiedliwości w świetle źródeł</a:t>
            </a:r>
            <a:r>
              <a:rPr lang="pl-PL" sz="2000" dirty="0">
                <a:latin typeface="Book Antiqua" panose="02040602050305030304" pitchFamily="18" charset="0"/>
              </a:rPr>
              <a:t>, Księgarnia Akademicka, Kraków 2000</a:t>
            </a:r>
            <a:r>
              <a:rPr lang="pl-PL" sz="2200" dirty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5612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pole tekstowe 3"/>
          <p:cNvSpPr txBox="1">
            <a:spLocks noChangeArrowheads="1"/>
          </p:cNvSpPr>
          <p:nvPr/>
        </p:nvSpPr>
        <p:spPr bwMode="auto">
          <a:xfrm>
            <a:off x="2699792" y="2890391"/>
            <a:ext cx="3384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A48E60"/>
                </a:solidFill>
                <a:latin typeface="+mn-lt"/>
              </a:rPr>
              <a:t>Uniwersytet Jagielloński w Krakowie</a:t>
            </a:r>
          </a:p>
          <a:p>
            <a:pPr algn="ctr"/>
            <a:r>
              <a:rPr lang="pl-PL" sz="1600" b="1" dirty="0">
                <a:solidFill>
                  <a:srgbClr val="A48E60"/>
                </a:solidFill>
                <a:latin typeface="+mn-lt"/>
              </a:rPr>
              <a:t>u</a:t>
            </a:r>
            <a:r>
              <a:rPr lang="pl-PL" sz="1600" b="1" dirty="0" smtClean="0">
                <a:solidFill>
                  <a:srgbClr val="A48E60"/>
                </a:solidFill>
                <a:latin typeface="+mn-lt"/>
              </a:rPr>
              <a:t>j.edu.pl</a:t>
            </a:r>
          </a:p>
          <a:p>
            <a:pPr algn="ctr"/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facebook.com/</a:t>
            </a:r>
            <a:r>
              <a:rPr lang="pl-PL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jagiellonian.university</a:t>
            </a:r>
            <a:endParaRPr lang="pl-PL" sz="1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/>
            <a:endParaRPr lang="pl-PL" sz="1600" b="1" dirty="0">
              <a:solidFill>
                <a:srgbClr val="A48E6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3454" y="587246"/>
            <a:ext cx="6483345" cy="830391"/>
          </a:xfrm>
        </p:spPr>
        <p:txBody>
          <a:bodyPr/>
          <a:lstStyle/>
          <a:p>
            <a:r>
              <a:rPr lang="pl-PL" sz="4000" dirty="0" smtClean="0">
                <a:latin typeface="Book Antiqua" panose="02040602050305030304" pitchFamily="18" charset="0"/>
              </a:rPr>
              <a:t>Szkoła klasyczna</a:t>
            </a:r>
            <a:endParaRPr lang="pl-PL" sz="40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556793"/>
            <a:ext cx="6635080" cy="4675060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Inspirowane poglądami Immanuela Kanta </a:t>
            </a:r>
          </a:p>
          <a:p>
            <a:r>
              <a:rPr lang="pl-PL" sz="2800" b="1" dirty="0" err="1" smtClean="0">
                <a:latin typeface="Book Antiqua" panose="02040602050305030304" pitchFamily="18" charset="0"/>
              </a:rPr>
              <a:t>Anselm</a:t>
            </a:r>
            <a:r>
              <a:rPr lang="pl-PL" sz="2800" b="1" dirty="0" smtClean="0">
                <a:latin typeface="Book Antiqua" panose="02040602050305030304" pitchFamily="18" charset="0"/>
              </a:rPr>
              <a:t> Feuerbach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Celowe i racjonalne określenie w ustawie sankcji karnych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Legalizm represji karnej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Woluntaryzm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Indeterminizm </a:t>
            </a:r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17396"/>
            <a:ext cx="6635080" cy="900241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Szkoła pozytywistyczna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938" y="1700808"/>
            <a:ext cx="6778862" cy="4425355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Różne programy i podejścia </a:t>
            </a:r>
          </a:p>
          <a:p>
            <a:r>
              <a:rPr lang="pl-PL" sz="2800" b="1" dirty="0" smtClean="0">
                <a:latin typeface="Book Antiqua" panose="02040602050305030304" pitchFamily="18" charset="0"/>
              </a:rPr>
              <a:t>Szkoła antropologiczna </a:t>
            </a:r>
          </a:p>
          <a:p>
            <a:r>
              <a:rPr lang="pl-PL" sz="2800" dirty="0" err="1" smtClean="0">
                <a:latin typeface="Book Antiqua" panose="02040602050305030304" pitchFamily="18" charset="0"/>
              </a:rPr>
              <a:t>Cesare</a:t>
            </a:r>
            <a:r>
              <a:rPr lang="pl-PL" sz="2800" dirty="0" smtClean="0">
                <a:latin typeface="Book Antiqua" panose="02040602050305030304" pitchFamily="18" charset="0"/>
              </a:rPr>
              <a:t> </a:t>
            </a:r>
            <a:r>
              <a:rPr lang="pl-PL" sz="2800" dirty="0" err="1" smtClean="0">
                <a:latin typeface="Book Antiqua" panose="02040602050305030304" pitchFamily="18" charset="0"/>
              </a:rPr>
              <a:t>Lombrosso</a:t>
            </a:r>
            <a:r>
              <a:rPr lang="pl-PL" sz="2800" dirty="0" smtClean="0">
                <a:latin typeface="Book Antiqua" panose="02040602050305030304" pitchFamily="18" charset="0"/>
              </a:rPr>
              <a:t> – </a:t>
            </a:r>
            <a:r>
              <a:rPr lang="pl-PL" sz="2800" i="1" dirty="0" smtClean="0">
                <a:latin typeface="Book Antiqua" panose="02040602050305030304" pitchFamily="18" charset="0"/>
              </a:rPr>
              <a:t>Człowiek zbrodniarz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Cechy biologiczne i psychiczne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Determinizm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Wprowadzenie środków zabezpieczających</a:t>
            </a:r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32512" y="587247"/>
            <a:ext cx="4248000" cy="45719"/>
          </a:xfrm>
          <a:prstGeom prst="rect">
            <a:avLst/>
          </a:prstGeom>
          <a:solidFill>
            <a:srgbClr val="A4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48E60"/>
              </a:solidFill>
            </a:endParaRPr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-237" y="0"/>
            <a:ext cx="1908175" cy="6858000"/>
            <a:chOff x="0" y="-1"/>
            <a:chExt cx="1907704" cy="6858001"/>
          </a:xfrm>
        </p:grpSpPr>
        <p:sp>
          <p:nvSpPr>
            <p:cNvPr id="24" name="Prostokąt 23"/>
            <p:cNvSpPr/>
            <p:nvPr/>
          </p:nvSpPr>
          <p:spPr>
            <a:xfrm flipV="1">
              <a:off x="0" y="6237288"/>
              <a:ext cx="1907704" cy="620712"/>
            </a:xfrm>
            <a:prstGeom prst="rect">
              <a:avLst/>
            </a:prstGeom>
            <a:solidFill>
              <a:srgbClr val="A48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1"/>
              <a:ext cx="1907704" cy="6196014"/>
            </a:xfrm>
            <a:prstGeom prst="rect">
              <a:avLst/>
            </a:prstGeom>
            <a:solidFill>
              <a:srgbClr val="022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ole tekstowe 3"/>
            <p:cNvSpPr txBox="1">
              <a:spLocks noChangeArrowheads="1"/>
            </p:cNvSpPr>
            <p:nvPr/>
          </p:nvSpPr>
          <p:spPr bwMode="auto">
            <a:xfrm>
              <a:off x="341784" y="6237312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22F5D"/>
                  </a:solidFill>
                  <a:latin typeface="Calibri" pitchFamily="34" charset="0"/>
                </a:rPr>
                <a:t>uj.edu.pl</a:t>
              </a: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" y="373306"/>
            <a:ext cx="1317143" cy="13972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3454" y="632966"/>
            <a:ext cx="6483345" cy="784672"/>
          </a:xfrm>
        </p:spPr>
        <p:txBody>
          <a:bodyPr/>
          <a:lstStyle/>
          <a:p>
            <a:r>
              <a:rPr lang="pl-PL" dirty="0" smtClean="0">
                <a:latin typeface="Book Antiqua" panose="02040602050305030304" pitchFamily="18" charset="0"/>
              </a:rPr>
              <a:t>Szkoła socjologiczna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556792"/>
            <a:ext cx="6635080" cy="4569371"/>
          </a:xfrm>
        </p:spPr>
        <p:txBody>
          <a:bodyPr/>
          <a:lstStyle/>
          <a:p>
            <a:r>
              <a:rPr lang="pl-PL" sz="2800" dirty="0" smtClean="0">
                <a:latin typeface="Book Antiqua" panose="02040602050305030304" pitchFamily="18" charset="0"/>
              </a:rPr>
              <a:t>Franz Liszt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Przestępstwo jako zjawisko społeczne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Determinizm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Celowość kary 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Funkcja ochronna prawa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Wpływ na rozwój kryminologii</a:t>
            </a:r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1608</Words>
  <Application>Microsoft Office PowerPoint</Application>
  <PresentationFormat>Pokaz na ekranie (4:3)</PresentationFormat>
  <Paragraphs>409</Paragraphs>
  <Slides>61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6" baseType="lpstr">
      <vt:lpstr>Arial</vt:lpstr>
      <vt:lpstr>Book Antiqua</vt:lpstr>
      <vt:lpstr>Calibri</vt:lpstr>
      <vt:lpstr>Wingdings</vt:lpstr>
      <vt:lpstr>Motyw pakietu Office</vt:lpstr>
      <vt:lpstr>Prezentacja programu PowerPoint</vt:lpstr>
      <vt:lpstr>Plan zajęć </vt:lpstr>
      <vt:lpstr>Szkoła historyczna </vt:lpstr>
      <vt:lpstr>Pandektystyka</vt:lpstr>
      <vt:lpstr>Pozytywizm prawniczy</vt:lpstr>
      <vt:lpstr>Naturalizm prawniczy</vt:lpstr>
      <vt:lpstr>Szkoła klasyczna</vt:lpstr>
      <vt:lpstr>Szkoła pozytywistyczna</vt:lpstr>
      <vt:lpstr>Szkoła socjologiczna</vt:lpstr>
      <vt:lpstr>Ustrój w XIX w. </vt:lpstr>
      <vt:lpstr>Austro-Węgry</vt:lpstr>
      <vt:lpstr>ABGB</vt:lpstr>
      <vt:lpstr>Swod zakonow (Zwód praw Cesarstwa Rosyjskiego)</vt:lpstr>
      <vt:lpstr>BGB</vt:lpstr>
      <vt:lpstr>ZGB</vt:lpstr>
      <vt:lpstr>Królestwo Polskie</vt:lpstr>
      <vt:lpstr>Austriacki kodeks karny </vt:lpstr>
      <vt:lpstr>Niemiecki kodeks karny</vt:lpstr>
      <vt:lpstr>Kodeks Tagancewa</vt:lpstr>
      <vt:lpstr>Królestwo Polskie </vt:lpstr>
      <vt:lpstr>Kodeksy procedury karnej</vt:lpstr>
      <vt:lpstr>Kodeksy procedury cywilnej</vt:lpstr>
      <vt:lpstr>Ustrój w XX w. </vt:lpstr>
      <vt:lpstr>Gabriela Balicka-Iwanowska </vt:lpstr>
      <vt:lpstr>Jadwiga Dziubińska </vt:lpstr>
      <vt:lpstr>Irena Kosmowska </vt:lpstr>
      <vt:lpstr>Maria Moczydłowska </vt:lpstr>
      <vt:lpstr>Zofia Moraczewska </vt:lpstr>
      <vt:lpstr>Zofia Sokolnicka </vt:lpstr>
      <vt:lpstr>Franciszka Wilczkowiakowa </vt:lpstr>
      <vt:lpstr>Anna Piasecka </vt:lpstr>
      <vt:lpstr>Prawo państw totalitarnych</vt:lpstr>
      <vt:lpstr>Komisja Kodyfikacyjna II RP</vt:lpstr>
      <vt:lpstr>  Maurycy Allerhand  </vt:lpstr>
      <vt:lpstr> Franciszek Fierich </vt:lpstr>
      <vt:lpstr> Władysław Leopold Jaworski  </vt:lpstr>
      <vt:lpstr> Ernest Till </vt:lpstr>
      <vt:lpstr> Fryderyk Zoll (młodszy) </vt:lpstr>
      <vt:lpstr> Edmund Krzymuski </vt:lpstr>
      <vt:lpstr> Juliusz Makarewicz </vt:lpstr>
      <vt:lpstr> Wacław Makowski </vt:lpstr>
      <vt:lpstr> Aleksander Mogilnicki </vt:lpstr>
      <vt:lpstr> Emil Stanisław Rappaport </vt:lpstr>
      <vt:lpstr> Roman Longchamps de Bérier </vt:lpstr>
      <vt:lpstr> Karol Lutostański </vt:lpstr>
      <vt:lpstr>Prawo polskie po 1945</vt:lpstr>
      <vt:lpstr>Prezentacja programu PowerPoint</vt:lpstr>
      <vt:lpstr>Sejm Krajowy Galicyjski miał siedzibę w: </vt:lpstr>
      <vt:lpstr> BGB: </vt:lpstr>
      <vt:lpstr>Na mocy ustaw norymberskich:</vt:lpstr>
      <vt:lpstr>Przedstawicielem szkoły antropologicznej w prawie karnym był: </vt:lpstr>
      <vt:lpstr>Do wysoko cenionych ze względu na technikę legislacji nie należał:</vt:lpstr>
      <vt:lpstr>Analiza źródła</vt:lpstr>
      <vt:lpstr>Analiza źródła</vt:lpstr>
      <vt:lpstr>Analiza źródła</vt:lpstr>
      <vt:lpstr>Analiza źródła</vt:lpstr>
      <vt:lpstr>Analiza źródła</vt:lpstr>
      <vt:lpstr>Kazus</vt:lpstr>
      <vt:lpstr>Kazus</vt:lpstr>
      <vt:lpstr>Bibliografia</vt:lpstr>
      <vt:lpstr>Prezentacja programu PowerPoint</vt:lpstr>
    </vt:vector>
  </TitlesOfParts>
  <Company>Materia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Wypiór</dc:creator>
  <cp:lastModifiedBy>Konto Microsoft</cp:lastModifiedBy>
  <cp:revision>202</cp:revision>
  <dcterms:created xsi:type="dcterms:W3CDTF">2015-06-16T02:21:23Z</dcterms:created>
  <dcterms:modified xsi:type="dcterms:W3CDTF">2024-04-23T08:27:31Z</dcterms:modified>
</cp:coreProperties>
</file>