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4" r:id="rId7"/>
    <p:sldId id="265" r:id="rId8"/>
    <p:sldId id="260" r:id="rId9"/>
    <p:sldId id="261" r:id="rId10"/>
    <p:sldId id="262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75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lipsa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6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467339-4CC5-4F46-9358-D973BD4B7D86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7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D63144-6EF1-441D-B7BE-83187FCB6C5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0099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4486A-8952-4A8B-844F-53CD007D86E0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5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147C1-DDDF-45D5-8EA3-03C9CB2F660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3504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136CD-89EF-4490-9DCC-8AACE8CCF872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5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E1CF-FA45-470A-B542-6DF57F78AB0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6717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6A193-A8B1-4EBA-95D4-AE1EA82549BE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5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CC14-CC91-458A-811D-C20FCAF4917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4472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ostokąt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Elipsa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Elipsa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DE0EC3-0876-4775-A14E-71F61CBCCC7E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9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AC4DD2-3882-4666-A435-6AC984770CD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80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501C0-FC44-427B-85A6-6B943E0AA159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6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D1594-56E8-4901-A856-4FD985FF0E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3031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DB3A65-B1A6-4C11-94BB-219EBD555A75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B17FA3-B38D-41A9-9DEA-44D7F231649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058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83959-84D2-4F09-B317-B7481460F455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4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A0A25-B9F8-4CE4-AE1D-42AEFC681EE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6907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rostokąt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4BF01D-E380-46B7-93C0-F61073729E5C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78CE50-94E1-4583-9E9C-7DEE1B72D14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0352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64952A-0641-46B5-B3A0-7191C7AFB255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9076B0-381D-4095-8722-F1113384EB0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5825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Schemat blokowy: proce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chemat blokowy: proce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BD7E4C-8A32-4748-8CCD-95C02127DC00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9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77EF13-5E83-4E09-A814-B0C246A8324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4426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Elipsa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Prostokąt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33" name="Symbol zastępczy tekstu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2034E93-A75E-462A-B534-5649B2B37A31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E81175CA-C9C1-4DAD-BFF7-13E14545D56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8" r:id="rId2"/>
    <p:sldLayoutId id="2147483684" r:id="rId3"/>
    <p:sldLayoutId id="2147483679" r:id="rId4"/>
    <p:sldLayoutId id="2147483685" r:id="rId5"/>
    <p:sldLayoutId id="2147483680" r:id="rId6"/>
    <p:sldLayoutId id="2147483686" r:id="rId7"/>
    <p:sldLayoutId id="2147483687" r:id="rId8"/>
    <p:sldLayoutId id="2147483688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800" dirty="0" smtClean="0">
                <a:solidFill>
                  <a:schemeClr val="tx2">
                    <a:satMod val="130000"/>
                  </a:schemeClr>
                </a:solidFill>
              </a:rPr>
              <a:t>Wielkie kodyfikacje</a:t>
            </a:r>
            <a:endParaRPr lang="pl-PL" sz="4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l-PL" sz="2800" dirty="0" smtClean="0"/>
              <a:t>Narodziny współczesnego prawa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l-PL" sz="2800" dirty="0" smtClean="0"/>
              <a:t>XVIII/XIX w.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tx2">
                    <a:satMod val="130000"/>
                  </a:schemeClr>
                </a:solidFill>
              </a:rPr>
              <a:t>Humanitarna doktryna/szkoła</a:t>
            </a:r>
            <a:br>
              <a:rPr lang="pl-PL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pl-PL" dirty="0" smtClean="0">
                <a:solidFill>
                  <a:schemeClr val="tx2">
                    <a:satMod val="130000"/>
                  </a:schemeClr>
                </a:solidFill>
              </a:rPr>
              <a:t>prawa karnego (2/</a:t>
            </a:r>
            <a:r>
              <a:rPr lang="pl-PL" dirty="0" err="1" smtClean="0">
                <a:solidFill>
                  <a:schemeClr val="tx2">
                    <a:satMod val="130000"/>
                  </a:schemeClr>
                </a:solidFill>
              </a:rPr>
              <a:t>2</a:t>
            </a:r>
            <a:r>
              <a:rPr lang="pl-PL" dirty="0" smtClean="0">
                <a:solidFill>
                  <a:schemeClr val="tx2">
                    <a:satMod val="130000"/>
                  </a:schemeClr>
                </a:solidFill>
              </a:rPr>
              <a:t>)</a:t>
            </a:r>
            <a:endParaRPr lang="pl-PL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sz="2800" smtClean="0"/>
          </a:p>
          <a:p>
            <a:pPr lvl="1"/>
            <a:r>
              <a:rPr lang="pl-PL" altLang="pl-PL" sz="2400" smtClean="0"/>
              <a:t>wprowadzenie kary pozbawienia wolności</a:t>
            </a:r>
          </a:p>
          <a:p>
            <a:pPr lvl="1"/>
            <a:r>
              <a:rPr lang="pl-PL" altLang="pl-PL" sz="2400" smtClean="0"/>
              <a:t>wprowadzenie kodyfikacji</a:t>
            </a:r>
          </a:p>
          <a:p>
            <a:pPr lvl="1"/>
            <a:r>
              <a:rPr lang="pl-PL" altLang="pl-PL" sz="2400" smtClean="0"/>
              <a:t>wprowadzenie formalnej definicji przestępstwa</a:t>
            </a:r>
          </a:p>
          <a:p>
            <a:pPr lvl="1"/>
            <a:r>
              <a:rPr lang="pl-PL" altLang="pl-PL" sz="2400" smtClean="0"/>
              <a:t>zniesienie arbitralności sędziów</a:t>
            </a:r>
          </a:p>
          <a:p>
            <a:pPr lvl="1"/>
            <a:r>
              <a:rPr lang="pl-PL" altLang="pl-PL" sz="2400" smtClean="0"/>
              <a:t>oparcie legitymacji kary na przesłankach prawnonaturalnych i utylitarystycznych</a:t>
            </a:r>
          </a:p>
          <a:p>
            <a:pPr lvl="1"/>
            <a:r>
              <a:rPr lang="pl-PL" altLang="pl-PL" sz="2400" smtClean="0"/>
              <a:t>wprowadzenie prawa do obrony i domniemania niewinności</a:t>
            </a:r>
          </a:p>
          <a:p>
            <a:pPr lvl="1"/>
            <a:r>
              <a:rPr lang="pl-PL" altLang="pl-PL" sz="2400" smtClean="0"/>
              <a:t>wprowadzenie jawnego i ustnego procesu</a:t>
            </a:r>
          </a:p>
          <a:p>
            <a:pPr lvl="1"/>
            <a:endParaRPr lang="pl-PL" altLang="pl-PL" sz="2400" smtClean="0"/>
          </a:p>
          <a:p>
            <a:pPr>
              <a:buFont typeface="Wingdings 2" pitchFamily="18" charset="2"/>
              <a:buNone/>
            </a:pPr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sz="4900" i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pl-PL" sz="4900" i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pl-PL" sz="4900" i="1" dirty="0" err="1" smtClean="0">
                <a:solidFill>
                  <a:schemeClr val="tx2">
                    <a:satMod val="130000"/>
                  </a:schemeClr>
                </a:solidFill>
              </a:rPr>
              <a:t>Novus</a:t>
            </a:r>
            <a:r>
              <a:rPr lang="pl-PL" sz="4900" i="1" dirty="0" smtClean="0">
                <a:solidFill>
                  <a:schemeClr val="tx2">
                    <a:satMod val="130000"/>
                  </a:schemeClr>
                </a:solidFill>
              </a:rPr>
              <a:t> ordo </a:t>
            </a:r>
            <a:r>
              <a:rPr lang="pl-PL" sz="4900" i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seclorum</a:t>
            </a:r>
            <a:r>
              <a:rPr lang="pl-PL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pl-PL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pl-PL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8435" name="Symbol zastępczy zawartości 3" descr="La-declaration-des-droits-de-l-homme-et-du-citoyen-Occult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97250" y="1447800"/>
            <a:ext cx="3575050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8750" y="71438"/>
            <a:ext cx="7497763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tx2">
                    <a:satMod val="130000"/>
                  </a:schemeClr>
                </a:solidFill>
              </a:rPr>
              <a:t>Deklaracja Praw Człowieka i Obywatela z 1789 r.</a:t>
            </a:r>
            <a:endParaRPr lang="pl-PL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/>
              <a:t>	Przedstawiciele ludu francuskiego, zebrani w Zgromadzeniu Narodowym […] postanowili ogłosić w uroczystej deklaracji naturalne, niezbywalne i święte prawa człowieka, aby owa deklaracja, stale przedstawiania wszystkim członkom społeczeństwa, przypominała im bez przerwy o ich prawach i ich obowiązkach; aby akty władzy […] (i) żądania obywateli, oparte od tej pory na prostych i niezaprzeczalnych podstawach, służyły zawsze podtrzymaniu Konstytucji i szczęściu ogółu. W związku z tym Zgromadzenie Narodowe uznaje i ogłasza, w obecności i pod auspicjami Istoty Najwyższej, następujące prawa człowieka i obywatela: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8750" y="71438"/>
            <a:ext cx="7497763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tx2">
                    <a:satMod val="130000"/>
                  </a:schemeClr>
                </a:solidFill>
              </a:rPr>
              <a:t>Deklaracja Praw Człowieka i Obywatela z 1789 r.</a:t>
            </a:r>
            <a:endParaRPr lang="pl-PL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/>
              <a:t>Art. I. Ludzie rodzą się i pozostają wolnymi i równymi w prawach. Podstawą różnic społecznych może być tylko wzgląd na pożytek ogółu.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/>
              <a:t>Art. II. Celem wszelkiego zrzeszenia politycznego jest utrzymanie przyrodzonych i niezbywalnych praw człowieka. Prawa te to: wolność, własność, bezpieczeństwo i opór przeciw uciskowi.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/>
              <a:t>Art. III. Źródło wszelkiej władzy zasadniczo tkwi w narodzie. Żadne ciało, żadna jednostka nie może sprawować władzy, która by wyraźnie od narodu nie pochodziła.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8750" y="71438"/>
            <a:ext cx="7497763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tx2">
                    <a:satMod val="130000"/>
                  </a:schemeClr>
                </a:solidFill>
              </a:rPr>
              <a:t>Deklaracja Praw Człowieka i Obywatela z 1789 r.</a:t>
            </a:r>
            <a:endParaRPr lang="pl-PL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sz="3000" dirty="0" smtClean="0"/>
              <a:t>Art. IV. Wolność polega na tym, że wolno każdemu czynić wszystko, co tylko nie jest ze szkodą drugiego, korzystanie zatem z przyrodzonych praw każdego człowieka nie napotyka innych granic, jak te, które zapewniają korzystanie z tych samych praw innych członków społeczeństwa. Granice te mogą być zakreślone tylko drogą ustawy.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sz="3000" dirty="0" smtClean="0"/>
              <a:t>Art. V. Ustawa ma prawo zakazywać tylko tego, co jest szkodliwe dla społeczeństwa. To, czego ustawa nie zakazuje, nie może być wzbronione i nikt nie może być zmuszonym do czynienia tego, czego ustawa nie nakazuje.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8750" y="71438"/>
            <a:ext cx="7497763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tx2">
                    <a:satMod val="130000"/>
                  </a:schemeClr>
                </a:solidFill>
              </a:rPr>
              <a:t>Deklaracja Praw Człowieka i Obywatela z 1789 r.</a:t>
            </a:r>
            <a:endParaRPr lang="pl-PL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/>
              <a:t>Art. VI. Ustawa jest wyrazem woli ogółu. Wszyscy obywatele mają prawo współdziałać osobiście lub przez swych przedstawicieli w tworzeniu ustaw. Prawo musi być jednakie dla wszystkich zarówno gdy chroni, jak też gdy karze. Wszyscy obywatele są równi w jego obliczu, wszyscy w równej mierze mają dostęp do wszystkich dostojeństw, stanowisk i urzędów publicznych, wedle swego uzdolnienia i bez żadnych innych preferencji, prócz ich osobistych zasług i zdolności.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/>
              <a:t>Art. VII. Nikt nie może być oskarżonym, aresztowanym ani więzionym, poza wypadkami określonymi ściśle przez ustawę i z zachowaniem form przez nią przepisanych. […]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8750" y="71438"/>
            <a:ext cx="7497763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tx2">
                    <a:satMod val="130000"/>
                  </a:schemeClr>
                </a:solidFill>
              </a:rPr>
              <a:t>Deklaracja Praw Człowieka i Obywatela z 1789 r.</a:t>
            </a:r>
            <a:endParaRPr lang="pl-PL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124450"/>
          </a:xfrm>
        </p:spPr>
        <p:txBody>
          <a:bodyPr>
            <a:normAutofit fontScale="32500" lnSpcReduction="20000"/>
          </a:bodyPr>
          <a:lstStyle/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endParaRPr lang="pl-PL" sz="8600" dirty="0" smtClean="0"/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sz="8600" dirty="0" smtClean="0"/>
              <a:t>Art. X. Nikt nie powinien być niepokojony z powodu swych przekonań, nawet religijnych, byleby tylko ich objawianie nie zakłócało ustawą zakreślonego porządku publicznego.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endParaRPr lang="pl-PL" sz="8600" dirty="0" smtClean="0"/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sz="8600" dirty="0" smtClean="0"/>
              <a:t>Art. XI. Wolna wymiana myśli i poglądów jest jednym z najcenniejszych praw człowieka; każdemu obywatelowi zatem wolno przemawiać, pisać i drukować swobodnie z zastrzeżeniem, że za nadużycie tej wolności odpowiadać będzie w wypadkach, przewidzianych przez ustawę.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 smtClean="0"/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8750" y="71438"/>
            <a:ext cx="7497763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tx2">
                    <a:satMod val="130000"/>
                  </a:schemeClr>
                </a:solidFill>
              </a:rPr>
              <a:t>Deklaracja Praw Człowieka i Obywatela z 1789 r.</a:t>
            </a:r>
            <a:endParaRPr lang="pl-PL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124450"/>
          </a:xfrm>
        </p:spPr>
        <p:txBody>
          <a:bodyPr>
            <a:normAutofit fontScale="25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pl-PL" sz="8600" dirty="0" smtClean="0"/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sz="11200" dirty="0" smtClean="0"/>
              <a:t>Art. XII. Zabezpieczenie praw człowieka i obywatela stwarza potrzebę władzy publicznej (aparatu przymusu), władza ta zatem jest ustanowioną ku pożytkowi ogółu, nie zaś dla korzyści osobistej tych, którym została powierzona. […]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sz="11200" dirty="0" smtClean="0"/>
              <a:t>Art. XVII. Ponieważ własność jest prawem nietykalnym i świętym, przeto nikt jej pozbawionym być nie może, wyjąwszy wypadki, gdy potrzeba ogółu, zgodnie z ustawą stwierdzona, niewątpliwie tego wymaga, a i to tylko pod warunkiem sprawiedliwego i uprzedniego odszkodowania.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 smtClean="0"/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100" y="2600325"/>
            <a:ext cx="6400800" cy="2286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tx2">
                    <a:satMod val="130000"/>
                  </a:schemeClr>
                </a:solidFill>
              </a:rPr>
              <a:t>Kodyfikacje</a:t>
            </a:r>
            <a:br>
              <a:rPr lang="pl-PL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pl-PL" dirty="0" smtClean="0">
                <a:solidFill>
                  <a:schemeClr val="tx2">
                    <a:satMod val="130000"/>
                  </a:schemeClr>
                </a:solidFill>
              </a:rPr>
              <a:t>absolutyzmu oświeconego</a:t>
            </a:r>
            <a:endParaRPr lang="pl-PL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100" y="1066800"/>
            <a:ext cx="6400800" cy="15097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tx2">
                    <a:satMod val="130000"/>
                  </a:schemeClr>
                </a:solidFill>
              </a:rPr>
              <a:t>Cesarstwo Austrii (Habsburgowie)</a:t>
            </a:r>
            <a:endParaRPr lang="pl-PL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662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i="1" smtClean="0"/>
              <a:t>Leopolidina </a:t>
            </a:r>
            <a:r>
              <a:rPr lang="pl-PL" altLang="pl-PL" smtClean="0"/>
              <a:t>– 1786 r. – Piotr Leopold H. – Toskania</a:t>
            </a:r>
          </a:p>
          <a:p>
            <a:r>
              <a:rPr lang="pl-PL" altLang="pl-PL" i="1" smtClean="0"/>
              <a:t>Josephina – </a:t>
            </a:r>
            <a:r>
              <a:rPr lang="pl-PL" altLang="pl-PL" smtClean="0"/>
              <a:t>1787 r. </a:t>
            </a:r>
            <a:r>
              <a:rPr lang="pl-PL" altLang="pl-PL" i="1" smtClean="0"/>
              <a:t>– </a:t>
            </a:r>
            <a:r>
              <a:rPr lang="pl-PL" altLang="pl-PL" smtClean="0"/>
              <a:t>Józef II – Austria</a:t>
            </a:r>
          </a:p>
          <a:p>
            <a:r>
              <a:rPr lang="pl-PL" altLang="pl-PL" smtClean="0"/>
              <a:t>Kodeks Cywilny Zachodniogalicyjski – 1797 r. – Franciszek II – Galicja</a:t>
            </a:r>
          </a:p>
          <a:p>
            <a:r>
              <a:rPr lang="pl-PL" altLang="pl-PL" i="1" smtClean="0"/>
              <a:t>Franciscana – </a:t>
            </a:r>
            <a:r>
              <a:rPr lang="pl-PL" altLang="pl-PL" smtClean="0"/>
              <a:t>1803 r. – Franciszek II – Austria</a:t>
            </a:r>
          </a:p>
          <a:p>
            <a:r>
              <a:rPr lang="pl-PL" altLang="pl-PL" smtClean="0"/>
              <a:t>ABGB – 1811 r. – Franciszek I – Austria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100" y="2600325"/>
            <a:ext cx="6400800" cy="2286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3600" dirty="0" smtClean="0">
                <a:solidFill>
                  <a:schemeClr val="tx2">
                    <a:satMod val="130000"/>
                  </a:schemeClr>
                </a:solidFill>
              </a:rPr>
              <a:t>Założenia i uwarunkowania</a:t>
            </a:r>
            <a:br>
              <a:rPr lang="pl-PL" sz="36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pl-PL" sz="3600" dirty="0" smtClean="0">
                <a:solidFill>
                  <a:schemeClr val="tx2">
                    <a:satMod val="130000"/>
                  </a:schemeClr>
                </a:solidFill>
              </a:rPr>
              <a:t>– oświecenie</a:t>
            </a:r>
            <a:endParaRPr lang="pl-P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100" y="1066800"/>
            <a:ext cx="6400800" cy="15097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i="1" dirty="0" err="1" smtClean="0">
                <a:solidFill>
                  <a:schemeClr val="tx2">
                    <a:satMod val="130000"/>
                  </a:schemeClr>
                </a:solidFill>
              </a:rPr>
              <a:t>Leopoldina</a:t>
            </a:r>
            <a:endParaRPr lang="pl-PL" i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prawo karne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pierwsza kodyfikacja humanitarna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zniesienie kary śmierci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zniesienie kar </a:t>
            </a:r>
            <a:r>
              <a:rPr lang="pl-PL" dirty="0" err="1" smtClean="0"/>
              <a:t>mutylacyjnych</a:t>
            </a:r>
            <a:r>
              <a:rPr lang="pl-PL" dirty="0" smtClean="0"/>
              <a:t> i hańbiących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prewencja indywidualna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zniesienie tortur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prawo do obrony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rozdzielenie funkcji oskarżyciela publicznego, sędziego śledczego, sądu orzekającego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i="1" dirty="0" err="1" smtClean="0">
                <a:solidFill>
                  <a:schemeClr val="tx2">
                    <a:satMod val="130000"/>
                  </a:schemeClr>
                </a:solidFill>
              </a:rPr>
              <a:t>Constitutio</a:t>
            </a:r>
            <a:r>
              <a:rPr lang="pl-PL" i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pl-PL" i="1" dirty="0" err="1" smtClean="0">
                <a:solidFill>
                  <a:schemeClr val="tx2">
                    <a:satMod val="130000"/>
                  </a:schemeClr>
                </a:solidFill>
              </a:rPr>
              <a:t>Criminalis</a:t>
            </a:r>
            <a:r>
              <a:rPr lang="pl-PL" i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pl-PL" i="1" dirty="0" err="1" smtClean="0">
                <a:solidFill>
                  <a:schemeClr val="tx2">
                    <a:satMod val="130000"/>
                  </a:schemeClr>
                </a:solidFill>
              </a:rPr>
              <a:t>Josephina</a:t>
            </a:r>
            <a:endParaRPr lang="pl-PL" i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prawo karne materialne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pierwszy nowoczesny kodeks karny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264 paragrafy - zwięzłość i jasność przepisów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i="1" dirty="0" err="1" smtClean="0"/>
              <a:t>nullum</a:t>
            </a:r>
            <a:r>
              <a:rPr lang="pl-PL" i="1" dirty="0" smtClean="0"/>
              <a:t> </a:t>
            </a:r>
            <a:r>
              <a:rPr lang="pl-PL" i="1" dirty="0" err="1" smtClean="0"/>
              <a:t>crimen</a:t>
            </a:r>
            <a:r>
              <a:rPr lang="pl-PL" i="1" dirty="0" smtClean="0"/>
              <a:t> sine </a:t>
            </a:r>
            <a:r>
              <a:rPr lang="pl-PL" i="1" dirty="0" err="1" smtClean="0"/>
              <a:t>lege</a:t>
            </a:r>
            <a:endParaRPr lang="pl-PL" i="1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i="1" dirty="0" err="1" smtClean="0"/>
              <a:t>nulla</a:t>
            </a:r>
            <a:r>
              <a:rPr lang="pl-PL" i="1" dirty="0" smtClean="0"/>
              <a:t> poena sine </a:t>
            </a:r>
            <a:r>
              <a:rPr lang="pl-PL" i="1" dirty="0" err="1" smtClean="0"/>
              <a:t>lege</a:t>
            </a:r>
            <a:endParaRPr lang="pl-PL" i="1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równość wobec prawa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zniesienie kary śmierci, k. </a:t>
            </a:r>
            <a:r>
              <a:rPr lang="pl-PL" dirty="0" err="1" smtClean="0"/>
              <a:t>mutylacyjnych</a:t>
            </a:r>
            <a:r>
              <a:rPr lang="pl-PL" dirty="0" smtClean="0"/>
              <a:t>, tortur i karalności czarów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kara pozbawienia wolności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teoria odstraszania (prewencja ogólna)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złagodzenie sankcji za przestępstwa przeciwko religii i moralności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tx2">
                    <a:satMod val="130000"/>
                  </a:schemeClr>
                </a:solidFill>
              </a:rPr>
              <a:t>Kodeks Cywilny </a:t>
            </a:r>
            <a:r>
              <a:rPr lang="pl-PL" dirty="0" err="1" smtClean="0">
                <a:solidFill>
                  <a:schemeClr val="tx2">
                    <a:satMod val="130000"/>
                  </a:schemeClr>
                </a:solidFill>
              </a:rPr>
              <a:t>Zachodniogalicyjski</a:t>
            </a:r>
            <a:endParaRPr lang="pl-PL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9699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smtClean="0"/>
          </a:p>
          <a:p>
            <a:r>
              <a:rPr lang="pl-PL" altLang="pl-PL" sz="2800" smtClean="0"/>
              <a:t>prawo prywatne</a:t>
            </a:r>
          </a:p>
          <a:p>
            <a:r>
              <a:rPr lang="pl-PL" altLang="pl-PL" sz="2800" smtClean="0"/>
              <a:t>pierwsza nowoczesna kodyfikacja cywilna</a:t>
            </a:r>
          </a:p>
          <a:p>
            <a:r>
              <a:rPr lang="pl-PL" altLang="pl-PL" sz="2800" smtClean="0"/>
              <a:t>założenia prawnonaturalne</a:t>
            </a:r>
          </a:p>
          <a:p>
            <a:r>
              <a:rPr lang="pl-PL" altLang="pl-PL" sz="2800" smtClean="0"/>
              <a:t>charakter próbny – wprowadzony na terenach III rozbioru</a:t>
            </a:r>
          </a:p>
          <a:p>
            <a:r>
              <a:rPr lang="pl-PL" altLang="pl-PL" sz="2800" smtClean="0"/>
              <a:t>podstawa dla ABGB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tx2">
                    <a:satMod val="130000"/>
                  </a:schemeClr>
                </a:solidFill>
              </a:rPr>
              <a:t>Kodeks cywilny austriacki (ABGB)</a:t>
            </a:r>
            <a:endParaRPr lang="pl-PL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autor – Franciszek </a:t>
            </a:r>
            <a:r>
              <a:rPr lang="pl-PL" dirty="0" err="1" smtClean="0"/>
              <a:t>Zeiller</a:t>
            </a:r>
            <a:endParaRPr lang="pl-PL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prawo prywatne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1502 paragrafy, 3 działy (prawo osobowe, prawo rzeczowe, przepisy wspólne)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jasny i prosty język, abstrakcyjność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założenia </a:t>
            </a:r>
            <a:r>
              <a:rPr lang="pl-PL" dirty="0" err="1" smtClean="0"/>
              <a:t>prawnonaturalne</a:t>
            </a:r>
            <a:r>
              <a:rPr lang="pl-PL" dirty="0" smtClean="0"/>
              <a:t>: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pl-PL" dirty="0" smtClean="0"/>
              <a:t>równość wobec prawa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pl-PL" dirty="0" smtClean="0"/>
              <a:t>swoboda umów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pl-PL" dirty="0" smtClean="0"/>
              <a:t>liberalne prawo własności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prawo feudalne – przepisy polityczne (administracyjne)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tx2">
                    <a:satMod val="130000"/>
                  </a:schemeClr>
                </a:solidFill>
              </a:rPr>
              <a:t>Prusy</a:t>
            </a:r>
            <a:endParaRPr lang="pl-PL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Landrecht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pruski </a:t>
            </a:r>
            <a:r>
              <a:rPr lang="pl-PL" sz="2800" i="1" dirty="0" smtClean="0"/>
              <a:t>–</a:t>
            </a:r>
            <a:r>
              <a:rPr lang="pl-PL" sz="2800" dirty="0" smtClean="0"/>
              <a:t> 1794 r. –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sz="2800" dirty="0" smtClean="0"/>
              <a:t>		Fryderyk II/Fryderyk Wilhelm II: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pl-PL" dirty="0" smtClean="0"/>
              <a:t>ogół przepisów prawa materialnego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pl-PL" dirty="0" smtClean="0"/>
              <a:t>ponad 19 000 paragrafów – kazuistyka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pl-PL" dirty="0" smtClean="0"/>
              <a:t>założenia </a:t>
            </a:r>
            <a:r>
              <a:rPr lang="pl-PL" dirty="0" err="1" smtClean="0"/>
              <a:t>prawnonaturalne</a:t>
            </a:r>
            <a:r>
              <a:rPr lang="pl-PL" dirty="0" smtClean="0"/>
              <a:t> – prawa człowieka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pl-PL" dirty="0" smtClean="0"/>
              <a:t>prawa feudalne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pl-PL" dirty="0" smtClean="0"/>
              <a:t>definicje pojęć ogólnych prawa karnego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pl-PL" i="1" dirty="0" err="1" smtClean="0"/>
              <a:t>nullum</a:t>
            </a:r>
            <a:r>
              <a:rPr lang="pl-PL" i="1" dirty="0" smtClean="0"/>
              <a:t> </a:t>
            </a:r>
            <a:r>
              <a:rPr lang="pl-PL" i="1" dirty="0" err="1" smtClean="0"/>
              <a:t>crimen</a:t>
            </a:r>
            <a:r>
              <a:rPr lang="pl-PL" i="1" dirty="0" smtClean="0"/>
              <a:t> sine </a:t>
            </a:r>
            <a:r>
              <a:rPr lang="pl-PL" i="1" dirty="0" err="1" smtClean="0"/>
              <a:t>lege</a:t>
            </a:r>
            <a:endParaRPr lang="pl-PL" i="1" dirty="0" smtClean="0"/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pl-PL" dirty="0" smtClean="0"/>
              <a:t>niektóre założenia humanitarne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pl-PL" dirty="0" smtClean="0"/>
              <a:t>teoria odstraszania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100" y="2600325"/>
            <a:ext cx="6400800" cy="2286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tx2">
                    <a:satMod val="130000"/>
                  </a:schemeClr>
                </a:solidFill>
              </a:rPr>
              <a:t>Kodyfikacje</a:t>
            </a:r>
            <a:br>
              <a:rPr lang="pl-PL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pl-PL" dirty="0" smtClean="0">
                <a:solidFill>
                  <a:schemeClr val="tx2">
                    <a:satMod val="130000"/>
                  </a:schemeClr>
                </a:solidFill>
              </a:rPr>
              <a:t>rewolucyjnej</a:t>
            </a:r>
            <a:br>
              <a:rPr lang="pl-PL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pl-PL" dirty="0" smtClean="0">
                <a:solidFill>
                  <a:schemeClr val="tx2">
                    <a:satMod val="130000"/>
                  </a:schemeClr>
                </a:solidFill>
              </a:rPr>
              <a:t>Francji</a:t>
            </a:r>
            <a:endParaRPr lang="pl-PL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100" y="1066800"/>
            <a:ext cx="6400800" cy="15097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tx2">
                    <a:satMod val="130000"/>
                  </a:schemeClr>
                </a:solidFill>
              </a:rPr>
              <a:t>Rewolucyjne ustawodawstwo karne </a:t>
            </a:r>
            <a:endParaRPr lang="pl-PL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379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smtClean="0"/>
          </a:p>
          <a:p>
            <a:r>
              <a:rPr lang="pl-PL" altLang="pl-PL" smtClean="0"/>
              <a:t>dekret Konstytuanty z 1789 r.</a:t>
            </a:r>
          </a:p>
          <a:p>
            <a:r>
              <a:rPr lang="pl-PL" altLang="pl-PL" smtClean="0"/>
              <a:t>kodeks karny z 1791 r. (tzw. rewolucyjny)</a:t>
            </a:r>
          </a:p>
          <a:p>
            <a:r>
              <a:rPr lang="pl-PL" altLang="pl-PL" smtClean="0"/>
              <a:t>kodeks karny z 1795 r. (Dyrektoriat)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tx2">
                    <a:satMod val="130000"/>
                  </a:schemeClr>
                </a:solidFill>
              </a:rPr>
              <a:t>Dekret z 1789 r.</a:t>
            </a:r>
            <a:endParaRPr lang="pl-PL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4819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smtClean="0"/>
          </a:p>
          <a:p>
            <a:r>
              <a:rPr lang="pl-PL" altLang="pl-PL" smtClean="0"/>
              <a:t>zniesienie tortur</a:t>
            </a:r>
          </a:p>
          <a:p>
            <a:r>
              <a:rPr lang="pl-PL" altLang="pl-PL" smtClean="0"/>
              <a:t>zniesienie kar z podejrzenia</a:t>
            </a:r>
          </a:p>
          <a:p>
            <a:r>
              <a:rPr lang="pl-PL" altLang="pl-PL" smtClean="0"/>
              <a:t>jawność rozprawy sądowej</a:t>
            </a:r>
          </a:p>
          <a:p>
            <a:r>
              <a:rPr lang="pl-PL" altLang="pl-PL" smtClean="0"/>
              <a:t>prawo do obrony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tx2">
                    <a:satMod val="130000"/>
                  </a:schemeClr>
                </a:solidFill>
              </a:rPr>
              <a:t>Kodeks rewolucyjny z 1791 r.</a:t>
            </a:r>
            <a:endParaRPr lang="pl-PL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prawo karne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cześć ogólna i szczególna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i="1" dirty="0" err="1" smtClean="0"/>
              <a:t>nullum</a:t>
            </a:r>
            <a:r>
              <a:rPr lang="pl-PL" i="1" dirty="0" smtClean="0"/>
              <a:t> </a:t>
            </a:r>
            <a:r>
              <a:rPr lang="pl-PL" i="1" dirty="0" err="1" smtClean="0"/>
              <a:t>crimen</a:t>
            </a:r>
            <a:r>
              <a:rPr lang="pl-PL" i="1" dirty="0" smtClean="0"/>
              <a:t> sine </a:t>
            </a:r>
            <a:r>
              <a:rPr lang="pl-PL" i="1" dirty="0" err="1" smtClean="0"/>
              <a:t>lege</a:t>
            </a:r>
            <a:endParaRPr lang="pl-PL" i="1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i="1" dirty="0" err="1" smtClean="0"/>
              <a:t>nulla</a:t>
            </a:r>
            <a:r>
              <a:rPr lang="pl-PL" i="1" dirty="0" smtClean="0"/>
              <a:t> poena sine </a:t>
            </a:r>
            <a:r>
              <a:rPr lang="pl-PL" i="1" dirty="0" err="1" smtClean="0"/>
              <a:t>lege</a:t>
            </a:r>
            <a:endParaRPr lang="pl-PL" i="1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równość wobec prawa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zniesienie kwalifikowanej kary śmierci, k. </a:t>
            </a:r>
            <a:r>
              <a:rPr lang="pl-PL" dirty="0" err="1" smtClean="0"/>
              <a:t>mutylacyjnych</a:t>
            </a:r>
            <a:r>
              <a:rPr lang="pl-PL" dirty="0" smtClean="0"/>
              <a:t>, tortur i karalności czarów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odstraszanie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w procedurze likwidacja procesu inkwizycyjnego i wprowadzenie procesu mieszanego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tx2">
                    <a:satMod val="130000"/>
                  </a:schemeClr>
                </a:solidFill>
              </a:rPr>
              <a:t>Kodyfikacja napoleońska</a:t>
            </a:r>
            <a:endParaRPr lang="pl-PL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686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smtClean="0"/>
              <a:t>1804 – Kodeks cywilny – </a:t>
            </a:r>
            <a:r>
              <a:rPr lang="pl-PL" altLang="pl-PL" i="1" smtClean="0"/>
              <a:t>Code civil – </a:t>
            </a:r>
            <a:r>
              <a:rPr lang="pl-PL" altLang="pl-PL" smtClean="0"/>
              <a:t>Kodeks Napoleona</a:t>
            </a:r>
            <a:endParaRPr lang="pl-PL" altLang="pl-PL" i="1" smtClean="0"/>
          </a:p>
          <a:p>
            <a:r>
              <a:rPr lang="pl-PL" altLang="pl-PL" smtClean="0"/>
              <a:t>1806 </a:t>
            </a:r>
            <a:r>
              <a:rPr lang="pl-PL" altLang="pl-PL" i="1" smtClean="0"/>
              <a:t>– </a:t>
            </a:r>
            <a:r>
              <a:rPr lang="pl-PL" altLang="pl-PL" smtClean="0"/>
              <a:t>Kodeks postępowania cywilnego - </a:t>
            </a:r>
            <a:r>
              <a:rPr lang="de-DE" altLang="pl-PL" i="1" smtClean="0"/>
              <a:t>Code de procédure</a:t>
            </a:r>
            <a:endParaRPr lang="pl-PL" altLang="pl-PL" smtClean="0"/>
          </a:p>
          <a:p>
            <a:r>
              <a:rPr lang="pl-PL" altLang="pl-PL" smtClean="0"/>
              <a:t>1807 – Kodeks handlowy - </a:t>
            </a:r>
            <a:r>
              <a:rPr lang="pl-PL" altLang="pl-PL" i="1" smtClean="0"/>
              <a:t>Code de commerce</a:t>
            </a:r>
            <a:endParaRPr lang="pl-PL" altLang="pl-PL" smtClean="0"/>
          </a:p>
          <a:p>
            <a:r>
              <a:rPr lang="pl-PL" altLang="pl-PL" smtClean="0"/>
              <a:t>1808 – Kodeks postępowania karnego - </a:t>
            </a:r>
            <a:r>
              <a:rPr lang="en-US" altLang="pl-PL" i="1" smtClean="0"/>
              <a:t>Code d’instruction criminelle</a:t>
            </a:r>
            <a:endParaRPr lang="pl-PL" altLang="pl-PL" smtClean="0"/>
          </a:p>
          <a:p>
            <a:r>
              <a:rPr lang="pl-PL" altLang="pl-PL" smtClean="0"/>
              <a:t>1810 – </a:t>
            </a:r>
            <a:r>
              <a:rPr lang="pl-PL" altLang="pl-PL" i="1" smtClean="0"/>
              <a:t>Code pénal – </a:t>
            </a:r>
            <a:r>
              <a:rPr lang="pl-PL" altLang="pl-PL" smtClean="0"/>
              <a:t>Kodeks karny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tx2">
                    <a:satMod val="130000"/>
                  </a:schemeClr>
                </a:solidFill>
              </a:rPr>
              <a:t>Oświeceniowy „program”</a:t>
            </a:r>
            <a:br>
              <a:rPr lang="pl-PL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pl-PL" dirty="0" smtClean="0">
                <a:solidFill>
                  <a:schemeClr val="tx2">
                    <a:satMod val="130000"/>
                  </a:schemeClr>
                </a:solidFill>
              </a:rPr>
              <a:t>reformy prawa</a:t>
            </a:r>
            <a:endParaRPr lang="pl-PL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Symbol zastępczy zawartości 2"/>
          <p:cNvSpPr>
            <a:spLocks noGrp="1"/>
          </p:cNvSpPr>
          <p:nvPr>
            <p:ph idx="1"/>
          </p:nvPr>
        </p:nvSpPr>
        <p:spPr>
          <a:xfrm>
            <a:off x="1428750" y="1857375"/>
            <a:ext cx="7497763" cy="4500563"/>
          </a:xfrm>
        </p:spPr>
        <p:txBody>
          <a:bodyPr/>
          <a:lstStyle/>
          <a:p>
            <a:endParaRPr lang="pl-PL" altLang="pl-PL" smtClean="0"/>
          </a:p>
          <a:p>
            <a:r>
              <a:rPr lang="pl-PL" altLang="pl-PL" smtClean="0"/>
              <a:t>racjonalizacja – </a:t>
            </a:r>
            <a:r>
              <a:rPr lang="pl-PL" altLang="pl-PL" i="1" smtClean="0"/>
              <a:t>Sapere aude!</a:t>
            </a:r>
            <a:endParaRPr lang="pl-PL" altLang="pl-PL" smtClean="0"/>
          </a:p>
          <a:p>
            <a:r>
              <a:rPr lang="pl-PL" altLang="pl-PL" smtClean="0"/>
              <a:t>laicyzacja</a:t>
            </a:r>
          </a:p>
          <a:p>
            <a:r>
              <a:rPr lang="pl-PL" altLang="pl-PL" smtClean="0"/>
              <a:t>prawo natury – prawa człowieka</a:t>
            </a:r>
          </a:p>
          <a:p>
            <a:r>
              <a:rPr lang="pl-PL" altLang="pl-PL" smtClean="0"/>
              <a:t>kodyfikacja</a:t>
            </a:r>
          </a:p>
          <a:p>
            <a:r>
              <a:rPr lang="pl-PL" altLang="pl-PL" smtClean="0"/>
              <a:t>humanitaryzacja</a:t>
            </a:r>
          </a:p>
          <a:p>
            <a:r>
              <a:rPr lang="pl-PL" altLang="pl-PL" i="1" smtClean="0"/>
              <a:t>Novus ordo seclorum</a:t>
            </a:r>
            <a:endParaRPr lang="pl-PL" altLang="pl-PL" smtClean="0"/>
          </a:p>
          <a:p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i="1" dirty="0" err="1" smtClean="0">
                <a:solidFill>
                  <a:schemeClr val="tx2">
                    <a:satMod val="130000"/>
                  </a:schemeClr>
                </a:solidFill>
              </a:rPr>
              <a:t>Code</a:t>
            </a:r>
            <a:r>
              <a:rPr lang="pl-PL" i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pl-PL" i="1" dirty="0" err="1" smtClean="0">
                <a:solidFill>
                  <a:schemeClr val="tx2">
                    <a:satMod val="130000"/>
                  </a:schemeClr>
                </a:solidFill>
              </a:rPr>
              <a:t>civil</a:t>
            </a:r>
            <a:endParaRPr lang="pl-PL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pierwsza liberalna kodyfikacja cywilna sankcjonująca dorobek rewolucyjny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2281 artykułów w 3 księgach (osoby, własność, nabycie własności – systematyka prawa rzymskiego </a:t>
            </a:r>
            <a:r>
              <a:rPr lang="pl-PL" i="1" dirty="0" err="1" smtClean="0"/>
              <a:t>personae</a:t>
            </a:r>
            <a:r>
              <a:rPr lang="pl-PL" i="1" dirty="0" smtClean="0"/>
              <a:t>, </a:t>
            </a:r>
            <a:r>
              <a:rPr lang="pl-PL" i="1" dirty="0" err="1" smtClean="0"/>
              <a:t>res</a:t>
            </a:r>
            <a:r>
              <a:rPr lang="pl-PL" i="1" dirty="0" smtClean="0"/>
              <a:t>, </a:t>
            </a:r>
            <a:r>
              <a:rPr lang="pl-PL" i="1" dirty="0" err="1" smtClean="0"/>
              <a:t>actiones</a:t>
            </a:r>
            <a:r>
              <a:rPr lang="pl-PL" dirty="0" smtClean="0"/>
              <a:t>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jasność i abstrakcyjność przepisów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założenia </a:t>
            </a:r>
            <a:r>
              <a:rPr lang="pl-PL" dirty="0" err="1" smtClean="0"/>
              <a:t>prawnonaturalne</a:t>
            </a:r>
            <a:r>
              <a:rPr lang="pl-PL" dirty="0" smtClean="0"/>
              <a:t>: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pl-PL" dirty="0" smtClean="0"/>
              <a:t>równość wobec prawa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pl-PL" dirty="0" smtClean="0"/>
              <a:t>liberalne (święte) prawo własności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pl-PL" dirty="0" smtClean="0"/>
              <a:t>swoboda umów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laickie prawo małżeńskie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patriarchalna instytucja małżeństwa i rodziny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de-DE" i="1" dirty="0" smtClean="0">
                <a:solidFill>
                  <a:schemeClr val="tx2">
                    <a:satMod val="130000"/>
                  </a:schemeClr>
                </a:solidFill>
              </a:rPr>
              <a:t>Code de </a:t>
            </a:r>
            <a:r>
              <a:rPr lang="de-DE" i="1" dirty="0" err="1" smtClean="0">
                <a:solidFill>
                  <a:schemeClr val="tx2">
                    <a:satMod val="130000"/>
                  </a:schemeClr>
                </a:solidFill>
              </a:rPr>
              <a:t>procédure</a:t>
            </a:r>
            <a:endParaRPr lang="pl-PL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pl-PL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oparty na ordonansie Ludwika XIV z 1667 r.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równość stron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kontradyktoryjność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dyspozycyjność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jawna i publiczna rozprawa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koncentracja materiału procesowego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swobodna teoria dowodowa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apelacja i kasacja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formalizm procesowy, przewlekłość, kosztowność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i="1" dirty="0" err="1" smtClean="0">
                <a:solidFill>
                  <a:schemeClr val="tx2">
                    <a:satMod val="130000"/>
                  </a:schemeClr>
                </a:solidFill>
              </a:rPr>
              <a:t>Code</a:t>
            </a:r>
            <a:r>
              <a:rPr lang="pl-PL" i="1" dirty="0" smtClean="0">
                <a:solidFill>
                  <a:schemeClr val="tx2">
                    <a:satMod val="130000"/>
                  </a:schemeClr>
                </a:solidFill>
              </a:rPr>
              <a:t> de commerce</a:t>
            </a:r>
            <a:endParaRPr lang="pl-PL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9939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smtClean="0"/>
          </a:p>
          <a:p>
            <a:r>
              <a:rPr lang="pl-PL" altLang="pl-PL" smtClean="0"/>
              <a:t>prawo handlowe, wekslowe, upadłościowe i morskie</a:t>
            </a:r>
          </a:p>
          <a:p>
            <a:r>
              <a:rPr lang="pl-PL" altLang="pl-PL" smtClean="0"/>
              <a:t>oparte na ordonansach Ludwika XIV</a:t>
            </a:r>
          </a:p>
          <a:p>
            <a:r>
              <a:rPr lang="pl-PL" altLang="pl-PL" smtClean="0"/>
              <a:t>kryterium przedmiotowe – równość wobec prawa</a:t>
            </a:r>
          </a:p>
          <a:p>
            <a:r>
              <a:rPr lang="pl-PL" altLang="pl-PL" smtClean="0"/>
              <a:t>wolność handlu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tx2">
                    <a:satMod val="130000"/>
                  </a:schemeClr>
                </a:solidFill>
              </a:rPr>
              <a:t>Code </a:t>
            </a:r>
            <a:r>
              <a:rPr lang="en-US" i="1" dirty="0" err="1" smtClean="0">
                <a:solidFill>
                  <a:schemeClr val="tx2">
                    <a:satMod val="130000"/>
                  </a:schemeClr>
                </a:solidFill>
              </a:rPr>
              <a:t>d’instruction</a:t>
            </a:r>
            <a:r>
              <a:rPr lang="en-US" i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satMod val="130000"/>
                  </a:schemeClr>
                </a:solidFill>
              </a:rPr>
              <a:t>criminelle</a:t>
            </a:r>
            <a:endParaRPr lang="pl-PL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096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smtClean="0"/>
              <a:t>utrzymanie wprowadzonego w 1791 r. procesu mieszanego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i="1" dirty="0" err="1" smtClean="0">
                <a:solidFill>
                  <a:schemeClr val="tx2">
                    <a:satMod val="130000"/>
                  </a:schemeClr>
                </a:solidFill>
              </a:rPr>
              <a:t>Code</a:t>
            </a:r>
            <a:r>
              <a:rPr lang="pl-PL" i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pl-PL" i="1" dirty="0" err="1" smtClean="0">
                <a:solidFill>
                  <a:schemeClr val="tx2">
                    <a:satMod val="130000"/>
                  </a:schemeClr>
                </a:solidFill>
              </a:rPr>
              <a:t>pénal</a:t>
            </a:r>
            <a:endParaRPr lang="pl-PL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utrzymanie zasad wprowadzonych w 1791 r.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kodyfikacja nowoczesna - cześć ogólna i szczególna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podział przestępstw na: zbrodnie, występki i wykroczenia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zróżnicowana właściwość sądów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odstraszanie – kara śmierci, roboty publiczne, deportacja, piętnowanie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śmierć cywilna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ochrona prawa własności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tx2">
                    <a:satMod val="130000"/>
                  </a:schemeClr>
                </a:solidFill>
              </a:rPr>
              <a:t>Racjonalizacja i laicyzacja (1/2)</a:t>
            </a:r>
            <a:endParaRPr lang="pl-PL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5760" lvl="1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r>
              <a:rPr lang="pl-PL" dirty="0" smtClean="0"/>
              <a:t>encyklopedyści  (Denis Diderot)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sz="2800" dirty="0" smtClean="0"/>
              <a:t>– </a:t>
            </a:r>
            <a:r>
              <a:rPr lang="pl-PL" sz="2800" i="1" dirty="0" smtClean="0"/>
              <a:t>Wielka Encyklopedia Francuska </a:t>
            </a:r>
            <a:r>
              <a:rPr lang="pl-PL" sz="2400" i="1" dirty="0" smtClean="0"/>
              <a:t>(</a:t>
            </a:r>
            <a:r>
              <a:rPr lang="fr-FR" sz="2400" i="1" dirty="0" smtClean="0"/>
              <a:t>Encyclopédie, ou dictionnaire raisonné des sciences, des arts et des métiers</a:t>
            </a:r>
            <a:r>
              <a:rPr lang="pl-PL" sz="2400" dirty="0" smtClean="0"/>
              <a:t>, od 1751 r.)</a:t>
            </a:r>
            <a:endParaRPr lang="pl-PL" sz="28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sz="2800" dirty="0" smtClean="0"/>
              <a:t>absolutyzm oświecony: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pl-PL" dirty="0" smtClean="0"/>
              <a:t>Fryderyk II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pl-PL" dirty="0" smtClean="0"/>
              <a:t>Józef II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sz="2800" dirty="0" smtClean="0"/>
              <a:t>tolerancja religijna: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pl-PL" dirty="0" smtClean="0"/>
              <a:t>Wolter/Voltaire (</a:t>
            </a:r>
            <a:r>
              <a:rPr lang="pl-PL" dirty="0" err="1" smtClean="0"/>
              <a:t>François</a:t>
            </a:r>
            <a:r>
              <a:rPr lang="pl-PL" dirty="0" smtClean="0"/>
              <a:t> Marie </a:t>
            </a:r>
            <a:r>
              <a:rPr lang="pl-PL" dirty="0" err="1" smtClean="0"/>
              <a:t>Arouet</a:t>
            </a:r>
            <a:r>
              <a:rPr lang="pl-PL" dirty="0" smtClean="0"/>
              <a:t>)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pl-PL" dirty="0" smtClean="0"/>
              <a:t>patent tolerancyjny Józefa II z 1781 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tx2">
                    <a:satMod val="130000"/>
                  </a:schemeClr>
                </a:solidFill>
              </a:rPr>
              <a:t>Racjonalizacja i laicyzacja (2/</a:t>
            </a:r>
            <a:r>
              <a:rPr lang="pl-PL" dirty="0" err="1" smtClean="0">
                <a:solidFill>
                  <a:schemeClr val="tx2">
                    <a:satMod val="130000"/>
                  </a:schemeClr>
                </a:solidFill>
              </a:rPr>
              <a:t>2</a:t>
            </a:r>
            <a:r>
              <a:rPr lang="pl-PL" dirty="0" smtClean="0">
                <a:solidFill>
                  <a:schemeClr val="tx2">
                    <a:satMod val="130000"/>
                  </a:schemeClr>
                </a:solidFill>
              </a:rPr>
              <a:t>)</a:t>
            </a:r>
            <a:endParaRPr lang="pl-PL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229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sz="2800" smtClean="0"/>
              <a:t>deizm, antyklerykalizm, „antyteizm”</a:t>
            </a:r>
          </a:p>
          <a:p>
            <a:pPr lvl="1"/>
            <a:r>
              <a:rPr lang="pl-PL" altLang="pl-PL" smtClean="0"/>
              <a:t>masoneria</a:t>
            </a:r>
          </a:p>
          <a:p>
            <a:pPr lvl="1"/>
            <a:r>
              <a:rPr lang="pl-PL" altLang="pl-PL" smtClean="0"/>
              <a:t>józefinizm</a:t>
            </a:r>
          </a:p>
          <a:p>
            <a:pPr lvl="1"/>
            <a:r>
              <a:rPr lang="pl-PL" altLang="pl-PL" smtClean="0"/>
              <a:t>laicyzacja Francji (1789 -1795)</a:t>
            </a:r>
          </a:p>
          <a:p>
            <a:r>
              <a:rPr lang="pl-PL" altLang="pl-PL" sz="2800" smtClean="0"/>
              <a:t>utylitaryzm:</a:t>
            </a:r>
          </a:p>
          <a:p>
            <a:pPr lvl="1"/>
            <a:r>
              <a:rPr lang="pl-PL" altLang="pl-PL" smtClean="0"/>
              <a:t>dążenie do szczęścia – </a:t>
            </a:r>
            <a:r>
              <a:rPr lang="pl-PL" altLang="pl-PL" i="1" smtClean="0"/>
              <a:t>pursuit of happiness</a:t>
            </a:r>
            <a:endParaRPr lang="pl-PL" altLang="pl-PL" smtClean="0"/>
          </a:p>
          <a:p>
            <a:pPr lvl="1"/>
            <a:r>
              <a:rPr lang="pl-PL" altLang="pl-PL" smtClean="0"/>
              <a:t>Jeremy Bentham</a:t>
            </a:r>
          </a:p>
          <a:p>
            <a:pPr lvl="1"/>
            <a:r>
              <a:rPr lang="pl-PL" altLang="pl-PL" smtClean="0"/>
              <a:t>nowa filozofia prawa karnego</a:t>
            </a:r>
          </a:p>
          <a:p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tx2">
                    <a:satMod val="130000"/>
                  </a:schemeClr>
                </a:solidFill>
              </a:rPr>
              <a:t>Doktryna </a:t>
            </a:r>
            <a:r>
              <a:rPr lang="pl-PL" dirty="0" err="1" smtClean="0">
                <a:solidFill>
                  <a:schemeClr val="tx2">
                    <a:satMod val="130000"/>
                  </a:schemeClr>
                </a:solidFill>
              </a:rPr>
              <a:t>prawnonaturalna</a:t>
            </a:r>
            <a:endParaRPr lang="pl-PL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pl-PL" sz="28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sz="2800" dirty="0" smtClean="0"/>
              <a:t>przyrodzone prawa jednostki ludzkiej – John Locke (zm. 1704) – </a:t>
            </a:r>
            <a:r>
              <a:rPr lang="pl-PL" sz="2800" i="1" dirty="0" smtClean="0"/>
              <a:t>life, </a:t>
            </a:r>
            <a:r>
              <a:rPr lang="pl-PL" sz="2800" i="1" dirty="0" err="1" smtClean="0"/>
              <a:t>liberty</a:t>
            </a:r>
            <a:r>
              <a:rPr lang="pl-PL" sz="2800" i="1" dirty="0" smtClean="0"/>
              <a:t> and property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sz="2800" dirty="0" smtClean="0"/>
              <a:t>liberalizm, indywidualizm: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pl-PL" dirty="0" smtClean="0"/>
              <a:t>swoboda jednostki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pl-PL" dirty="0" smtClean="0"/>
              <a:t>swoboda umów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pl-PL" dirty="0" smtClean="0"/>
              <a:t>„święte” prawo własności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sz="2800" dirty="0" smtClean="0"/>
              <a:t>rządy prawa (</a:t>
            </a:r>
            <a:r>
              <a:rPr lang="pl-PL" sz="2800" i="1" dirty="0" err="1" smtClean="0"/>
              <a:t>rule</a:t>
            </a:r>
            <a:r>
              <a:rPr lang="pl-PL" sz="2800" i="1" dirty="0" smtClean="0"/>
              <a:t> of law</a:t>
            </a:r>
            <a:r>
              <a:rPr lang="pl-PL" sz="2800" dirty="0" smtClean="0"/>
              <a:t>) – kodyfikacja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sz="2800" dirty="0" smtClean="0"/>
              <a:t>równość wobec prawa – </a:t>
            </a:r>
            <a:r>
              <a:rPr lang="pl-PL" sz="2800" dirty="0" err="1" smtClean="0"/>
              <a:t>antyfeudalizm</a:t>
            </a:r>
            <a:endParaRPr lang="pl-PL" sz="28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sz="2800" dirty="0" smtClean="0"/>
              <a:t>umowa społeczna – demokracja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pl-PL" sz="28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pl-PL" sz="28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pl-PL" sz="28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tx2">
                    <a:satMod val="130000"/>
                  </a:schemeClr>
                </a:solidFill>
              </a:rPr>
              <a:t>Prawa człowieka</a:t>
            </a:r>
            <a:endParaRPr lang="pl-PL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sz="2800" dirty="0" smtClean="0"/>
              <a:t>rewolucja: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pl-PL" dirty="0" smtClean="0"/>
              <a:t>amerykańska – </a:t>
            </a:r>
            <a:r>
              <a:rPr lang="pl-PL" i="1" dirty="0" smtClean="0"/>
              <a:t>life, </a:t>
            </a:r>
            <a:r>
              <a:rPr lang="pl-PL" i="1" dirty="0" err="1" smtClean="0"/>
              <a:t>liberty</a:t>
            </a:r>
            <a:r>
              <a:rPr lang="pl-PL" i="1" dirty="0" smtClean="0"/>
              <a:t> and </a:t>
            </a:r>
            <a:r>
              <a:rPr lang="pl-PL" i="1" dirty="0" err="1" smtClean="0"/>
              <a:t>pursuit</a:t>
            </a:r>
            <a:r>
              <a:rPr lang="pl-PL" i="1" dirty="0" smtClean="0"/>
              <a:t> of </a:t>
            </a:r>
            <a:r>
              <a:rPr lang="pl-PL" i="1" dirty="0" err="1" smtClean="0"/>
              <a:t>happiness</a:t>
            </a:r>
            <a:endParaRPr lang="pl-PL" i="1" dirty="0" smtClean="0"/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pl-PL" dirty="0" smtClean="0"/>
              <a:t>francuska – </a:t>
            </a:r>
            <a:r>
              <a:rPr lang="pl-PL" i="1" dirty="0" err="1" smtClean="0"/>
              <a:t>liberté</a:t>
            </a:r>
            <a:r>
              <a:rPr lang="pl-PL" i="1" dirty="0" smtClean="0"/>
              <a:t>, </a:t>
            </a:r>
            <a:r>
              <a:rPr lang="pl-PL" i="1" dirty="0" err="1" smtClean="0"/>
              <a:t>égalité</a:t>
            </a:r>
            <a:r>
              <a:rPr lang="pl-PL" i="1" dirty="0" smtClean="0"/>
              <a:t>, </a:t>
            </a:r>
            <a:r>
              <a:rPr lang="pl-PL" i="1" dirty="0" err="1" smtClean="0"/>
              <a:t>fraternité</a:t>
            </a:r>
            <a:endParaRPr lang="pl-PL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sz="2800" dirty="0" smtClean="0"/>
              <a:t>prawa człowieka</a:t>
            </a:r>
          </a:p>
          <a:p>
            <a:pPr marL="612648" lvl="2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r>
              <a:rPr lang="pl-PL" sz="2800" dirty="0" smtClean="0"/>
              <a:t>Deklaracja Niepodległości USA</a:t>
            </a:r>
          </a:p>
          <a:p>
            <a:pPr marL="612648" lvl="2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None/>
              <a:defRPr/>
            </a:pPr>
            <a:r>
              <a:rPr lang="pl-PL" sz="2800" dirty="0" smtClean="0"/>
              <a:t>	(</a:t>
            </a:r>
            <a:r>
              <a:rPr lang="pl-PL" sz="2800" i="1" dirty="0" err="1" smtClean="0"/>
              <a:t>The</a:t>
            </a:r>
            <a:r>
              <a:rPr lang="pl-PL" sz="2800" dirty="0" smtClean="0"/>
              <a:t> </a:t>
            </a:r>
            <a:r>
              <a:rPr lang="pl-PL" sz="2800" i="1" dirty="0" err="1" smtClean="0"/>
              <a:t>Declaration</a:t>
            </a:r>
            <a:r>
              <a:rPr lang="pl-PL" sz="2800" i="1" dirty="0" smtClean="0"/>
              <a:t> of </a:t>
            </a:r>
            <a:r>
              <a:rPr lang="pl-PL" sz="2800" i="1" dirty="0" err="1" smtClean="0"/>
              <a:t>Independence</a:t>
            </a:r>
            <a:r>
              <a:rPr lang="pl-PL" sz="2800" dirty="0" smtClean="0"/>
              <a:t>, 1776)</a:t>
            </a:r>
          </a:p>
          <a:p>
            <a:pPr marL="612648" lvl="2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r>
              <a:rPr lang="pl-PL" sz="2800" dirty="0" smtClean="0"/>
              <a:t>Deklaracja Praw Człowieka i Obywatela (</a:t>
            </a:r>
            <a:r>
              <a:rPr lang="fr-FR" sz="2800" i="1" dirty="0" smtClean="0"/>
              <a:t>Déclaration des droits de l'homme et du citoyen</a:t>
            </a:r>
            <a:r>
              <a:rPr lang="pl-PL" sz="2800" dirty="0" smtClean="0"/>
              <a:t>, 1789)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sz="2800" dirty="0" smtClean="0"/>
              <a:t>prawa obywatela – suwerenność Narodu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tx2">
                    <a:satMod val="130000"/>
                  </a:schemeClr>
                </a:solidFill>
              </a:rPr>
              <a:t>Kodyfikacja</a:t>
            </a:r>
            <a:endParaRPr lang="pl-PL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sz="2800" dirty="0" smtClean="0"/>
              <a:t>Monteskiusz – </a:t>
            </a:r>
            <a:r>
              <a:rPr lang="pl-PL" sz="2800" i="1" dirty="0" smtClean="0"/>
              <a:t>O duchu praw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sz="2800" dirty="0" smtClean="0"/>
              <a:t>Gaetano </a:t>
            </a:r>
            <a:r>
              <a:rPr lang="pl-PL" sz="2800" dirty="0" err="1" smtClean="0"/>
              <a:t>Filangieri</a:t>
            </a:r>
            <a:r>
              <a:rPr lang="pl-PL" sz="2800" dirty="0" smtClean="0"/>
              <a:t> – </a:t>
            </a:r>
            <a:r>
              <a:rPr lang="pl-PL" sz="2800" i="1" dirty="0" smtClean="0"/>
              <a:t>O nauce prawodawstwa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sz="2800" i="1" dirty="0" smtClean="0"/>
              <a:t>	</a:t>
            </a:r>
            <a:r>
              <a:rPr lang="pl-PL" sz="2400" dirty="0" smtClean="0"/>
              <a:t>(</a:t>
            </a:r>
            <a:r>
              <a:rPr lang="pl-PL" sz="2400" i="1" dirty="0" smtClean="0"/>
              <a:t>La </a:t>
            </a:r>
            <a:r>
              <a:rPr lang="pl-PL" sz="2400" i="1" dirty="0" err="1" smtClean="0"/>
              <a:t>scienza</a:t>
            </a:r>
            <a:r>
              <a:rPr lang="pl-PL" sz="2400" i="1" dirty="0" smtClean="0"/>
              <a:t> </a:t>
            </a:r>
            <a:r>
              <a:rPr lang="pl-PL" sz="2400" i="1" dirty="0" err="1" smtClean="0"/>
              <a:t>della</a:t>
            </a:r>
            <a:r>
              <a:rPr lang="pl-PL" sz="2400" i="1" dirty="0" smtClean="0"/>
              <a:t> </a:t>
            </a:r>
            <a:r>
              <a:rPr lang="pl-PL" sz="2400" i="1" dirty="0" err="1" smtClean="0"/>
              <a:t>legislazione</a:t>
            </a:r>
            <a:r>
              <a:rPr lang="pl-PL" sz="2400" dirty="0" smtClean="0"/>
              <a:t>,</a:t>
            </a:r>
            <a:r>
              <a:rPr lang="pl-PL" sz="2400" i="1" dirty="0" smtClean="0"/>
              <a:t> 1780-85</a:t>
            </a:r>
            <a:r>
              <a:rPr lang="pl-PL" sz="2400" dirty="0" smtClean="0"/>
              <a:t>)</a:t>
            </a:r>
            <a:endParaRPr lang="pl-PL" sz="28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sz="2800" dirty="0" smtClean="0"/>
              <a:t>Bentham – </a:t>
            </a:r>
            <a:r>
              <a:rPr lang="pl-PL" sz="2800" i="1" dirty="0" smtClean="0"/>
              <a:t>Wprowadzenie do Zasad Moralności i Prawodawstwa </a:t>
            </a:r>
            <a:r>
              <a:rPr lang="pl-PL" sz="2800" dirty="0" smtClean="0"/>
              <a:t>(</a:t>
            </a:r>
            <a:r>
              <a:rPr lang="en-US" sz="2400" i="1" dirty="0" smtClean="0"/>
              <a:t>Introduction to Principles of Morals and Legislation</a:t>
            </a:r>
            <a:r>
              <a:rPr lang="pl-PL" sz="2400" dirty="0" smtClean="0"/>
              <a:t>, 1789)</a:t>
            </a:r>
            <a:r>
              <a:rPr lang="pl-PL" sz="2800" dirty="0" smtClean="0"/>
              <a:t> – pojęcie „kodyfikacji” –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sz="2800" i="1" dirty="0" smtClean="0"/>
              <a:t>	a </a:t>
            </a:r>
            <a:r>
              <a:rPr lang="pl-PL" sz="2800" i="1" dirty="0" err="1" smtClean="0"/>
              <a:t>complete</a:t>
            </a:r>
            <a:r>
              <a:rPr lang="pl-PL" sz="2800" i="1" dirty="0" smtClean="0"/>
              <a:t> body of law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l-PL" sz="2800" dirty="0" smtClean="0"/>
              <a:t>cechy kodyfikacji: 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None/>
              <a:defRPr/>
            </a:pPr>
            <a:r>
              <a:rPr lang="pl-PL" dirty="0" smtClean="0"/>
              <a:t>zupełność, wyłączność, powszechność, jasność, zwięzłość, abstrakcyjność,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tx2">
                    <a:satMod val="130000"/>
                  </a:schemeClr>
                </a:solidFill>
              </a:rPr>
              <a:t>Humanitarna doktryna/szkoła</a:t>
            </a:r>
            <a:br>
              <a:rPr lang="pl-PL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pl-PL" dirty="0" smtClean="0">
                <a:solidFill>
                  <a:schemeClr val="tx2">
                    <a:satMod val="130000"/>
                  </a:schemeClr>
                </a:solidFill>
              </a:rPr>
              <a:t>prawa karnego (1/2)</a:t>
            </a:r>
            <a:endParaRPr lang="pl-PL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sz="2800" smtClean="0"/>
          </a:p>
          <a:p>
            <a:r>
              <a:rPr lang="pl-PL" altLang="pl-PL" sz="2800" smtClean="0"/>
              <a:t>prekursorzy: Friedrich Spee (zm. 1635), Christian Thomasius, (zm. 1728)</a:t>
            </a:r>
          </a:p>
          <a:p>
            <a:r>
              <a:rPr lang="pl-PL" altLang="pl-PL" sz="2800" smtClean="0"/>
              <a:t>filozofowie: Monteskiusz, Wolter </a:t>
            </a:r>
          </a:p>
          <a:p>
            <a:r>
              <a:rPr lang="pl-PL" altLang="pl-PL" sz="2800" smtClean="0"/>
              <a:t>Cesare Beccaria – </a:t>
            </a:r>
            <a:r>
              <a:rPr lang="pl-PL" altLang="pl-PL" sz="2800" i="1" smtClean="0"/>
              <a:t>O przestępstwach i karach </a:t>
            </a:r>
            <a:r>
              <a:rPr lang="pl-PL" altLang="pl-PL" sz="2400" smtClean="0"/>
              <a:t>(</a:t>
            </a:r>
            <a:r>
              <a:rPr lang="pl-PL" altLang="pl-PL" sz="2400" i="1" smtClean="0"/>
              <a:t>Dei delitti e delle pene</a:t>
            </a:r>
            <a:r>
              <a:rPr lang="pl-PL" altLang="pl-PL" sz="2400" smtClean="0"/>
              <a:t>, 1764)</a:t>
            </a:r>
          </a:p>
          <a:p>
            <a:r>
              <a:rPr lang="pl-PL" altLang="pl-PL" sz="2800" smtClean="0"/>
              <a:t>założenia:</a:t>
            </a:r>
          </a:p>
          <a:p>
            <a:pPr lvl="1"/>
            <a:r>
              <a:rPr lang="pl-PL" altLang="pl-PL" sz="2400" smtClean="0"/>
              <a:t>zniesienie procesów o czary i tortur,</a:t>
            </a:r>
          </a:p>
          <a:p>
            <a:pPr lvl="1"/>
            <a:r>
              <a:rPr lang="pl-PL" altLang="pl-PL" sz="2400" smtClean="0"/>
              <a:t>zniesienie kary śmierci (kwalifikowanej)</a:t>
            </a:r>
          </a:p>
          <a:p>
            <a:pPr lvl="1"/>
            <a:r>
              <a:rPr lang="pl-PL" altLang="pl-PL" sz="2400" smtClean="0"/>
              <a:t>zniesienie kar mutylacyjnych i hańbiących</a:t>
            </a:r>
          </a:p>
          <a:p>
            <a:pPr lvl="1"/>
            <a:endParaRPr lang="pl-PL" altLang="pl-PL" sz="2400" smtClean="0"/>
          </a:p>
          <a:p>
            <a:pPr>
              <a:buFont typeface="Wingdings 2" pitchFamily="18" charset="2"/>
              <a:buNone/>
            </a:pPr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450</TotalTime>
  <Words>1352</Words>
  <Application>Microsoft Office PowerPoint</Application>
  <PresentationFormat>Pokaz na ekranie (4:3)</PresentationFormat>
  <Paragraphs>221</Paragraphs>
  <Slides>34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34</vt:i4>
      </vt:variant>
    </vt:vector>
  </HeadingPairs>
  <TitlesOfParts>
    <vt:vector size="40" baseType="lpstr">
      <vt:lpstr>Gill Sans MT</vt:lpstr>
      <vt:lpstr>Arial</vt:lpstr>
      <vt:lpstr>Wingdings 2</vt:lpstr>
      <vt:lpstr>Verdana</vt:lpstr>
      <vt:lpstr>Calibri</vt:lpstr>
      <vt:lpstr>Przesilenie</vt:lpstr>
      <vt:lpstr>Wielkie kodyfikacje</vt:lpstr>
      <vt:lpstr>Założenia i uwarunkowania – oświecenie</vt:lpstr>
      <vt:lpstr>Oświeceniowy „program” reformy prawa</vt:lpstr>
      <vt:lpstr>Racjonalizacja i laicyzacja (1/2)</vt:lpstr>
      <vt:lpstr>Racjonalizacja i laicyzacja (2/2)</vt:lpstr>
      <vt:lpstr>Doktryna prawnonaturalna</vt:lpstr>
      <vt:lpstr>Prawa człowieka</vt:lpstr>
      <vt:lpstr>Kodyfikacja</vt:lpstr>
      <vt:lpstr>Humanitarna doktryna/szkoła prawa karnego (1/2)</vt:lpstr>
      <vt:lpstr>Humanitarna doktryna/szkoła prawa karnego (2/2)</vt:lpstr>
      <vt:lpstr> Novus ordo seclorum </vt:lpstr>
      <vt:lpstr>Deklaracja Praw Człowieka i Obywatela z 1789 r.</vt:lpstr>
      <vt:lpstr>Deklaracja Praw Człowieka i Obywatela z 1789 r.</vt:lpstr>
      <vt:lpstr>Deklaracja Praw Człowieka i Obywatela z 1789 r.</vt:lpstr>
      <vt:lpstr>Deklaracja Praw Człowieka i Obywatela z 1789 r.</vt:lpstr>
      <vt:lpstr>Deklaracja Praw Człowieka i Obywatela z 1789 r.</vt:lpstr>
      <vt:lpstr>Deklaracja Praw Człowieka i Obywatela z 1789 r.</vt:lpstr>
      <vt:lpstr>Kodyfikacje absolutyzmu oświeconego</vt:lpstr>
      <vt:lpstr>Cesarstwo Austrii (Habsburgowie)</vt:lpstr>
      <vt:lpstr>Leopoldina</vt:lpstr>
      <vt:lpstr>Constitutio Criminalis Josephina</vt:lpstr>
      <vt:lpstr>Kodeks Cywilny Zachodniogalicyjski</vt:lpstr>
      <vt:lpstr>Kodeks cywilny austriacki (ABGB)</vt:lpstr>
      <vt:lpstr>Prusy</vt:lpstr>
      <vt:lpstr>Kodyfikacje rewolucyjnej Francji</vt:lpstr>
      <vt:lpstr>Rewolucyjne ustawodawstwo karne </vt:lpstr>
      <vt:lpstr>Dekret z 1789 r.</vt:lpstr>
      <vt:lpstr>Kodeks rewolucyjny z 1791 r.</vt:lpstr>
      <vt:lpstr>Kodyfikacja napoleońska</vt:lpstr>
      <vt:lpstr>Code civil</vt:lpstr>
      <vt:lpstr>Code de procédure</vt:lpstr>
      <vt:lpstr>Code de commerce</vt:lpstr>
      <vt:lpstr>Code d’instruction criminelle</vt:lpstr>
      <vt:lpstr>Code pénal</vt:lpstr>
    </vt:vector>
  </TitlesOfParts>
  <Company>AGH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Wielkie kodyfikacje</dc:title>
  <dc:creator>Michalik</dc:creator>
  <cp:lastModifiedBy>Piotr Michalik</cp:lastModifiedBy>
  <cp:revision>83</cp:revision>
  <dcterms:created xsi:type="dcterms:W3CDTF">2011-05-02T09:58:15Z</dcterms:created>
  <dcterms:modified xsi:type="dcterms:W3CDTF">2015-01-13T08:52:53Z</dcterms:modified>
</cp:coreProperties>
</file>