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C3F6A-4AE7-4276-9E3E-7DA038237783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66AD-4A0B-4C21-91FF-388DCBD24C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391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921DC-2505-4707-961A-154F038CDF1D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3CDCB-25B4-40A0-B272-7A775B07CB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15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54A13-90BF-43E6-818F-D2AC8FAE3E79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5C1AF-9FE7-4740-B929-04E8140D39F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35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CAA1-983E-4ED4-8596-B8DCE45D15D9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2D76-5FCE-4C8B-B9BA-BF59083541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845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0634-15B8-4FC3-8CDF-390107180BA4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F096A-7332-4D27-82EF-92092FE1DD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8127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62213-B90B-4804-9319-D705D001E79A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E7077-DA1E-4005-A9CA-75DB670987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77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479B6-0FAF-4576-8981-4FCA38F923D5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C89E-86EB-46AF-8452-D1691903E8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73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20A28-66A1-4835-AF63-43AAE6C0F593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A8737-0A81-4C14-91CE-8272C59FA8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81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F5C3-FD09-4196-89DF-6BC0A5CF2011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25A75-CB6E-4D38-AC1E-266434CF74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65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D1EAD-C731-4205-B919-86996DF310D4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36734-F6AF-46C5-B377-03AC146A03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956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4B888-39EE-4104-AF60-F45630EC8F23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EC883-B033-4B84-A2FE-41D1372E94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664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821372-AB5C-49DB-BAE9-DC4DA6501407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D2987C-82AF-40C8-B44C-56821CE0BB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9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Wiek prawoznawstwa</a:t>
            </a:r>
            <a:endParaRPr lang="pl-PL" dirty="0"/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pl-PL" altLang="pl-PL" smtClean="0"/>
          </a:p>
          <a:p>
            <a:pPr marR="0"/>
            <a:r>
              <a:rPr lang="pl-PL" altLang="pl-PL" sz="3200" smtClean="0"/>
              <a:t>Szkoły i doktryny prawne w XIX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800" smtClean="0"/>
              <a:t>Myśl</a:t>
            </a:r>
            <a:r>
              <a:rPr lang="pl-PL" smtClean="0"/>
              <a:t> </a:t>
            </a:r>
            <a:r>
              <a:rPr lang="pl-PL" sz="4800" err="1" smtClean="0"/>
              <a:t>karnistyczna</a:t>
            </a:r>
            <a:endParaRPr lang="pl-PL"/>
          </a:p>
        </p:txBody>
      </p:sp>
      <p:sp>
        <p:nvSpPr>
          <p:cNvPr id="14339" name="Symbol zastępczy tekstu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Szkoła klasyczna (1/2)</a:t>
            </a: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z="2800" smtClean="0"/>
          </a:p>
          <a:p>
            <a:r>
              <a:rPr lang="pl-PL" altLang="pl-PL" sz="2800" smtClean="0"/>
              <a:t>I poł. XIX w.</a:t>
            </a:r>
          </a:p>
          <a:p>
            <a:r>
              <a:rPr lang="pl-PL" altLang="pl-PL" sz="2800" smtClean="0"/>
              <a:t>oparta na filozofii Immanuela Kanta</a:t>
            </a:r>
          </a:p>
          <a:p>
            <a:r>
              <a:rPr lang="pl-PL" altLang="pl-PL" sz="2800" smtClean="0"/>
              <a:t>legalizm – </a:t>
            </a:r>
            <a:r>
              <a:rPr lang="pl-PL" altLang="pl-PL" sz="2800" i="1" smtClean="0"/>
              <a:t>n.c.s.l. </a:t>
            </a:r>
            <a:r>
              <a:rPr lang="pl-PL" altLang="pl-PL" sz="2800" smtClean="0"/>
              <a:t>i </a:t>
            </a:r>
            <a:r>
              <a:rPr lang="pl-PL" altLang="pl-PL" sz="2800" i="1" smtClean="0"/>
              <a:t>n.p.s.l.</a:t>
            </a:r>
          </a:p>
          <a:p>
            <a:r>
              <a:rPr lang="pl-PL" altLang="pl-PL" sz="2800" smtClean="0"/>
              <a:t>dogmatyzm</a:t>
            </a:r>
          </a:p>
          <a:p>
            <a:r>
              <a:rPr lang="pl-PL" altLang="pl-PL" sz="2800" smtClean="0"/>
              <a:t>woluntaryzm – wina sprawcy</a:t>
            </a:r>
          </a:p>
          <a:p>
            <a:r>
              <a:rPr lang="pl-PL" altLang="pl-PL" sz="2800" smtClean="0"/>
              <a:t>indeterminizm</a:t>
            </a:r>
          </a:p>
          <a:p>
            <a:pPr>
              <a:buFont typeface="Wingdings 2" pitchFamily="18" charset="2"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Szkoła klasyczna (2/2)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z="2800" smtClean="0"/>
          </a:p>
          <a:p>
            <a:r>
              <a:rPr lang="pl-PL" altLang="pl-PL" sz="2800" smtClean="0"/>
              <a:t>Anselm Feuerbach – kodeks karny bawarski (1813)</a:t>
            </a:r>
          </a:p>
          <a:p>
            <a:r>
              <a:rPr lang="pl-PL" altLang="pl-PL" sz="2800" smtClean="0"/>
              <a:t>charakter kary</a:t>
            </a:r>
          </a:p>
          <a:p>
            <a:pPr lvl="1"/>
            <a:r>
              <a:rPr lang="pl-PL" altLang="pl-PL" sz="2800" smtClean="0"/>
              <a:t>bezwzględny (słuszność) – teorie odwetu (Kant, Hegel)</a:t>
            </a:r>
          </a:p>
          <a:p>
            <a:pPr lvl="1"/>
            <a:r>
              <a:rPr lang="pl-PL" altLang="pl-PL" sz="2800" smtClean="0"/>
              <a:t>względny (użyteczność) - teoria przymusu psychologicznego (Feuerbach) – prewencja ogólna</a:t>
            </a:r>
            <a:endParaRPr lang="pl-PL" altLang="pl-PL" sz="3200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Szkoła antropologiczna</a:t>
            </a:r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II poł. XIX w.</a:t>
            </a:r>
          </a:p>
          <a:p>
            <a:r>
              <a:rPr lang="pl-PL" altLang="pl-PL" smtClean="0"/>
              <a:t>oparta na rozwoju nauk przyrodniczych i społecznych</a:t>
            </a:r>
          </a:p>
          <a:p>
            <a:r>
              <a:rPr lang="pl-PL" altLang="pl-PL" smtClean="0"/>
              <a:t>Cesare Lombroso – </a:t>
            </a:r>
            <a:r>
              <a:rPr lang="pl-PL" altLang="pl-PL" i="1" smtClean="0"/>
              <a:t>Człowiek-zbrodniarz</a:t>
            </a:r>
          </a:p>
          <a:p>
            <a:r>
              <a:rPr lang="pl-PL" altLang="pl-PL" smtClean="0"/>
              <a:t>determinizm</a:t>
            </a:r>
          </a:p>
          <a:p>
            <a:r>
              <a:rPr lang="pl-PL" altLang="pl-PL" smtClean="0"/>
              <a:t>osoba sprawcy</a:t>
            </a:r>
          </a:p>
          <a:p>
            <a:r>
              <a:rPr lang="pl-PL" altLang="pl-PL" smtClean="0"/>
              <a:t>środki zabezpieczające</a:t>
            </a:r>
          </a:p>
          <a:p>
            <a:r>
              <a:rPr lang="pl-PL" altLang="pl-PL" smtClean="0"/>
              <a:t>ustawodawstwo eugeniczne i rasowe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Szkoła socjologiczna</a:t>
            </a: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przełom XIX i XX w.</a:t>
            </a:r>
          </a:p>
          <a:p>
            <a:r>
              <a:rPr lang="pl-PL" altLang="pl-PL" smtClean="0"/>
              <a:t>oparta na szkole antropologicznej</a:t>
            </a:r>
          </a:p>
          <a:p>
            <a:r>
              <a:rPr lang="pl-PL" altLang="pl-PL" smtClean="0"/>
              <a:t>legalizm</a:t>
            </a:r>
          </a:p>
          <a:p>
            <a:r>
              <a:rPr lang="pl-PL" altLang="pl-PL" smtClean="0"/>
              <a:t>Franciszek Liszt</a:t>
            </a:r>
          </a:p>
          <a:p>
            <a:r>
              <a:rPr lang="pl-PL" altLang="pl-PL" smtClean="0"/>
              <a:t>przestępczość zjawiskiem społecznym</a:t>
            </a:r>
          </a:p>
          <a:p>
            <a:r>
              <a:rPr lang="pl-PL" altLang="pl-PL" smtClean="0"/>
              <a:t>determinizm</a:t>
            </a:r>
          </a:p>
          <a:p>
            <a:r>
              <a:rPr lang="pl-PL" altLang="pl-PL" smtClean="0"/>
              <a:t>środki zabezpieczające, resocjalizacja</a:t>
            </a:r>
          </a:p>
          <a:p>
            <a:r>
              <a:rPr lang="pl-PL" altLang="pl-PL" smtClean="0"/>
              <a:t>wyodrębnienie kryminologii z prawa karnego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Założenia podstawowe</a:t>
            </a:r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z="2800" smtClean="0"/>
              <a:t>doktryna liberalna</a:t>
            </a:r>
          </a:p>
          <a:p>
            <a:r>
              <a:rPr lang="pl-PL" altLang="pl-PL" sz="2800" smtClean="0"/>
              <a:t>rządy prawa – </a:t>
            </a:r>
            <a:r>
              <a:rPr lang="pl-PL" altLang="pl-PL" sz="2800" i="1" smtClean="0"/>
              <a:t>rule of law</a:t>
            </a:r>
          </a:p>
          <a:p>
            <a:r>
              <a:rPr lang="pl-PL" altLang="pl-PL" sz="2800" smtClean="0"/>
              <a:t>państwo prawa - </a:t>
            </a:r>
            <a:r>
              <a:rPr lang="pl-PL" altLang="pl-PL" sz="2800" i="1" smtClean="0"/>
              <a:t>Rechtsstaat</a:t>
            </a:r>
            <a:endParaRPr lang="pl-PL" altLang="pl-PL" sz="2800" smtClean="0"/>
          </a:p>
          <a:p>
            <a:r>
              <a:rPr lang="pl-PL" altLang="pl-PL" sz="2800" smtClean="0"/>
              <a:t>legalizm – prymat ustawy</a:t>
            </a:r>
          </a:p>
          <a:p>
            <a:r>
              <a:rPr lang="pl-PL" altLang="pl-PL" sz="2800" smtClean="0"/>
              <a:t>kult kodyfikacji</a:t>
            </a:r>
          </a:p>
          <a:p>
            <a:r>
              <a:rPr lang="pl-PL" altLang="pl-PL" sz="2800" smtClean="0"/>
              <a:t>nauka prawoznawstwa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800" smtClean="0"/>
              <a:t>Myśl</a:t>
            </a:r>
            <a:r>
              <a:rPr lang="pl-PL" smtClean="0"/>
              <a:t> </a:t>
            </a:r>
            <a:r>
              <a:rPr lang="pl-PL" sz="4800" smtClean="0"/>
              <a:t>cywilistyczna</a:t>
            </a:r>
            <a:endParaRPr lang="pl-PL"/>
          </a:p>
        </p:txBody>
      </p:sp>
      <p:sp>
        <p:nvSpPr>
          <p:cNvPr id="7171" name="Symbol zastępczy tekstu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Szkoła historyczna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Niemcy – I poł. XIX w.</a:t>
            </a:r>
          </a:p>
          <a:p>
            <a:r>
              <a:rPr lang="pl-PL" altLang="pl-PL" smtClean="0"/>
              <a:t>Friedrich Carl von Savigny – </a:t>
            </a:r>
            <a:r>
              <a:rPr lang="pl-PL" altLang="pl-PL" i="1" smtClean="0"/>
              <a:t>O powołaniu naszych czasów do ustawodawstwa i nauki prawa</a:t>
            </a:r>
          </a:p>
          <a:p>
            <a:r>
              <a:rPr lang="pl-PL" altLang="pl-PL" smtClean="0"/>
              <a:t>odrzucenie koncepcji prawnonaturalnej</a:t>
            </a:r>
          </a:p>
          <a:p>
            <a:r>
              <a:rPr lang="pl-PL" altLang="pl-PL" smtClean="0"/>
              <a:t>naukowe badanie ewolucyjnego procesu powstawania norm prawnych</a:t>
            </a:r>
          </a:p>
          <a:p>
            <a:r>
              <a:rPr lang="pl-PL" altLang="pl-PL" smtClean="0"/>
              <a:t>kierunek romanistyczny – pandektystyka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Pozytywizm prawniczy (1/2)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połowa XIX w.</a:t>
            </a:r>
          </a:p>
          <a:p>
            <a:r>
              <a:rPr lang="pl-PL" altLang="pl-PL" smtClean="0"/>
              <a:t>odrzucenie koncepcji prawnonaturalnej</a:t>
            </a:r>
          </a:p>
          <a:p>
            <a:r>
              <a:rPr lang="pl-PL" altLang="pl-PL" smtClean="0"/>
              <a:t>prymat ustawy – prawo stanowione (pozytywne)</a:t>
            </a:r>
          </a:p>
          <a:p>
            <a:r>
              <a:rPr lang="pl-PL" altLang="pl-PL" smtClean="0"/>
              <a:t>ustawa jest absolutnym nakazem prawodawcy (suwerena)</a:t>
            </a:r>
          </a:p>
          <a:p>
            <a:r>
              <a:rPr lang="pl-PL" altLang="pl-PL" smtClean="0"/>
              <a:t>prawoznawstwo to naukowe badanie tekstu ustawy (kodeksu) – dogmatyzm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Pozytywizm prawniczy (2/2)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z="2800" smtClean="0"/>
              <a:t>ustawowy – szkoła egzegezy:</a:t>
            </a:r>
          </a:p>
          <a:p>
            <a:pPr lvl="1"/>
            <a:r>
              <a:rPr lang="pl-PL" altLang="pl-PL" sz="2800" smtClean="0"/>
              <a:t>Francja – Kodeks Napoleona</a:t>
            </a:r>
          </a:p>
          <a:p>
            <a:pPr lvl="1"/>
            <a:r>
              <a:rPr lang="pl-PL" altLang="pl-PL" sz="2800" smtClean="0"/>
              <a:t>Austria – ABGB </a:t>
            </a:r>
          </a:p>
          <a:p>
            <a:endParaRPr lang="pl-PL" altLang="pl-PL" sz="2800" smtClean="0"/>
          </a:p>
          <a:p>
            <a:r>
              <a:rPr lang="pl-PL" altLang="pl-PL" sz="2800" smtClean="0"/>
              <a:t>naukowy – Niemcy – pandektystyka – niemiecki kodeks cywilny – BGB z 1896 r. (1900)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Pandektystyka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Niemcy – II poł. XIX w.</a:t>
            </a:r>
          </a:p>
          <a:p>
            <a:r>
              <a:rPr lang="pl-PL" altLang="pl-PL" smtClean="0"/>
              <a:t>naukowa recepcja prawa rzymskiego</a:t>
            </a:r>
          </a:p>
          <a:p>
            <a:r>
              <a:rPr lang="pl-PL" altLang="pl-PL" smtClean="0"/>
              <a:t>Bernhard Windscheid – </a:t>
            </a:r>
            <a:r>
              <a:rPr lang="pl-PL" altLang="pl-PL" i="1" smtClean="0"/>
              <a:t>Podręcznik prawa Pandektów</a:t>
            </a:r>
          </a:p>
          <a:p>
            <a:r>
              <a:rPr lang="pl-PL" altLang="pl-PL" smtClean="0"/>
              <a:t>jurysprudencja pojęć</a:t>
            </a:r>
          </a:p>
          <a:p>
            <a:r>
              <a:rPr lang="pl-PL" altLang="pl-PL" smtClean="0"/>
              <a:t>systematyka prawa: część ogólna, prawo rodzinne, prawo rzeczowe, prawo obligacyjne (zobowiązań), prawo spadkowe</a:t>
            </a:r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Naturalizm prawniczy (1/2)</a:t>
            </a: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przełom XIX i XX w.</a:t>
            </a:r>
          </a:p>
          <a:p>
            <a:r>
              <a:rPr lang="pl-PL" altLang="pl-PL" smtClean="0"/>
              <a:t>krytyka pozytywizmu prawniczego</a:t>
            </a:r>
          </a:p>
          <a:p>
            <a:r>
              <a:rPr lang="pl-PL" altLang="pl-PL" smtClean="0"/>
              <a:t>socjalizacja prawa</a:t>
            </a:r>
          </a:p>
          <a:p>
            <a:r>
              <a:rPr lang="pl-PL" altLang="pl-PL" smtClean="0"/>
              <a:t>publicyzacja prawa</a:t>
            </a:r>
          </a:p>
          <a:p>
            <a:r>
              <a:rPr lang="pl-PL" altLang="pl-PL" smtClean="0"/>
              <a:t>wyodrębnieni z prawa cywilnego nowych gałęzi prawa:</a:t>
            </a:r>
          </a:p>
          <a:p>
            <a:pPr lvl="1"/>
            <a:r>
              <a:rPr lang="pl-PL" altLang="pl-PL" smtClean="0"/>
              <a:t>prawo pracy</a:t>
            </a:r>
          </a:p>
          <a:p>
            <a:pPr lvl="1"/>
            <a:r>
              <a:rPr lang="pl-PL" altLang="pl-PL" smtClean="0"/>
              <a:t>prawo ubezpieczeń społecznych</a:t>
            </a:r>
          </a:p>
          <a:p>
            <a:pPr lvl="1"/>
            <a:r>
              <a:rPr lang="pl-PL" altLang="pl-PL" smtClean="0"/>
              <a:t>prawo gospodarcze (przemysłowe)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pl-PL" smtClean="0"/>
              <a:t>Naturalizm prawniczy (2/2)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jurysprudencja interesów – Rudolf Ihering – jurysprudencja/wykładnia  celowościowa (teleologiczna)</a:t>
            </a:r>
          </a:p>
          <a:p>
            <a:endParaRPr lang="pl-PL" altLang="pl-PL" smtClean="0"/>
          </a:p>
          <a:p>
            <a:r>
              <a:rPr lang="pl-PL" altLang="pl-PL" smtClean="0"/>
              <a:t>szkoła wolnego prawa – szwajcarski kodeks cywilny – ZGB z 1907 r. (1912)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383</Words>
  <Application>Microsoft Office PowerPoint</Application>
  <PresentationFormat>Pokaz na ekranie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Constantia</vt:lpstr>
      <vt:lpstr>Arial</vt:lpstr>
      <vt:lpstr>Calibri</vt:lpstr>
      <vt:lpstr>Wingdings 2</vt:lpstr>
      <vt:lpstr>Przepływ</vt:lpstr>
      <vt:lpstr>Wiek prawoznawstwa</vt:lpstr>
      <vt:lpstr>Założenia podstawowe</vt:lpstr>
      <vt:lpstr>Myśl cywilistyczna</vt:lpstr>
      <vt:lpstr>Szkoła historyczna</vt:lpstr>
      <vt:lpstr>Pozytywizm prawniczy (1/2)</vt:lpstr>
      <vt:lpstr>Pozytywizm prawniczy (2/2)</vt:lpstr>
      <vt:lpstr>Pandektystyka</vt:lpstr>
      <vt:lpstr>Naturalizm prawniczy (1/2)</vt:lpstr>
      <vt:lpstr>Naturalizm prawniczy (2/2)</vt:lpstr>
      <vt:lpstr>Myśl karnistyczna</vt:lpstr>
      <vt:lpstr>Szkoła klasyczna (1/2)</vt:lpstr>
      <vt:lpstr>Szkoła klasyczna (2/2)</vt:lpstr>
      <vt:lpstr>Szkoła antropologiczna</vt:lpstr>
      <vt:lpstr>Szkoła socjologiczna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Wiek prawoznawstwa</dc:title>
  <dc:creator>Michalik</dc:creator>
  <cp:lastModifiedBy>Piotr Michalik</cp:lastModifiedBy>
  <cp:revision>29</cp:revision>
  <dcterms:created xsi:type="dcterms:W3CDTF">2011-05-25T05:19:05Z</dcterms:created>
  <dcterms:modified xsi:type="dcterms:W3CDTF">2015-01-13T08:52:31Z</dcterms:modified>
</cp:coreProperties>
</file>