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6" r:id="rId36"/>
    <p:sldId id="293" r:id="rId37"/>
    <p:sldId id="294" r:id="rId38"/>
    <p:sldId id="295" r:id="rId39"/>
    <p:sldId id="297" r:id="rId40"/>
    <p:sldId id="298" r:id="rId41"/>
    <p:sldId id="299" r:id="rId42"/>
    <p:sldId id="302" r:id="rId43"/>
    <p:sldId id="300" r:id="rId44"/>
    <p:sldId id="301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2DBABB-2321-4000-B796-09938A8E42A2}" type="datetimeFigureOut">
              <a:rPr lang="pl-PL" smtClean="0"/>
              <a:t>2016-05-10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3CF63E-74A0-4B65-90E0-E2FF96D7348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Procedura cywilna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3200" dirty="0" smtClean="0"/>
              <a:t>XVIII – XX w.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0754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Śledczość/ prawda materialna (POSPP)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17. Takowe atoli podania i apelacje nie wiążą sędziego, lecz ten ma prawo i obowiązek, użyć i innych środków z opowiedzenia stron i związku ich czynności wykazujących się, dla dojścia prawdy, chociażby strony nie żądały tego wyraźnie.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209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Pisemność (POSGZ)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30. W postępowaniu na piśmie winien sędzia udzielić pozwanemu skargę do wystosowania obrony i naznaczyć termin, w którym ma być złożona.</a:t>
            </a: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36. Jeżeli odpowiedź podana zostaje w czasie oznaczonym winien ją sędzia udzielić powodowi do wystosowania repliki i oznaczyć termin, w którym podaną być winna.</a:t>
            </a:r>
          </a:p>
          <a:p>
            <a:pPr marL="6858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745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Pisemność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dirty="0" smtClean="0"/>
          </a:p>
          <a:p>
            <a:pPr marL="68580" indent="0" algn="just">
              <a:buNone/>
            </a:pPr>
            <a:r>
              <a:rPr lang="pl-PL" sz="2800" dirty="0" err="1" smtClean="0"/>
              <a:t>Quod</a:t>
            </a:r>
            <a:r>
              <a:rPr lang="pl-PL" sz="2800" dirty="0" smtClean="0"/>
              <a:t> non </a:t>
            </a:r>
            <a:r>
              <a:rPr lang="pl-PL" sz="2800" dirty="0" err="1" smtClean="0"/>
              <a:t>est</a:t>
            </a:r>
            <a:r>
              <a:rPr lang="pl-PL" sz="2800" dirty="0" smtClean="0"/>
              <a:t> in </a:t>
            </a:r>
            <a:r>
              <a:rPr lang="pl-PL" sz="2800" dirty="0" err="1" smtClean="0"/>
              <a:t>actis</a:t>
            </a:r>
            <a:r>
              <a:rPr lang="pl-PL" sz="2800" dirty="0" smtClean="0"/>
              <a:t>, non </a:t>
            </a:r>
            <a:r>
              <a:rPr lang="pl-PL" sz="2800" dirty="0" err="1" smtClean="0"/>
              <a:t>est</a:t>
            </a:r>
            <a:r>
              <a:rPr lang="pl-PL" sz="2800" dirty="0" smtClean="0"/>
              <a:t> in </a:t>
            </a:r>
            <a:r>
              <a:rPr lang="pl-PL" sz="2800" dirty="0" err="1" smtClean="0"/>
              <a:t>mundo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711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Tajność (POSGZ)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327. Wyroki stronom ani w sądzie czytane, ani publikowane będą, lecz jak nastąpią, od sędziego stronom, albo ich zastępcą do rąk jak najprędzej przesłane będą.</a:t>
            </a:r>
          </a:p>
          <a:p>
            <a:pPr marL="6858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49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Sporność (POSGZ)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5. Pozwany winien w swej obronie odpowiedzieć wyraźnie i niedwuznacznie na wszelkie przez powoda przytoczone okoliczności […] odpowiedź przez tak zwaną klauzulę ogólnego zaprzeczenia pozostanie bez żadnego skutku.</a:t>
            </a:r>
          </a:p>
          <a:p>
            <a:pPr marL="6858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929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Sporność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dirty="0" smtClean="0"/>
              <a:t>Działając za powoda […] wobec wniesienia sprzeciwu przez pozwanego przeczę wszystkim twierdzeniom, faktom, okolicznościom podniesionym przez pozwanego z wyjątkiem twierdzeń, faktów, okoliczności wyraźnie przeze mnie przyznanych […]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68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Sporność (POSGZ)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11. Jeżeli by strona, na niektóre okoliczności czynu, przez przeciwnika przytoczone, w następnej odpowiedzi albo wcale nie albo też tylko dwuznacznie odpowiedziała; wówczas uważać je należy przy rozstrzyganiu za prawdziwe o tyle, o ile dowody, przy rozprawie przedłożone, tymże okolicznościom nie są przeciwne.</a:t>
            </a:r>
          </a:p>
          <a:p>
            <a:pPr marL="6858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483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Dyspozycyjność (POSPP)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167. Gdy stronom służy wolne i wcale nieograniczone rozrządzenie przedmiotem spornym, ułatwienie zachodzącego w tej mierze sporu, mogą sposobem kompromisu poddać wyrokowi rozjemczego sądu.</a:t>
            </a:r>
            <a:endParaRPr lang="pl-PL" sz="28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Dyspozycyjność (POSGZ)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8. Powodowi nie wolno żądania złożonego w swej skardze zmieniać co do istoty, to jest co do przedmiotu lub co do zasady skargi, lecz wolno mu odstąpić od wniesionej skargi po zwróceniu kosztów pozwanemu wyrządzonych.</a:t>
            </a:r>
            <a:endParaRPr lang="pl-PL" sz="28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Środki odwoławcze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800" dirty="0"/>
              <a:t>a</a:t>
            </a:r>
            <a:r>
              <a:rPr lang="pl-PL" sz="2800" dirty="0" smtClean="0"/>
              <a:t>pelacja – II instancja</a:t>
            </a:r>
          </a:p>
          <a:p>
            <a:endParaRPr lang="pl-PL" sz="2800" dirty="0"/>
          </a:p>
          <a:p>
            <a:r>
              <a:rPr lang="pl-PL" sz="2800" dirty="0"/>
              <a:t>r</a:t>
            </a:r>
            <a:r>
              <a:rPr lang="pl-PL" sz="2800" dirty="0" smtClean="0"/>
              <a:t>ewizja – III instancja</a:t>
            </a:r>
          </a:p>
          <a:p>
            <a:endParaRPr lang="pl-PL" sz="2800" dirty="0"/>
          </a:p>
          <a:p>
            <a:r>
              <a:rPr lang="pl-PL" sz="2800" dirty="0"/>
              <a:t>s</a:t>
            </a:r>
            <a:r>
              <a:rPr lang="pl-PL" sz="2800" dirty="0" smtClean="0"/>
              <a:t>karga o nieważności wyroku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101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Powszechny niemiecki proces cywilny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5117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Dowody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sz="2800" dirty="0" smtClean="0"/>
              <a:t>przyznanie</a:t>
            </a:r>
          </a:p>
          <a:p>
            <a:r>
              <a:rPr lang="pl-PL" sz="2800" dirty="0" smtClean="0"/>
              <a:t>dokumenty</a:t>
            </a:r>
          </a:p>
          <a:p>
            <a:r>
              <a:rPr lang="pl-PL" sz="2800" dirty="0"/>
              <a:t>z</a:t>
            </a:r>
            <a:r>
              <a:rPr lang="pl-PL" sz="2800" dirty="0" smtClean="0"/>
              <a:t>eznania świadków</a:t>
            </a:r>
          </a:p>
          <a:p>
            <a:r>
              <a:rPr lang="pl-PL" sz="2800" dirty="0"/>
              <a:t>o</a:t>
            </a:r>
            <a:r>
              <a:rPr lang="pl-PL" sz="2800" dirty="0" smtClean="0"/>
              <a:t>pinia </a:t>
            </a:r>
            <a:r>
              <a:rPr lang="pl-PL" sz="2800" dirty="0" smtClean="0"/>
              <a:t>znawców</a:t>
            </a:r>
            <a:endParaRPr lang="pl-PL" sz="2800" dirty="0" smtClean="0"/>
          </a:p>
          <a:p>
            <a:r>
              <a:rPr lang="pl-PL" sz="2800" dirty="0"/>
              <a:t>w</a:t>
            </a:r>
            <a:r>
              <a:rPr lang="pl-PL" sz="2800" dirty="0" smtClean="0"/>
              <a:t>yjaśnienia stron</a:t>
            </a:r>
          </a:p>
          <a:p>
            <a:r>
              <a:rPr lang="pl-PL" sz="2800" dirty="0" smtClean="0"/>
              <a:t>przysięga</a:t>
            </a:r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6349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Dowody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68580" indent="0">
              <a:buNone/>
            </a:pPr>
            <a:r>
              <a:rPr lang="pl-PL" sz="2800" dirty="0" err="1" smtClean="0"/>
              <a:t>Ei</a:t>
            </a:r>
            <a:r>
              <a:rPr lang="pl-PL" sz="2800" dirty="0" smtClean="0"/>
              <a:t> </a:t>
            </a:r>
            <a:r>
              <a:rPr lang="pl-PL" sz="2800" dirty="0" err="1" smtClean="0"/>
              <a:t>incumbit</a:t>
            </a:r>
            <a:r>
              <a:rPr lang="pl-PL" sz="2800" dirty="0" smtClean="0"/>
              <a:t> </a:t>
            </a:r>
            <a:r>
              <a:rPr lang="pl-PL" sz="2800" dirty="0" err="1" smtClean="0"/>
              <a:t>probatio</a:t>
            </a:r>
            <a:r>
              <a:rPr lang="pl-PL" sz="2800" dirty="0" smtClean="0"/>
              <a:t> qui </a:t>
            </a:r>
            <a:r>
              <a:rPr lang="pl-PL" sz="2800" dirty="0" err="1" smtClean="0"/>
              <a:t>dicit</a:t>
            </a:r>
            <a:r>
              <a:rPr lang="pl-PL" sz="2800" dirty="0" smtClean="0"/>
              <a:t> non qui </a:t>
            </a:r>
            <a:r>
              <a:rPr lang="pl-PL" sz="2800" dirty="0" err="1" smtClean="0"/>
              <a:t>negat</a:t>
            </a:r>
            <a:endParaRPr lang="pl-PL" sz="2800" dirty="0" smtClean="0"/>
          </a:p>
          <a:p>
            <a:pPr marL="6858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757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Dowody (POSPP)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82. Gdy czyn przyznany został w skardze lub w odpowiedzi na nią, nie potrzeba nań przyjmować żadnego dowodu; skoro jednak strona w toku instrukcji takowe przyznanie cofnęła przepis § 27 moc swoją zachowuje.</a:t>
            </a:r>
          </a:p>
        </p:txBody>
      </p:sp>
    </p:spTree>
    <p:extLst>
      <p:ext uri="{BB962C8B-B14F-4D97-AF65-F5344CB8AC3E}">
        <p14:creationId xmlns:p14="http://schemas.microsoft.com/office/powerpoint/2010/main" val="2284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Dowody (POSPP)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pl-PL" dirty="0" smtClean="0"/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179. Pospolicie każdy bez różnicy stanu jest obowiązany dać świadectwo w sprawie, w której jest żądane, według swojej najlepszej znajomości […]</a:t>
            </a:r>
          </a:p>
        </p:txBody>
      </p:sp>
    </p:spTree>
    <p:extLst>
      <p:ext uri="{BB962C8B-B14F-4D97-AF65-F5344CB8AC3E}">
        <p14:creationId xmlns:p14="http://schemas.microsoft.com/office/powerpoint/2010/main" val="29637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Dowody (POSGZ)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pl-PL" dirty="0" smtClean="0"/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237. Każdy świadek winien być słuchany w nieobecności stron i drugich świadków, zeznania przyjmowane będą wedle porządku artykułów dowodowych, po których następują zaraz pytania okoliczne do każdego artykułu dowodowego  […]</a:t>
            </a:r>
          </a:p>
        </p:txBody>
      </p:sp>
    </p:spTree>
    <p:extLst>
      <p:ext uri="{BB962C8B-B14F-4D97-AF65-F5344CB8AC3E}">
        <p14:creationId xmlns:p14="http://schemas.microsoft.com/office/powerpoint/2010/main" val="5919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Dowody (POSPP)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pl-PL" dirty="0" smtClean="0"/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245. Przysięga jest uroczystym odwołaniem do Najwyższego wszystkowiedzącego Pana, dla stwierdzenia prawdy rzeczy, którą zeznał przysięgający. </a:t>
            </a:r>
          </a:p>
        </p:txBody>
      </p:sp>
    </p:spTree>
    <p:extLst>
      <p:ext uri="{BB962C8B-B14F-4D97-AF65-F5344CB8AC3E}">
        <p14:creationId xmlns:p14="http://schemas.microsoft.com/office/powerpoint/2010/main" val="15092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pl-PL" sz="3600" dirty="0" smtClean="0"/>
              <a:t>Postępowanie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03648" y="1700808"/>
            <a:ext cx="3057148" cy="639762"/>
          </a:xfrm>
        </p:spPr>
        <p:txBody>
          <a:bodyPr/>
          <a:lstStyle/>
          <a:p>
            <a:pPr algn="ctr"/>
            <a:r>
              <a:rPr lang="pl-PL" sz="2800" dirty="0" smtClean="0"/>
              <a:t>AUSTRIA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55576" y="2492897"/>
            <a:ext cx="3706001" cy="2952328"/>
          </a:xfrm>
        </p:spPr>
        <p:txBody>
          <a:bodyPr>
            <a:noAutofit/>
          </a:bodyPr>
          <a:lstStyle/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wymiana pism</a:t>
            </a:r>
          </a:p>
          <a:p>
            <a:pPr algn="just"/>
            <a:endParaRPr lang="pl-PL" sz="2800" dirty="0"/>
          </a:p>
          <a:p>
            <a:pPr algn="just"/>
            <a:r>
              <a:rPr lang="pl-PL" sz="2800" dirty="0"/>
              <a:t>w</a:t>
            </a:r>
            <a:r>
              <a:rPr lang="pl-PL" sz="2800" dirty="0" smtClean="0"/>
              <a:t>yrok stanowczy/</a:t>
            </a:r>
          </a:p>
          <a:p>
            <a:pPr marL="68580" indent="0" algn="just">
              <a:buNone/>
            </a:pPr>
            <a:r>
              <a:rPr lang="pl-PL" sz="2800" dirty="0" err="1" smtClean="0"/>
              <a:t>przedstanowczy</a:t>
            </a:r>
            <a:endParaRPr lang="pl-PL" sz="28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04048" y="1700808"/>
            <a:ext cx="3055717" cy="639762"/>
          </a:xfrm>
        </p:spPr>
        <p:txBody>
          <a:bodyPr/>
          <a:lstStyle/>
          <a:p>
            <a:pPr algn="ctr"/>
            <a:r>
              <a:rPr lang="pl-PL" sz="2800" dirty="0" smtClean="0"/>
              <a:t>PRUSY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152" y="2492896"/>
            <a:ext cx="3419856" cy="3317595"/>
          </a:xfrm>
        </p:spPr>
        <p:txBody>
          <a:bodyPr>
            <a:normAutofit/>
          </a:bodyPr>
          <a:lstStyle/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 stadium instrukcji</a:t>
            </a:r>
          </a:p>
          <a:p>
            <a:pPr algn="just"/>
            <a:endParaRPr lang="pl-PL" sz="2800" dirty="0"/>
          </a:p>
          <a:p>
            <a:pPr algn="just"/>
            <a:r>
              <a:rPr lang="pl-PL" sz="2800" dirty="0"/>
              <a:t>s</a:t>
            </a:r>
            <a:r>
              <a:rPr lang="pl-PL" sz="2800" dirty="0" smtClean="0"/>
              <a:t>tadium wyrokowania</a:t>
            </a:r>
          </a:p>
        </p:txBody>
      </p:sp>
    </p:spTree>
    <p:extLst>
      <p:ext uri="{BB962C8B-B14F-4D97-AF65-F5344CB8AC3E}">
        <p14:creationId xmlns:p14="http://schemas.microsoft.com/office/powerpoint/2010/main" val="22432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Kolejność pism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s</a:t>
            </a:r>
            <a:r>
              <a:rPr lang="pl-PL" sz="2800" dirty="0" smtClean="0"/>
              <a:t>karga (pozew)powoda</a:t>
            </a:r>
          </a:p>
          <a:p>
            <a:endParaRPr lang="pl-PL" sz="2800" dirty="0"/>
          </a:p>
          <a:p>
            <a:r>
              <a:rPr lang="pl-PL" sz="2800" dirty="0"/>
              <a:t>o</a:t>
            </a:r>
            <a:r>
              <a:rPr lang="pl-PL" sz="2800" dirty="0" smtClean="0"/>
              <a:t>dpowiedź pozwanego - ekscepcje</a:t>
            </a:r>
          </a:p>
          <a:p>
            <a:endParaRPr lang="pl-PL" sz="2800" dirty="0"/>
          </a:p>
          <a:p>
            <a:r>
              <a:rPr lang="pl-PL" sz="2800" dirty="0"/>
              <a:t>r</a:t>
            </a:r>
            <a:r>
              <a:rPr lang="pl-PL" sz="2800" dirty="0" smtClean="0"/>
              <a:t>eplika powoda</a:t>
            </a:r>
          </a:p>
          <a:p>
            <a:endParaRPr lang="pl-PL" sz="2800" dirty="0"/>
          </a:p>
          <a:p>
            <a:r>
              <a:rPr lang="pl-PL" sz="2800" dirty="0" smtClean="0"/>
              <a:t>duplika/tryplika pozwanego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483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Ekscepcje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d</a:t>
            </a:r>
            <a:r>
              <a:rPr lang="pl-PL" sz="2800" dirty="0" smtClean="0"/>
              <a:t>ylatoryjne</a:t>
            </a:r>
          </a:p>
          <a:p>
            <a:endParaRPr lang="pl-PL" sz="2800" dirty="0"/>
          </a:p>
          <a:p>
            <a:r>
              <a:rPr lang="pl-PL" sz="2800" dirty="0" err="1"/>
              <a:t>d</a:t>
            </a:r>
            <a:r>
              <a:rPr lang="pl-PL" sz="2800" dirty="0" err="1" smtClean="0"/>
              <a:t>eklinatoryjne</a:t>
            </a:r>
            <a:endParaRPr lang="pl-PL" sz="2800" dirty="0" smtClean="0"/>
          </a:p>
          <a:p>
            <a:endParaRPr lang="pl-PL" sz="2800" dirty="0"/>
          </a:p>
          <a:p>
            <a:r>
              <a:rPr lang="pl-PL" sz="2800" dirty="0" smtClean="0"/>
              <a:t>peremptoryjne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436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Uwaga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POSPP zlikwidowała adwokaturę – adwokatów zastąpili urzędnicy tzw. asystenci stron procesowych</a:t>
            </a:r>
          </a:p>
          <a:p>
            <a:pPr algn="just"/>
            <a:r>
              <a:rPr lang="pl-PL" dirty="0" smtClean="0"/>
              <a:t>POS i POSGZ dopuszczały uproszczone postępowanie ustne w sprawach drobnych</a:t>
            </a:r>
          </a:p>
          <a:p>
            <a:pPr algn="just"/>
            <a:r>
              <a:rPr lang="pl-PL" dirty="0" smtClean="0"/>
              <a:t>Podobne zasady procesowe jak w </a:t>
            </a:r>
            <a:r>
              <a:rPr lang="pl-PL" dirty="0" err="1" smtClean="0"/>
              <a:t>p.c.p.n</a:t>
            </a:r>
            <a:r>
              <a:rPr lang="pl-PL" dirty="0" smtClean="0"/>
              <a:t>. obowiązywały w procedurze rosyjskiej (</a:t>
            </a:r>
            <a:r>
              <a:rPr lang="pl-PL" i="1" dirty="0" smtClean="0"/>
              <a:t>Zwód praw Cesarstwa Rosyjskiego </a:t>
            </a:r>
            <a:r>
              <a:rPr lang="pl-PL" dirty="0" smtClean="0"/>
              <a:t>z 1832 r</a:t>
            </a:r>
            <a:r>
              <a:rPr lang="pl-PL" i="1" dirty="0" smtClean="0"/>
              <a:t>.)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18266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Źródła </a:t>
            </a:r>
            <a:r>
              <a:rPr lang="pl-PL" sz="3600" dirty="0" err="1" smtClean="0"/>
              <a:t>p.n.p.c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800" dirty="0"/>
              <a:t>Proces rzymsko – </a:t>
            </a:r>
            <a:r>
              <a:rPr lang="pl-PL" sz="2800" dirty="0" smtClean="0"/>
              <a:t>kanoniczny</a:t>
            </a:r>
          </a:p>
          <a:p>
            <a:pPr marL="68580" indent="0">
              <a:buNone/>
            </a:pPr>
            <a:r>
              <a:rPr lang="pl-PL" sz="2800" dirty="0" smtClean="0"/>
              <a:t> </a:t>
            </a:r>
            <a:endParaRPr lang="pl-PL" sz="2800" dirty="0"/>
          </a:p>
          <a:p>
            <a:r>
              <a:rPr lang="pl-PL" sz="2800" dirty="0" smtClean="0"/>
              <a:t>Proces saski: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z</a:t>
            </a:r>
            <a:r>
              <a:rPr lang="pl-PL" sz="2800" dirty="0" smtClean="0"/>
              <a:t>asada ewentualności (przezorności)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w</a:t>
            </a:r>
            <a:r>
              <a:rPr lang="pl-PL" sz="2800" dirty="0" smtClean="0"/>
              <a:t>yrok na dowód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36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Nowoczesny proces cywilny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514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Źródła </a:t>
            </a:r>
            <a:r>
              <a:rPr lang="pl-PL" sz="3600" dirty="0" err="1" smtClean="0"/>
              <a:t>n.p.c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2800" dirty="0"/>
              <a:t>n</a:t>
            </a:r>
            <a:r>
              <a:rPr lang="pl-PL" sz="2800" dirty="0" smtClean="0"/>
              <a:t>owożytna francuska procedura cywilna – ordonans Ludwika XIV z 1667 r.</a:t>
            </a:r>
            <a:endParaRPr lang="pl-PL" sz="2800" dirty="0"/>
          </a:p>
          <a:p>
            <a:r>
              <a:rPr lang="pl-PL" sz="2800" dirty="0" smtClean="0"/>
              <a:t>wewnętrzna ewolucja </a:t>
            </a:r>
            <a:r>
              <a:rPr lang="pl-PL" sz="2800" dirty="0" err="1" smtClean="0"/>
              <a:t>p.n.p.c</a:t>
            </a:r>
            <a:r>
              <a:rPr lang="pl-PL" sz="2800" dirty="0" smtClean="0"/>
              <a:t>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82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pl-PL" sz="3600" dirty="0" smtClean="0"/>
              <a:t>Kodyfikacje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03648" y="1700808"/>
            <a:ext cx="3057148" cy="639762"/>
          </a:xfrm>
        </p:spPr>
        <p:txBody>
          <a:bodyPr/>
          <a:lstStyle/>
          <a:p>
            <a:pPr algn="ctr"/>
            <a:r>
              <a:rPr lang="pl-PL" sz="2800" dirty="0" smtClean="0"/>
              <a:t>FRANCJA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55576" y="2492896"/>
            <a:ext cx="3706001" cy="3317595"/>
          </a:xfrm>
        </p:spPr>
        <p:txBody>
          <a:bodyPr>
            <a:noAutofit/>
          </a:bodyPr>
          <a:lstStyle/>
          <a:p>
            <a:endParaRPr lang="pl-PL" sz="2800" dirty="0" smtClean="0"/>
          </a:p>
          <a:p>
            <a:r>
              <a:rPr lang="pl-PL" sz="2800" dirty="0"/>
              <a:t>k</a:t>
            </a:r>
            <a:r>
              <a:rPr lang="pl-PL" sz="2800" dirty="0" smtClean="0"/>
              <a:t>odeks procedury cywilnej z 1806 r.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04048" y="1700808"/>
            <a:ext cx="3055717" cy="639762"/>
          </a:xfrm>
        </p:spPr>
        <p:txBody>
          <a:bodyPr/>
          <a:lstStyle/>
          <a:p>
            <a:pPr algn="ctr"/>
            <a:r>
              <a:rPr lang="pl-PL" sz="2800" dirty="0" smtClean="0"/>
              <a:t>ROSJA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152" y="2492896"/>
            <a:ext cx="3419856" cy="331759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pl-PL" sz="2800" dirty="0" smtClean="0"/>
          </a:p>
          <a:p>
            <a:pPr algn="just"/>
            <a:r>
              <a:rPr lang="pl-PL" sz="2800" dirty="0"/>
              <a:t>p</a:t>
            </a:r>
            <a:r>
              <a:rPr lang="pl-PL" sz="2800" dirty="0" smtClean="0"/>
              <a:t>rocedura cywilna z 1864 </a:t>
            </a:r>
            <a:r>
              <a:rPr lang="pl-PL" sz="2800" dirty="0"/>
              <a:t>r</a:t>
            </a:r>
            <a:r>
              <a:rPr lang="pl-PL" sz="2800" dirty="0" smtClean="0"/>
              <a:t>.</a:t>
            </a:r>
          </a:p>
          <a:p>
            <a:pPr marL="68580" indent="0" algn="just">
              <a:buNone/>
            </a:pPr>
            <a:r>
              <a:rPr lang="pl-PL" sz="2800" dirty="0" smtClean="0"/>
              <a:t>(w KP od 1875 r.)</a:t>
            </a:r>
            <a:endParaRPr lang="pl-PL" sz="2800" dirty="0"/>
          </a:p>
          <a:p>
            <a:pPr marL="68580" indent="0" algn="ctr">
              <a:buNone/>
            </a:pPr>
            <a:endParaRPr lang="pl-PL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407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pl-PL" sz="3600" dirty="0" smtClean="0"/>
              <a:t>Kodyfikacje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03648" y="1700808"/>
            <a:ext cx="3057148" cy="639762"/>
          </a:xfrm>
        </p:spPr>
        <p:txBody>
          <a:bodyPr/>
          <a:lstStyle/>
          <a:p>
            <a:pPr algn="ctr"/>
            <a:r>
              <a:rPr lang="pl-PL" sz="2800" dirty="0" smtClean="0"/>
              <a:t>AUSTRIA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55576" y="2492896"/>
            <a:ext cx="3706001" cy="3317595"/>
          </a:xfrm>
        </p:spPr>
        <p:txBody>
          <a:bodyPr>
            <a:noAutofit/>
          </a:bodyPr>
          <a:lstStyle/>
          <a:p>
            <a:r>
              <a:rPr lang="pl-PL" sz="2800" dirty="0"/>
              <a:t>u</a:t>
            </a:r>
            <a:r>
              <a:rPr lang="pl-PL" sz="2800" dirty="0" smtClean="0"/>
              <a:t>stawa z 1873 r. o postępowaniu w sprawach drobiazgowych</a:t>
            </a:r>
          </a:p>
          <a:p>
            <a:r>
              <a:rPr lang="pl-PL" sz="2800" dirty="0" smtClean="0"/>
              <a:t>ustawa o postępowaniu cywilnym z 1895 r.</a:t>
            </a:r>
            <a:endParaRPr lang="pl-PL" sz="28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04048" y="1700808"/>
            <a:ext cx="3055717" cy="639762"/>
          </a:xfrm>
        </p:spPr>
        <p:txBody>
          <a:bodyPr/>
          <a:lstStyle/>
          <a:p>
            <a:pPr algn="ctr"/>
            <a:r>
              <a:rPr lang="pl-PL" sz="2800" dirty="0" smtClean="0"/>
              <a:t>NIEMCY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152" y="2492896"/>
            <a:ext cx="3419856" cy="3317595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>ustawa</a:t>
            </a:r>
          </a:p>
          <a:p>
            <a:pPr marL="68580" indent="0" algn="just">
              <a:buNone/>
            </a:pPr>
            <a:r>
              <a:rPr lang="pl-PL" sz="2800" dirty="0" smtClean="0"/>
              <a:t>o postępowaniu cywilnym z 1877 r.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2800" dirty="0"/>
              <a:t>n</a:t>
            </a:r>
            <a:r>
              <a:rPr lang="pl-PL" sz="2800" dirty="0" smtClean="0"/>
              <a:t>owelizacja w 1898 r.</a:t>
            </a:r>
          </a:p>
          <a:p>
            <a:pPr algn="ctr"/>
            <a:endParaRPr lang="pl-PL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77770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Przyporządkuj władców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</a:t>
            </a:r>
            <a:r>
              <a:rPr lang="pl-PL" sz="2800" dirty="0" smtClean="0"/>
              <a:t>stawa z 1864 r.</a:t>
            </a:r>
          </a:p>
          <a:p>
            <a:endParaRPr lang="pl-PL" sz="2800" dirty="0" smtClean="0"/>
          </a:p>
          <a:p>
            <a:r>
              <a:rPr lang="pl-PL" sz="2800" dirty="0"/>
              <a:t>u</a:t>
            </a:r>
            <a:r>
              <a:rPr lang="pl-PL" sz="2800" dirty="0" smtClean="0"/>
              <a:t>stawa z 1877 r.</a:t>
            </a:r>
          </a:p>
          <a:p>
            <a:endParaRPr lang="pl-PL" sz="2800" dirty="0" smtClean="0"/>
          </a:p>
          <a:p>
            <a:r>
              <a:rPr lang="pl-PL" sz="2800" dirty="0"/>
              <a:t>u</a:t>
            </a:r>
            <a:r>
              <a:rPr lang="pl-PL" sz="2800" dirty="0" smtClean="0"/>
              <a:t>stawa z 1895 r.</a:t>
            </a:r>
            <a:endParaRPr lang="pl-PL" sz="2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pl-PL" dirty="0"/>
              <a:t>Aleksander II</a:t>
            </a:r>
          </a:p>
          <a:p>
            <a:r>
              <a:rPr lang="pl-PL" dirty="0"/>
              <a:t>Fryderyk Wilhelm IV</a:t>
            </a:r>
          </a:p>
          <a:p>
            <a:r>
              <a:rPr lang="pl-PL" dirty="0"/>
              <a:t>Franciszek Józef I</a:t>
            </a:r>
          </a:p>
          <a:p>
            <a:r>
              <a:rPr lang="pl-PL" dirty="0"/>
              <a:t>Aleksander III</a:t>
            </a:r>
          </a:p>
          <a:p>
            <a:r>
              <a:rPr lang="pl-PL" dirty="0"/>
              <a:t>Franciszek II Józef</a:t>
            </a:r>
          </a:p>
          <a:p>
            <a:r>
              <a:rPr lang="pl-PL" dirty="0"/>
              <a:t>Wilhelm I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787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Polski kodeks postępowania cywilnego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800" dirty="0" smtClean="0"/>
              <a:t>Rozporządzenie Prezydenta RP z 29.11.1930 r.</a:t>
            </a:r>
          </a:p>
          <a:p>
            <a:r>
              <a:rPr lang="pl-PL" sz="2800" dirty="0"/>
              <a:t>w</a:t>
            </a:r>
            <a:r>
              <a:rPr lang="pl-PL" sz="2800" dirty="0" smtClean="0"/>
              <a:t>szedł w życie 1.01.1933 r.</a:t>
            </a:r>
          </a:p>
          <a:p>
            <a:r>
              <a:rPr lang="pl-PL" sz="2800" dirty="0"/>
              <a:t>o</a:t>
            </a:r>
            <a:r>
              <a:rPr lang="pl-PL" sz="2800" dirty="0" smtClean="0"/>
              <a:t>bowiązywał do 31.12.1964 r.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746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772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Zasady procesowe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r</a:t>
            </a:r>
            <a:r>
              <a:rPr lang="pl-PL" sz="2800" dirty="0" smtClean="0"/>
              <a:t>ównouprawnienie stron</a:t>
            </a:r>
          </a:p>
          <a:p>
            <a:r>
              <a:rPr lang="pl-PL" sz="2800" dirty="0" smtClean="0"/>
              <a:t>skargowość</a:t>
            </a:r>
            <a:endParaRPr lang="pl-PL" sz="2800" dirty="0"/>
          </a:p>
          <a:p>
            <a:r>
              <a:rPr lang="pl-PL" sz="2800" dirty="0" smtClean="0"/>
              <a:t>instrukcyjności</a:t>
            </a:r>
          </a:p>
          <a:p>
            <a:r>
              <a:rPr lang="pl-PL" sz="2800" dirty="0" smtClean="0"/>
              <a:t>ustności</a:t>
            </a:r>
          </a:p>
          <a:p>
            <a:r>
              <a:rPr lang="pl-PL" sz="2800" dirty="0" smtClean="0"/>
              <a:t>jawności</a:t>
            </a:r>
          </a:p>
          <a:p>
            <a:r>
              <a:rPr lang="pl-PL" sz="2800" dirty="0" smtClean="0"/>
              <a:t>formalizmu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991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772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Zasady procesowe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koncentracja materiału </a:t>
            </a:r>
            <a:r>
              <a:rPr lang="pl-PL" sz="2800" dirty="0" smtClean="0"/>
              <a:t>procesowego</a:t>
            </a:r>
          </a:p>
          <a:p>
            <a:r>
              <a:rPr lang="pl-PL" sz="2800" dirty="0" smtClean="0"/>
              <a:t>bezpośredniość</a:t>
            </a:r>
          </a:p>
          <a:p>
            <a:r>
              <a:rPr lang="pl-PL" sz="2800" dirty="0" smtClean="0"/>
              <a:t>prawda formalna</a:t>
            </a:r>
          </a:p>
          <a:p>
            <a:r>
              <a:rPr lang="pl-PL" sz="2800" dirty="0" smtClean="0"/>
              <a:t>swobodna teoria dowodowa</a:t>
            </a:r>
          </a:p>
          <a:p>
            <a:r>
              <a:rPr lang="pl-PL" sz="2800" dirty="0" smtClean="0"/>
              <a:t>kontradyktoryjność </a:t>
            </a:r>
          </a:p>
          <a:p>
            <a:r>
              <a:rPr lang="pl-PL" sz="2800" dirty="0" smtClean="0"/>
              <a:t>dyspozycyjność</a:t>
            </a:r>
          </a:p>
        </p:txBody>
      </p:sp>
    </p:spTree>
    <p:extLst>
      <p:ext uri="{BB962C8B-B14F-4D97-AF65-F5344CB8AC3E}">
        <p14:creationId xmlns:p14="http://schemas.microsoft.com/office/powerpoint/2010/main" val="8580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francuska z 1806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87. Rozprawy będą głośne i publiczne, wyjąwszy w przypadkach gdzie prawo nakazuje, aby były tajnymi. Sądowi jednakże będzie wolno nakazać, aby się odbywały z zawartymi drzwiami, gdyby rozprawa publiczna miała pociągać za sobą zgorszenie lub ważną nieprzyzwoitość […]</a:t>
            </a:r>
          </a:p>
          <a:p>
            <a:pPr marL="6858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791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rosyjska z 1864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330. Ustna rozprawa polega na przedstawieniu: naprzód przez powoda, a następnie przez pozwanego, tak ich żądań, jako też okoliczności i dowodów, na których żądania te opierają.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265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pl-PL" sz="3600" dirty="0" smtClean="0"/>
              <a:t>Kodyfikacje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03648" y="1700808"/>
            <a:ext cx="3057148" cy="639762"/>
          </a:xfrm>
        </p:spPr>
        <p:txBody>
          <a:bodyPr/>
          <a:lstStyle/>
          <a:p>
            <a:pPr algn="ctr"/>
            <a:r>
              <a:rPr lang="pl-PL" sz="2800" dirty="0" smtClean="0"/>
              <a:t>AUSTRIA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55576" y="2492896"/>
            <a:ext cx="3706001" cy="3317595"/>
          </a:xfrm>
        </p:spPr>
        <p:txBody>
          <a:bodyPr>
            <a:noAutofit/>
          </a:bodyPr>
          <a:lstStyle/>
          <a:p>
            <a:r>
              <a:rPr lang="pl-PL" sz="2800" dirty="0"/>
              <a:t>Powszechna Ordynacja </a:t>
            </a:r>
            <a:r>
              <a:rPr lang="pl-PL" sz="2800" dirty="0" smtClean="0"/>
              <a:t>Sądowa z 1781 r.</a:t>
            </a:r>
          </a:p>
          <a:p>
            <a:r>
              <a:rPr lang="pl-PL" sz="2800" dirty="0"/>
              <a:t>Powszechna Ordynacja Sądowa dla Galicji </a:t>
            </a:r>
            <a:r>
              <a:rPr lang="pl-PL" sz="2800" dirty="0" smtClean="0"/>
              <a:t>Zachodniej   z 1796 r.</a:t>
            </a:r>
            <a:endParaRPr lang="pl-PL" sz="28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04048" y="1700808"/>
            <a:ext cx="3055717" cy="639762"/>
          </a:xfrm>
        </p:spPr>
        <p:txBody>
          <a:bodyPr/>
          <a:lstStyle/>
          <a:p>
            <a:pPr algn="ctr"/>
            <a:r>
              <a:rPr lang="pl-PL" sz="2800" dirty="0" smtClean="0"/>
              <a:t>PRUSY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152" y="2492896"/>
            <a:ext cx="3419856" cy="331759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pl-PL" sz="2800" b="1" dirty="0" smtClean="0"/>
          </a:p>
          <a:p>
            <a:pPr marL="68580" indent="0" algn="ctr">
              <a:buNone/>
            </a:pPr>
            <a:r>
              <a:rPr lang="pl-PL" sz="2800" dirty="0" smtClean="0"/>
              <a:t>Powszechna </a:t>
            </a:r>
            <a:r>
              <a:rPr lang="pl-PL" sz="2800" dirty="0"/>
              <a:t>Ordynacja Sądowa</a:t>
            </a:r>
            <a:r>
              <a:rPr lang="pl-PL" sz="2800" i="1" dirty="0"/>
              <a:t> </a:t>
            </a:r>
            <a:r>
              <a:rPr lang="pl-PL" sz="2800" dirty="0"/>
              <a:t>dla Państw </a:t>
            </a:r>
            <a:r>
              <a:rPr lang="pl-PL" sz="2800" dirty="0" smtClean="0"/>
              <a:t>Pruskich</a:t>
            </a:r>
          </a:p>
          <a:p>
            <a:pPr marL="68580" indent="0" algn="ctr">
              <a:buNone/>
            </a:pPr>
            <a:r>
              <a:rPr lang="pl-PL" sz="2800" dirty="0"/>
              <a:t>z</a:t>
            </a:r>
            <a:r>
              <a:rPr lang="pl-PL" sz="2800" dirty="0" smtClean="0"/>
              <a:t> 1793 r.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731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niemiecka z 1877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283. Środki dowodu i ekscepcje co do dowodów mogą być przytoczone aż do zakończenia rozprawy ustnej, na skutek której wyrok ma zapaść.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001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austriacka z 1895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405. Sąd nie ma prawa przesądzić stronie to, na co nie ma wniosku. W szczególności tak ma być co do owoców, procentu i innych wierzytelności ubocznych.</a:t>
            </a:r>
          </a:p>
          <a:p>
            <a:pPr marL="68580" indent="0" algn="just">
              <a:buNone/>
            </a:pPr>
            <a:endParaRPr lang="pl-PL" sz="2800" i="1" dirty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dirty="0" smtClean="0">
                <a:latin typeface="Book Antiqua" panose="02040602050305030304" pitchFamily="18" charset="0"/>
              </a:rPr>
              <a:t>Ne ultra </a:t>
            </a:r>
            <a:r>
              <a:rPr lang="pl-PL" sz="2800" dirty="0" err="1" smtClean="0">
                <a:latin typeface="Book Antiqua" panose="02040602050305030304" pitchFamily="18" charset="0"/>
              </a:rPr>
              <a:t>petita</a:t>
            </a:r>
            <a:r>
              <a:rPr lang="pl-PL" sz="2800" dirty="0" smtClean="0">
                <a:latin typeface="Book Antiqua" panose="02040602050305030304" pitchFamily="18" charset="0"/>
              </a:rPr>
              <a:t> </a:t>
            </a:r>
            <a:r>
              <a:rPr lang="pl-PL" sz="2800" dirty="0" err="1" smtClean="0">
                <a:latin typeface="Book Antiqua" panose="02040602050305030304" pitchFamily="18" charset="0"/>
              </a:rPr>
              <a:t>partium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608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polska z 1930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</a:t>
            </a:r>
            <a:r>
              <a:rPr lang="pl-PL" sz="2800" i="1" dirty="0">
                <a:latin typeface="Book Antiqua" panose="02040602050305030304" pitchFamily="18" charset="0"/>
              </a:rPr>
              <a:t>. 211. § 1. Zmiana powództwa jest dopuszczalna, jeżeli nie wpływa na właściwość, a nadto, po doręczeniu pozwu wtedy tylko, gdy pozwany na nią się zgodzi lub gdy bez zastrzeżeń podejmie obronę w zakresie zmienionego powództwa, albo gdy sąd uzna, że zmiana nie utrudni pozwanemu obrony.</a:t>
            </a:r>
          </a:p>
        </p:txBody>
      </p:sp>
    </p:spTree>
    <p:extLst>
      <p:ext uri="{BB962C8B-B14F-4D97-AF65-F5344CB8AC3E}">
        <p14:creationId xmlns:p14="http://schemas.microsoft.com/office/powerpoint/2010/main" val="32708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francuska z 1806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34. Jeżeli strony nie zgadzają się na czyny mogące być przez świadków stwierdzonymi, a sędzia pokoju postrzega, iż rozpoznanie tych czynów jest użytecznym, i przypuszczonym być może; nakaże udowodnienie, i wyrazi dokładnie jego przedmiot.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853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rosyjska z 1864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348880"/>
            <a:ext cx="6777317" cy="3508977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361. Ustna rozprawa odbędzie się pod kierunkiem prezydującego, który </a:t>
            </a:r>
            <a:r>
              <a:rPr lang="pl-PL" sz="2800" i="1" dirty="0" err="1" smtClean="0">
                <a:latin typeface="Book Antiqua" panose="02040602050305030304" pitchFamily="18" charset="0"/>
              </a:rPr>
              <a:t>mocen</a:t>
            </a:r>
            <a:r>
              <a:rPr lang="pl-PL" sz="2800" i="1" dirty="0" smtClean="0">
                <a:latin typeface="Book Antiqua" panose="02040602050305030304" pitchFamily="18" charset="0"/>
              </a:rPr>
              <a:t> będzie, celem zupełnego wyjaśnienia sprawy, czynić stronom zapytania, a przy tym ma obowiązek nakłaniać je do pojednania, tak po pierwszej odpowiedzi, jak też i po ukończeniu rozprawy.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144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niemiecka z 1877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79. Gdy zastępstwo przez obrońców nie jest nakazanym, strony mogą prowadzić spór same lub przez zastępstwo każdej osoby, zdolnej do prowadzenia spraw, jako pełnomocnika.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79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austriacka z 1895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27. Strony są zniewolone zastępować się adwokatami wobec trybunałów pierwszej instancji i wobec wszystkich sądów instancji wyższych (proces adwokacki) […]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1915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polska z 1930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i="1" dirty="0">
                <a:latin typeface="Book Antiqua" panose="02040602050305030304" pitchFamily="18" charset="0"/>
              </a:rPr>
              <a:t>Art. 112. Przyznania prawa ubogich domagać się może osoba fizyczna lub prawna, która wykaże swe zupełne ubóstwo na podstawie zaświadczenia władzy publicznej o jej stanie rodzinnym, majątku i dochodach; od sądu zależy uznanie tego zaświadczenia za dostateczny dowód zupełnego ubóstwa tej osoby.</a:t>
            </a:r>
          </a:p>
        </p:txBody>
      </p:sp>
    </p:spTree>
    <p:extLst>
      <p:ext uri="{BB962C8B-B14F-4D97-AF65-F5344CB8AC3E}">
        <p14:creationId xmlns:p14="http://schemas.microsoft.com/office/powerpoint/2010/main" val="38187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francuska z 1806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323. Sędziowie wcale nie są w koniecznym obowiązku iść za zdaniem biegłych, gdyby się takowe ich przekonaniu sprzeciwiało.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610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rosyjska z 1864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348880"/>
            <a:ext cx="6777317" cy="3508977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129. Sędzia pokoju, po wysłuchaniu stron i rozważeniu wszystkich przywiedzionych w sprawie okoliczności oraz po oznaczeniu, według przekonania i sumienia, mocy i znaczenia dowodów, wydaje wyrok, który nie powinien być w sprzeczności z przepisami prawa.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648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Przyporządkuj władców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POS z 1781 r.</a:t>
            </a:r>
          </a:p>
          <a:p>
            <a:endParaRPr lang="pl-PL" sz="2800" dirty="0" smtClean="0"/>
          </a:p>
          <a:p>
            <a:r>
              <a:rPr lang="pl-PL" sz="2800" dirty="0" smtClean="0"/>
              <a:t>POSPP z 1793 r.</a:t>
            </a:r>
          </a:p>
          <a:p>
            <a:endParaRPr lang="pl-PL" sz="2800" dirty="0" smtClean="0"/>
          </a:p>
          <a:p>
            <a:r>
              <a:rPr lang="pl-PL" sz="2800" dirty="0" smtClean="0"/>
              <a:t>POSGZ z 1796 r.</a:t>
            </a:r>
            <a:endParaRPr lang="pl-PL" sz="2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Fryderyk II</a:t>
            </a:r>
          </a:p>
          <a:p>
            <a:r>
              <a:rPr lang="pl-PL" dirty="0" smtClean="0"/>
              <a:t>Józef I</a:t>
            </a:r>
          </a:p>
          <a:p>
            <a:r>
              <a:rPr lang="pl-PL" dirty="0" smtClean="0"/>
              <a:t>Józef II</a:t>
            </a:r>
          </a:p>
          <a:p>
            <a:r>
              <a:rPr lang="pl-PL" dirty="0" smtClean="0"/>
              <a:t>Leopold II</a:t>
            </a:r>
          </a:p>
          <a:p>
            <a:r>
              <a:rPr lang="pl-PL" dirty="0" smtClean="0"/>
              <a:t>Fryderyk Wilhelm II</a:t>
            </a:r>
          </a:p>
          <a:p>
            <a:r>
              <a:rPr lang="pl-PL" dirty="0" smtClean="0"/>
              <a:t>Franciszek I</a:t>
            </a:r>
          </a:p>
          <a:p>
            <a:r>
              <a:rPr lang="pl-PL" dirty="0" smtClean="0"/>
              <a:t>Franciszek II</a:t>
            </a:r>
          </a:p>
          <a:p>
            <a:r>
              <a:rPr lang="pl-PL" dirty="0" smtClean="0"/>
              <a:t>Fryderyk Wilhelm IIII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niemiecka z 1877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309. Wyrok może być wydany tylko przez tych sędziów, którzy uczestniczyli przy rozprawie, powodującej wyrokowanie.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146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austriacka z 1895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267. Chociaż faktów, które przytoczyła jedna strona, jej przeciwnik wyraźnie nie przyznał, sąd mimo to zastanowi się troskliwie nad całą treścią tego wszystkiego, co on przedłożył i oceni, o ile można przyjąć, czy na te fakty istnieje przyznanie przeciwnika.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0811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Procedura polska z 1930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pl-PL" sz="2800" i="1" dirty="0">
                <a:latin typeface="Book Antiqua" panose="02040602050305030304" pitchFamily="18" charset="0"/>
              </a:rPr>
              <a:t>Art. </a:t>
            </a:r>
            <a:r>
              <a:rPr lang="pl-PL" sz="2800" i="1" dirty="0" smtClean="0">
                <a:latin typeface="Book Antiqua" panose="02040602050305030304" pitchFamily="18" charset="0"/>
              </a:rPr>
              <a:t>222</a:t>
            </a:r>
            <a:r>
              <a:rPr lang="pl-PL" sz="2800" i="1" dirty="0">
                <a:latin typeface="Book Antiqua" panose="02040602050305030304" pitchFamily="18" charset="0"/>
              </a:rPr>
              <a:t> </a:t>
            </a:r>
            <a:r>
              <a:rPr lang="pl-PL" sz="2800" i="1" dirty="0" smtClean="0">
                <a:latin typeface="Book Antiqua" panose="02040602050305030304" pitchFamily="18" charset="0"/>
              </a:rPr>
              <a:t>§</a:t>
            </a:r>
            <a:r>
              <a:rPr lang="pl-PL" sz="2800" i="1" dirty="0">
                <a:latin typeface="Book Antiqua" panose="02040602050305030304" pitchFamily="18" charset="0"/>
              </a:rPr>
              <a:t> 2. W sprawach zawiłych i w sprawach rozrachunkowych przewodniczący może przed rozprawą zarządzić wniesienie odpowiedzi na pozew lub także wymianę przez strony dalszych pism przygotowawczych, </a:t>
            </a:r>
            <a:r>
              <a:rPr lang="pl-PL" sz="2800" i="1" dirty="0" err="1">
                <a:latin typeface="Book Antiqua" panose="02040602050305030304" pitchFamily="18" charset="0"/>
              </a:rPr>
              <a:t>przyczem</a:t>
            </a:r>
            <a:r>
              <a:rPr lang="pl-PL" sz="2800" i="1" dirty="0">
                <a:latin typeface="Book Antiqua" panose="02040602050305030304" pitchFamily="18" charset="0"/>
              </a:rPr>
              <a:t> oznaczy porządek składania pism, termin, w którym pisma złożyć należy, i okoliczności, które mają być wyjaśnione. </a:t>
            </a:r>
          </a:p>
        </p:txBody>
      </p:sp>
    </p:spTree>
    <p:extLst>
      <p:ext uri="{BB962C8B-B14F-4D97-AF65-F5344CB8AC3E}">
        <p14:creationId xmlns:p14="http://schemas.microsoft.com/office/powerpoint/2010/main" val="42357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Środki odwoławcze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FRANCJA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sz="2800" dirty="0" smtClean="0"/>
              <a:t>apelacja</a:t>
            </a:r>
          </a:p>
          <a:p>
            <a:r>
              <a:rPr lang="pl-PL" sz="2800" dirty="0"/>
              <a:t>kasacja</a:t>
            </a:r>
          </a:p>
          <a:p>
            <a:r>
              <a:rPr lang="pl-PL" sz="2800" dirty="0" smtClean="0"/>
              <a:t>opozycja </a:t>
            </a:r>
            <a:r>
              <a:rPr lang="pl-PL" sz="2800" dirty="0"/>
              <a:t>trzeciego</a:t>
            </a:r>
          </a:p>
          <a:p>
            <a:r>
              <a:rPr lang="pl-PL" sz="2800" dirty="0" smtClean="0"/>
              <a:t>restytucja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NIEMCY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sz="2800" dirty="0" smtClean="0"/>
              <a:t>apelacja</a:t>
            </a:r>
          </a:p>
          <a:p>
            <a:r>
              <a:rPr lang="pl-PL" sz="2800" dirty="0"/>
              <a:t>r</a:t>
            </a:r>
            <a:r>
              <a:rPr lang="pl-PL" sz="2800" dirty="0" smtClean="0"/>
              <a:t>ewizja</a:t>
            </a:r>
          </a:p>
          <a:p>
            <a:r>
              <a:rPr lang="pl-PL" sz="2800" dirty="0"/>
              <a:t>s</a:t>
            </a:r>
            <a:r>
              <a:rPr lang="pl-PL" sz="2800" dirty="0" smtClean="0"/>
              <a:t>karga o unieważnienie/ restytucję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39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Środki odwoławcze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KASACJA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pl-PL" dirty="0" smtClean="0"/>
          </a:p>
          <a:p>
            <a:r>
              <a:rPr lang="pl-PL" sz="2800" dirty="0" smtClean="0"/>
              <a:t>III instancja</a:t>
            </a:r>
          </a:p>
          <a:p>
            <a:r>
              <a:rPr lang="pl-PL" sz="2800" dirty="0"/>
              <a:t>z</a:t>
            </a:r>
            <a:r>
              <a:rPr lang="pl-PL" sz="2800" dirty="0" smtClean="0"/>
              <a:t>arzut naruszenia prawa</a:t>
            </a:r>
            <a:endParaRPr lang="pl-PL" sz="2800" dirty="0"/>
          </a:p>
          <a:p>
            <a:r>
              <a:rPr lang="pl-PL" sz="2800" dirty="0"/>
              <a:t>o</a:t>
            </a:r>
            <a:r>
              <a:rPr lang="pl-PL" sz="2800" dirty="0" smtClean="0"/>
              <a:t>rzeczenie </a:t>
            </a:r>
            <a:r>
              <a:rPr lang="pl-PL" sz="2800" dirty="0" err="1" smtClean="0"/>
              <a:t>kasatoryjne</a:t>
            </a:r>
            <a:endParaRPr lang="pl-PL" sz="2800" dirty="0"/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REWIZJA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sz="2800" dirty="0" smtClean="0"/>
              <a:t>III instancja</a:t>
            </a:r>
          </a:p>
          <a:p>
            <a:r>
              <a:rPr lang="pl-PL" sz="2800" dirty="0"/>
              <a:t>zarzut naruszenia prawa</a:t>
            </a:r>
          </a:p>
          <a:p>
            <a:r>
              <a:rPr lang="pl-PL" sz="2800" dirty="0"/>
              <a:t>o</a:t>
            </a:r>
            <a:r>
              <a:rPr lang="pl-PL" sz="2800" dirty="0" smtClean="0"/>
              <a:t>rzeczenie </a:t>
            </a:r>
            <a:r>
              <a:rPr lang="pl-PL" sz="2800" dirty="0" err="1" smtClean="0"/>
              <a:t>kasatoryjne</a:t>
            </a:r>
            <a:r>
              <a:rPr lang="pl-PL" sz="2800" dirty="0" smtClean="0"/>
              <a:t>/</a:t>
            </a:r>
            <a:r>
              <a:rPr lang="pl-PL" sz="2800" dirty="0" err="1" smtClean="0"/>
              <a:t>reformatoryjne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843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Środki odwoławcze w polskim k.p.c. z 1930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800" dirty="0" smtClean="0"/>
              <a:t>apelacja</a:t>
            </a:r>
          </a:p>
          <a:p>
            <a:r>
              <a:rPr lang="pl-PL" sz="2800" dirty="0" smtClean="0"/>
              <a:t>kasacja</a:t>
            </a:r>
          </a:p>
          <a:p>
            <a:r>
              <a:rPr lang="pl-PL" sz="2800" dirty="0"/>
              <a:t>w</a:t>
            </a:r>
            <a:r>
              <a:rPr lang="pl-PL" sz="2800" dirty="0" smtClean="0"/>
              <a:t>znowienie postępowania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14076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772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Zasady procesowe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sz="2800" dirty="0" smtClean="0"/>
              <a:t>skargowość</a:t>
            </a:r>
            <a:endParaRPr lang="pl-PL" sz="2800" dirty="0"/>
          </a:p>
          <a:p>
            <a:r>
              <a:rPr lang="pl-PL" sz="2800" dirty="0"/>
              <a:t>ś</a:t>
            </a:r>
            <a:r>
              <a:rPr lang="pl-PL" sz="2800" dirty="0" smtClean="0"/>
              <a:t>ledczość/prawda materialna</a:t>
            </a:r>
          </a:p>
          <a:p>
            <a:r>
              <a:rPr lang="pl-PL" sz="2800" dirty="0" smtClean="0"/>
              <a:t>pisemność</a:t>
            </a:r>
          </a:p>
          <a:p>
            <a:r>
              <a:rPr lang="pl-PL" sz="2800" dirty="0" smtClean="0"/>
              <a:t>tajność</a:t>
            </a:r>
          </a:p>
          <a:p>
            <a:r>
              <a:rPr lang="pl-PL" sz="2800" dirty="0" smtClean="0"/>
              <a:t>formalizm</a:t>
            </a:r>
            <a:endParaRPr lang="pl-PL" sz="2800" dirty="0"/>
          </a:p>
          <a:p>
            <a:r>
              <a:rPr lang="pl-PL" sz="2800" dirty="0" smtClean="0"/>
              <a:t>stadialność</a:t>
            </a:r>
            <a:endParaRPr lang="pl-PL" sz="2800" dirty="0"/>
          </a:p>
          <a:p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1220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772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Zasady procesowe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sz="2800" dirty="0" smtClean="0"/>
          </a:p>
          <a:p>
            <a:r>
              <a:rPr lang="pl-PL" sz="2800" dirty="0" smtClean="0"/>
              <a:t>prawda formalna</a:t>
            </a:r>
          </a:p>
          <a:p>
            <a:r>
              <a:rPr lang="pl-PL" sz="2800" dirty="0" smtClean="0"/>
              <a:t>legalna </a:t>
            </a:r>
            <a:r>
              <a:rPr lang="pl-PL" sz="2800" dirty="0"/>
              <a:t>teoria </a:t>
            </a:r>
            <a:r>
              <a:rPr lang="pl-PL" sz="2800" dirty="0" smtClean="0"/>
              <a:t>dowodowa</a:t>
            </a:r>
          </a:p>
          <a:p>
            <a:r>
              <a:rPr lang="pl-PL" sz="2800" dirty="0" smtClean="0"/>
              <a:t>kontradyktoryjność </a:t>
            </a:r>
            <a:r>
              <a:rPr lang="pl-PL" sz="2800" dirty="0"/>
              <a:t>(sporność</a:t>
            </a:r>
            <a:r>
              <a:rPr lang="pl-PL" sz="2800" dirty="0" smtClean="0"/>
              <a:t>)</a:t>
            </a:r>
          </a:p>
          <a:p>
            <a:r>
              <a:rPr lang="pl-PL" sz="2800" dirty="0"/>
              <a:t>d</a:t>
            </a:r>
            <a:r>
              <a:rPr lang="pl-PL" sz="2800" dirty="0" smtClean="0"/>
              <a:t>yspozycyjność (rozporządzalność)</a:t>
            </a:r>
          </a:p>
          <a:p>
            <a:r>
              <a:rPr lang="pl-PL" sz="2800" dirty="0" smtClean="0"/>
              <a:t>ewentualność (przezorność)</a:t>
            </a:r>
          </a:p>
          <a:p>
            <a:r>
              <a:rPr lang="pl-PL" sz="2800" dirty="0"/>
              <a:t>w</a:t>
            </a:r>
            <a:r>
              <a:rPr lang="pl-PL" sz="2800" dirty="0" smtClean="0"/>
              <a:t>yrok na dowód</a:t>
            </a:r>
          </a:p>
        </p:txBody>
      </p:sp>
    </p:spTree>
    <p:extLst>
      <p:ext uri="{BB962C8B-B14F-4D97-AF65-F5344CB8AC3E}">
        <p14:creationId xmlns:p14="http://schemas.microsoft.com/office/powerpoint/2010/main" val="28270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Skargowość (POSGZ)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§ 1. Sędzia winien postępować tylko za poprzednim podaniem skargi; nigdy zaś z urzędu, wyjąwszy wtedy, gdy tego ustawy po nim wymagają.</a:t>
            </a:r>
          </a:p>
          <a:p>
            <a:pPr marL="68580" indent="0" algn="just">
              <a:buNone/>
            </a:pPr>
            <a:endParaRPr lang="pl-PL" sz="2800" dirty="0" smtClean="0"/>
          </a:p>
          <a:p>
            <a:pPr algn="just"/>
            <a:r>
              <a:rPr lang="pl-PL" sz="2800" dirty="0" err="1" smtClean="0"/>
              <a:t>Nemo</a:t>
            </a:r>
            <a:r>
              <a:rPr lang="pl-PL" sz="2800" dirty="0" smtClean="0"/>
              <a:t> </a:t>
            </a:r>
            <a:r>
              <a:rPr lang="pl-PL" sz="2800" dirty="0" err="1" smtClean="0"/>
              <a:t>iudex</a:t>
            </a:r>
            <a:r>
              <a:rPr lang="pl-PL" sz="2800" dirty="0" smtClean="0"/>
              <a:t> sine </a:t>
            </a:r>
            <a:r>
              <a:rPr lang="pl-PL" sz="2800" dirty="0" err="1" smtClean="0"/>
              <a:t>actore</a:t>
            </a:r>
            <a:endParaRPr lang="pl-PL" sz="2800" dirty="0" smtClean="0"/>
          </a:p>
          <a:p>
            <a:pPr algn="just"/>
            <a:r>
              <a:rPr lang="pl-PL" sz="2800" dirty="0" smtClean="0"/>
              <a:t>Ne </a:t>
            </a:r>
            <a:r>
              <a:rPr lang="pl-PL" sz="2800" dirty="0" err="1" smtClean="0"/>
              <a:t>procedat</a:t>
            </a:r>
            <a:r>
              <a:rPr lang="pl-PL" sz="2800" dirty="0" smtClean="0"/>
              <a:t> </a:t>
            </a:r>
            <a:r>
              <a:rPr lang="pl-PL" sz="2800" dirty="0" err="1" smtClean="0"/>
              <a:t>iudex</a:t>
            </a:r>
            <a:r>
              <a:rPr lang="pl-PL" sz="2800" dirty="0" smtClean="0"/>
              <a:t> ex officio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464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Śledczość/prawda materialna (POSPP)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pl-PL" sz="2800" i="1" dirty="0" smtClean="0">
              <a:latin typeface="Book Antiqua" panose="02040602050305030304" pitchFamily="18" charset="0"/>
            </a:endParaRPr>
          </a:p>
          <a:p>
            <a:pPr marL="68580" indent="0" algn="just">
              <a:buNone/>
            </a:pPr>
            <a:r>
              <a:rPr lang="pl-PL" sz="2800" i="1" dirty="0" smtClean="0">
                <a:latin typeface="Book Antiqua" panose="02040602050305030304" pitchFamily="18" charset="0"/>
              </a:rPr>
              <a:t>Art. 7. Jest przeto powinnością i prawem sędziego aby sam bezpośrednio wyrozumiał: czyli zachodzące w jakim procesie czyny, mają zasadę lub nie i wyświecił je, ile wymaga w takowym przypadku rzetelne przystosowanie praw.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920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355</TotalTime>
  <Words>1532</Words>
  <Application>Microsoft Office PowerPoint</Application>
  <PresentationFormat>Pokaz na ekranie (4:3)</PresentationFormat>
  <Paragraphs>264</Paragraphs>
  <Slides>55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56" baseType="lpstr">
      <vt:lpstr>Austin</vt:lpstr>
      <vt:lpstr>Procedura cywilna</vt:lpstr>
      <vt:lpstr>Powszechny niemiecki proces cywilny</vt:lpstr>
      <vt:lpstr>Źródła p.n.p.c.</vt:lpstr>
      <vt:lpstr>Kodyfikacje</vt:lpstr>
      <vt:lpstr>Przyporządkuj władców</vt:lpstr>
      <vt:lpstr>Zasady procesowe</vt:lpstr>
      <vt:lpstr>Zasady procesowe</vt:lpstr>
      <vt:lpstr>Skargowość (POSGZ) </vt:lpstr>
      <vt:lpstr>Śledczość/prawda materialna (POSPP) </vt:lpstr>
      <vt:lpstr>Śledczość/ prawda materialna (POSPP) </vt:lpstr>
      <vt:lpstr>Pisemność (POSGZ) </vt:lpstr>
      <vt:lpstr>Pisemność </vt:lpstr>
      <vt:lpstr>Tajność (POSGZ) </vt:lpstr>
      <vt:lpstr>Sporność (POSGZ) </vt:lpstr>
      <vt:lpstr>Sporność </vt:lpstr>
      <vt:lpstr>Sporność (POSGZ) </vt:lpstr>
      <vt:lpstr>Dyspozycyjność (POSPP) </vt:lpstr>
      <vt:lpstr>Dyspozycyjność (POSGZ) </vt:lpstr>
      <vt:lpstr>Środki odwoławcze</vt:lpstr>
      <vt:lpstr>Dowody</vt:lpstr>
      <vt:lpstr>Dowody</vt:lpstr>
      <vt:lpstr>Dowody (POSPP)</vt:lpstr>
      <vt:lpstr>Dowody (POSPP)</vt:lpstr>
      <vt:lpstr>Dowody (POSGZ)</vt:lpstr>
      <vt:lpstr>Dowody (POSPP)</vt:lpstr>
      <vt:lpstr>Postępowanie</vt:lpstr>
      <vt:lpstr>Kolejność pism</vt:lpstr>
      <vt:lpstr>Ekscepcje</vt:lpstr>
      <vt:lpstr>Uwaga</vt:lpstr>
      <vt:lpstr>Nowoczesny proces cywilny</vt:lpstr>
      <vt:lpstr>Źródła n.p.c.</vt:lpstr>
      <vt:lpstr>Kodyfikacje</vt:lpstr>
      <vt:lpstr>Kodyfikacje</vt:lpstr>
      <vt:lpstr>Przyporządkuj władców</vt:lpstr>
      <vt:lpstr>Polski kodeks postępowania cywilnego</vt:lpstr>
      <vt:lpstr>Zasady procesowe</vt:lpstr>
      <vt:lpstr>Zasady procesowe</vt:lpstr>
      <vt:lpstr>Procedura francuska z 1806 r. </vt:lpstr>
      <vt:lpstr>Procedura rosyjska z 1864 r. </vt:lpstr>
      <vt:lpstr>Procedura niemiecka z 1877 r. </vt:lpstr>
      <vt:lpstr>Procedura austriacka z 1895 r. </vt:lpstr>
      <vt:lpstr>Procedura polska z 1930 r. </vt:lpstr>
      <vt:lpstr>Procedura francuska z 1806 r. </vt:lpstr>
      <vt:lpstr>Procedura rosyjska z 1864 r. </vt:lpstr>
      <vt:lpstr>Procedura niemiecka z 1877 r. </vt:lpstr>
      <vt:lpstr>Procedura austriacka z 1895 r. </vt:lpstr>
      <vt:lpstr>Procedura polska z 1930 r. </vt:lpstr>
      <vt:lpstr>Procedura francuska z 1806 r. </vt:lpstr>
      <vt:lpstr>Procedura rosyjska z 1864 r. </vt:lpstr>
      <vt:lpstr>Procedura niemiecka z 1877 r. </vt:lpstr>
      <vt:lpstr>Procedura austriacka z 1895 r. </vt:lpstr>
      <vt:lpstr>Procedura polska z 1930 r. </vt:lpstr>
      <vt:lpstr>Środki odwoławcze</vt:lpstr>
      <vt:lpstr>Środki odwoławcze</vt:lpstr>
      <vt:lpstr>Środki odwoławcze w polskim k.p.c. z 1930 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 cywilna</dc:title>
  <dc:creator>Piotr Michalik</dc:creator>
  <cp:lastModifiedBy>Piotr Michalik</cp:lastModifiedBy>
  <cp:revision>64</cp:revision>
  <dcterms:created xsi:type="dcterms:W3CDTF">2015-04-27T08:58:44Z</dcterms:created>
  <dcterms:modified xsi:type="dcterms:W3CDTF">2016-05-10T07:54:35Z</dcterms:modified>
</cp:coreProperties>
</file>