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9" r:id="rId10"/>
    <p:sldId id="262" r:id="rId11"/>
    <p:sldId id="263" r:id="rId12"/>
    <p:sldId id="266" r:id="rId13"/>
    <p:sldId id="259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D0358-098F-43FE-AEB8-02BE2797F488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0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69CB39-9CE0-4529-ADE3-7CD9F542FD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870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7FFC-331C-489C-8187-352FCEB5F00C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D39C-783F-4C06-9D45-A3EC09D0DB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3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17BA-B490-4FB3-B4BC-78C3856C29F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89492-3DD2-49DC-AEEE-0B5E58E3C1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423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D27B-A911-4016-A7A9-1115BB3A6C2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D55C-E4FC-4CA9-863C-77C06838FD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7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BF03-A72D-4FC3-B55E-6688847E6AE8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6B242A-5E03-4F56-BB42-80DB327A48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8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13F85E-0D96-4CC9-B478-90D57842957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numeru slajd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EB0D71-FB3C-4ABE-A455-3204515E1C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41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D66325-A679-4C2F-BF5E-0341C9587EF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numeru slajd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79E032-9AD9-473D-BF30-2D387B32CB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5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5D1B-D547-4A36-8E98-F65A9A9B816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3651-A472-4AF4-888F-56FD7D8E2B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28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8526-0179-4DDD-A901-E93DFA7C01A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95B6FC-3622-417D-8BB1-AF9475018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19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DBC9-AE16-4A45-BB53-DCF081AD4B7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6F43-EBF9-4B33-B11F-710C7F50BD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4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8E7E4E-0BC0-4BF4-820F-7B27853C013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0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9222AB-42FC-436E-A0C1-967335E082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1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70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99F598B-6F23-4346-9EBD-D10EC8CCE91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9E324CD-9F34-49D4-B2AE-432D1023B8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698" r:id="rId6"/>
    <p:sldLayoutId id="2147483705" r:id="rId7"/>
    <p:sldLayoutId id="2147483699" r:id="rId8"/>
    <p:sldLayoutId id="2147483706" r:id="rId9"/>
    <p:sldLayoutId id="2147483700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Prawo stanowione</a:t>
            </a:r>
            <a:endParaRPr lang="pl-PL" dirty="0"/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XI –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i="1" smtClean="0"/>
              <a:t>Constitutio Criminalis Carolina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l-P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ustawa karna cesarza Karola V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przyjęta przez Sejm Rzeszy w 1532 r.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prawo karne materialne i procesowe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oparta o włoską szkołę prawa karnego </a:t>
            </a:r>
            <a:r>
              <a:rPr lang="pl-PL" dirty="0" err="1" smtClean="0"/>
              <a:t>(</a:t>
            </a:r>
            <a:r>
              <a:rPr lang="pl-PL" i="1" dirty="0" err="1" smtClean="0"/>
              <a:t>mo</a:t>
            </a:r>
            <a:r>
              <a:rPr lang="pl-PL" i="1" dirty="0" smtClean="0"/>
              <a:t>s </a:t>
            </a:r>
            <a:r>
              <a:rPr lang="pl-PL" i="1" dirty="0" err="1" smtClean="0"/>
              <a:t>italicus</a:t>
            </a:r>
            <a:r>
              <a:rPr lang="pl-PL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ograniczona klauzulą </a:t>
            </a:r>
            <a:r>
              <a:rPr lang="pl-PL" dirty="0" err="1" smtClean="0"/>
              <a:t>salwatoryjną</a:t>
            </a:r>
            <a:r>
              <a:rPr lang="pl-PL" dirty="0" smtClean="0"/>
              <a:t> – formalnie stosowana subsydiarnie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stosowana także poza Rzeszą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pl-P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Ordonanse Ludwika XIV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lvl="1" eaLnBrk="1" hangingPunct="1">
              <a:lnSpc>
                <a:spcPct val="150000"/>
              </a:lnSpc>
            </a:pPr>
            <a:r>
              <a:rPr lang="pl-PL" altLang="pl-PL" sz="2800" smtClean="0"/>
              <a:t>ordonans o postępowaniu cywilnym (1667 r.)</a:t>
            </a:r>
          </a:p>
          <a:p>
            <a:pPr lvl="1" eaLnBrk="1" hangingPunct="1">
              <a:lnSpc>
                <a:spcPct val="150000"/>
              </a:lnSpc>
            </a:pPr>
            <a:r>
              <a:rPr lang="pl-PL" altLang="pl-PL" sz="2800" smtClean="0"/>
              <a:t>ordonans o postępowaniu karnym (1670 r.)</a:t>
            </a:r>
          </a:p>
          <a:p>
            <a:pPr lvl="1" eaLnBrk="1" hangingPunct="1">
              <a:lnSpc>
                <a:spcPct val="150000"/>
              </a:lnSpc>
            </a:pPr>
            <a:r>
              <a:rPr lang="pl-PL" altLang="pl-PL" sz="2800" smtClean="0"/>
              <a:t>ordonans o handlu (1673 r.)</a:t>
            </a:r>
          </a:p>
          <a:p>
            <a:pPr lvl="1" eaLnBrk="1" hangingPunct="1">
              <a:lnSpc>
                <a:spcPct val="150000"/>
              </a:lnSpc>
            </a:pPr>
            <a:r>
              <a:rPr lang="pl-PL" altLang="pl-PL" sz="2800" smtClean="0"/>
              <a:t>ordonans o marynarce (1681 r.)</a:t>
            </a:r>
          </a:p>
          <a:p>
            <a:pPr lvl="1" eaLnBrk="1" hangingPunct="1">
              <a:lnSpc>
                <a:spcPct val="150000"/>
              </a:lnSpc>
            </a:pPr>
            <a:r>
              <a:rPr lang="pl-PL" altLang="pl-PL" sz="2800" smtClean="0"/>
              <a:t>czarny kodeks (1685 r.)</a:t>
            </a:r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i="1" smtClean="0"/>
              <a:t>Constitutio Criminalis Theresiana</a:t>
            </a:r>
            <a:endParaRPr lang="pl-PL" altLang="pl-PL" smtClean="0"/>
          </a:p>
        </p:txBody>
      </p:sp>
      <p:sp>
        <p:nvSpPr>
          <p:cNvPr id="2048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ustawa karna cesarzowej Marii Teresy</a:t>
            </a:r>
          </a:p>
          <a:p>
            <a:pPr eaLnBrk="1" hangingPunct="1"/>
            <a:r>
              <a:rPr lang="pl-PL" altLang="pl-PL" smtClean="0"/>
              <a:t>ogłoszona w 1768 r.</a:t>
            </a:r>
          </a:p>
          <a:p>
            <a:pPr eaLnBrk="1" hangingPunct="1"/>
            <a:r>
              <a:rPr lang="pl-PL" altLang="pl-PL" smtClean="0"/>
              <a:t>prawo karne materialne i procesowe</a:t>
            </a:r>
          </a:p>
          <a:p>
            <a:pPr eaLnBrk="1" hangingPunct="1"/>
            <a:r>
              <a:rPr lang="pl-PL" altLang="pl-PL" smtClean="0"/>
              <a:t>ujednolicała prawo karne w państwie Habsburgów</a:t>
            </a:r>
          </a:p>
          <a:p>
            <a:pPr eaLnBrk="1" hangingPunct="1"/>
            <a:r>
              <a:rPr lang="pl-PL" altLang="pl-PL" smtClean="0"/>
              <a:t>oparta na rozwiązaniach </a:t>
            </a:r>
            <a:r>
              <a:rPr lang="pl-PL" altLang="pl-PL" i="1" smtClean="0"/>
              <a:t>Caroliny</a:t>
            </a:r>
          </a:p>
          <a:p>
            <a:pPr eaLnBrk="1" hangingPunct="1"/>
            <a:r>
              <a:rPr lang="pl-PL" altLang="pl-PL" smtClean="0"/>
              <a:t>nie realizowała postulatów szkoły humanitarnej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Rozwój prawa stanowionego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prawo karne – zasada publicznoprawna do XVI w.</a:t>
            </a:r>
          </a:p>
          <a:p>
            <a:pPr eaLnBrk="1" hangingPunct="1"/>
            <a:r>
              <a:rPr lang="pl-PL" altLang="pl-PL" smtClean="0"/>
              <a:t>prawo procesowe</a:t>
            </a:r>
          </a:p>
          <a:p>
            <a:pPr eaLnBrk="1" hangingPunct="1"/>
            <a:r>
              <a:rPr lang="pl-PL" altLang="pl-PL" smtClean="0"/>
              <a:t>prawo ustrojowe</a:t>
            </a:r>
          </a:p>
          <a:p>
            <a:pPr eaLnBrk="1" hangingPunct="1"/>
            <a:r>
              <a:rPr lang="pl-PL" altLang="pl-PL" smtClean="0"/>
              <a:t>prawo administracyjne/finansowe</a:t>
            </a:r>
          </a:p>
          <a:p>
            <a:pPr eaLnBrk="1" hangingPunct="1"/>
            <a:r>
              <a:rPr lang="pl-PL" altLang="pl-PL" smtClean="0"/>
              <a:t>prawo handlowe</a:t>
            </a:r>
          </a:p>
          <a:p>
            <a:pPr eaLnBrk="1" hangingPunct="1"/>
            <a:r>
              <a:rPr lang="pl-PL" altLang="pl-PL" smtClean="0"/>
              <a:t>prawo cywilne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Ewolucja w kierunku stanowienia</a:t>
            </a:r>
            <a:br>
              <a:rPr lang="pl-PL" dirty="0" smtClean="0"/>
            </a:br>
            <a:r>
              <a:rPr lang="pl-PL" dirty="0" smtClean="0"/>
              <a:t>X-XIII w.</a:t>
            </a:r>
            <a:endParaRPr lang="pl-PL" dirty="0"/>
          </a:p>
        </p:txBody>
      </p:sp>
      <p:sp>
        <p:nvSpPr>
          <p:cNvPr id="1024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pl-PL" altLang="pl-PL" sz="2800" smtClean="0"/>
          </a:p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l-PL" altLang="pl-PL" sz="2800" smtClean="0"/>
              <a:t>pokoje boże (</a:t>
            </a:r>
            <a:r>
              <a:rPr lang="pl-PL" altLang="pl-PL" sz="2800" i="1" smtClean="0"/>
              <a:t>pax dei</a:t>
            </a:r>
            <a:r>
              <a:rPr lang="pl-PL" altLang="pl-PL" sz="2800" smtClean="0"/>
              <a:t>) i rozejmy boże (</a:t>
            </a:r>
            <a:r>
              <a:rPr lang="pl-PL" altLang="pl-PL" sz="2800" i="1" smtClean="0"/>
              <a:t>treuga dei</a:t>
            </a:r>
            <a:r>
              <a:rPr lang="pl-PL" altLang="pl-PL" sz="2800" smtClean="0"/>
              <a:t>)</a:t>
            </a:r>
          </a:p>
          <a:p>
            <a:pPr eaLnBrk="1" hangingPunct="1"/>
            <a:r>
              <a:rPr lang="pl-PL" altLang="pl-PL" sz="2800" smtClean="0"/>
              <a:t>odbudowa silnej władzy królewskiej</a:t>
            </a:r>
          </a:p>
          <a:p>
            <a:pPr eaLnBrk="1" hangingPunct="1"/>
            <a:r>
              <a:rPr lang="pl-PL" altLang="pl-PL" sz="2800" smtClean="0"/>
              <a:t>centralizacja władzy</a:t>
            </a:r>
          </a:p>
          <a:p>
            <a:pPr eaLnBrk="1" hangingPunct="1"/>
            <a:r>
              <a:rPr lang="pl-PL" altLang="pl-PL" sz="2800" smtClean="0"/>
              <a:t>stanowienie prawa przez władców uniwersalnych</a:t>
            </a:r>
          </a:p>
          <a:p>
            <a:pPr eaLnBrk="1" hangingPunct="1"/>
            <a:r>
              <a:rPr lang="pl-PL" altLang="pl-PL" sz="2800" smtClean="0"/>
              <a:t>recepcja prawa rzymskiego</a:t>
            </a:r>
          </a:p>
          <a:p>
            <a:pPr eaLnBrk="1" hangingPunct="1"/>
            <a:r>
              <a:rPr lang="pl-PL" altLang="pl-PL" sz="2800" smtClean="0"/>
              <a:t>rozwój prawa kanonicznego</a:t>
            </a:r>
          </a:p>
          <a:p>
            <a:pPr eaLnBrk="1" hangingPunct="1"/>
            <a:r>
              <a:rPr lang="pl-PL" altLang="pl-PL" sz="2800" smtClean="0"/>
              <a:t>rozwój nauki prawa – włoska szkoła prawa karnego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Podmioty stanowiące prawo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monarcha – XI-XIII w.</a:t>
            </a:r>
          </a:p>
          <a:p>
            <a:pPr eaLnBrk="1" hangingPunct="1"/>
            <a:r>
              <a:rPr lang="pl-PL" altLang="pl-PL" smtClean="0"/>
              <a:t>monarcha wraz z przedstawicielami stanów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pl-PL" smtClean="0"/>
              <a:t>	XIII-XV(XVIII) w.</a:t>
            </a:r>
          </a:p>
          <a:p>
            <a:pPr eaLnBrk="1" hangingPunct="1"/>
            <a:r>
              <a:rPr lang="pl-PL" altLang="pl-PL" smtClean="0"/>
              <a:t>monarcha absolutny – XV-XVIII w.</a:t>
            </a:r>
          </a:p>
          <a:p>
            <a:pPr lvl="1" eaLnBrk="1" hangingPunct="1"/>
            <a:r>
              <a:rPr lang="pl-PL" altLang="pl-PL" smtClean="0"/>
              <a:t>samodzielnie</a:t>
            </a:r>
          </a:p>
          <a:p>
            <a:pPr lvl="1" eaLnBrk="1" hangingPunct="1"/>
            <a:r>
              <a:rPr lang="pl-PL" altLang="pl-PL" smtClean="0"/>
              <a:t>za formalną zgodą stanów </a:t>
            </a:r>
          </a:p>
          <a:p>
            <a:pPr eaLnBrk="1" hangingPunct="1"/>
            <a:r>
              <a:rPr lang="pl-PL" altLang="pl-PL" smtClean="0"/>
              <a:t>rady miejskie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Ustawodawstwo królewskie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l-PL" altLang="pl-PL" smtClean="0"/>
              <a:t>Anglia:</a:t>
            </a:r>
          </a:p>
          <a:p>
            <a:pPr lvl="1" eaLnBrk="1" hangingPunct="1"/>
            <a:r>
              <a:rPr lang="pl-PL" altLang="pl-PL" smtClean="0"/>
              <a:t>asyzy, konstytucje</a:t>
            </a:r>
          </a:p>
          <a:p>
            <a:pPr lvl="1" eaLnBrk="1" hangingPunct="1"/>
            <a:r>
              <a:rPr lang="pl-PL" altLang="pl-PL" smtClean="0"/>
              <a:t>ryty procesowe</a:t>
            </a:r>
          </a:p>
          <a:p>
            <a:pPr eaLnBrk="1" hangingPunct="1"/>
            <a:r>
              <a:rPr lang="pl-PL" altLang="pl-PL" smtClean="0"/>
              <a:t>Niemcy:</a:t>
            </a:r>
          </a:p>
          <a:p>
            <a:pPr lvl="1" eaLnBrk="1" hangingPunct="1"/>
            <a:r>
              <a:rPr lang="pl-PL" altLang="pl-PL" smtClean="0"/>
              <a:t>pokoje ziemskie (landfrydy) – królewskie i terytorialne</a:t>
            </a:r>
          </a:p>
          <a:p>
            <a:pPr eaLnBrk="1" hangingPunct="1"/>
            <a:r>
              <a:rPr lang="pl-PL" altLang="pl-PL" smtClean="0"/>
              <a:t>Francja:</a:t>
            </a:r>
          </a:p>
          <a:p>
            <a:pPr lvl="1" eaLnBrk="1" hangingPunct="1"/>
            <a:r>
              <a:rPr lang="pl-PL" altLang="pl-PL" smtClean="0"/>
              <a:t>ordonanse</a:t>
            </a:r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Ustawodawstwo reprezentacji stanowych</a:t>
            </a:r>
            <a:endParaRPr lang="pl-PL" dirty="0"/>
          </a:p>
        </p:txBody>
      </p:sp>
      <p:sp>
        <p:nvSpPr>
          <p:cNvPr id="1331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Anglia – Parlament:</a:t>
            </a:r>
          </a:p>
          <a:p>
            <a:pPr lvl="1" eaLnBrk="1" hangingPunct="1"/>
            <a:r>
              <a:rPr lang="pl-PL" altLang="pl-PL" smtClean="0"/>
              <a:t>statuty (</a:t>
            </a:r>
            <a:r>
              <a:rPr lang="pl-PL" altLang="pl-PL" i="1" smtClean="0"/>
              <a:t>statute law</a:t>
            </a:r>
            <a:r>
              <a:rPr lang="pl-PL" altLang="pl-PL" smtClean="0"/>
              <a:t>)</a:t>
            </a:r>
          </a:p>
          <a:p>
            <a:pPr eaLnBrk="1" hangingPunct="1"/>
            <a:r>
              <a:rPr lang="pl-PL" altLang="pl-PL" smtClean="0"/>
              <a:t>Niemcy – Sejm Rzeszy/sejmy krajowe:</a:t>
            </a:r>
          </a:p>
          <a:p>
            <a:pPr lvl="1" eaLnBrk="1" hangingPunct="1"/>
            <a:r>
              <a:rPr lang="pl-PL" altLang="pl-PL" smtClean="0"/>
              <a:t>ordynacje</a:t>
            </a:r>
          </a:p>
          <a:p>
            <a:pPr eaLnBrk="1" hangingPunct="1"/>
            <a:r>
              <a:rPr lang="pl-PL" altLang="pl-PL" smtClean="0"/>
              <a:t>Polska/Rzeczpospolita – Sejm:</a:t>
            </a:r>
          </a:p>
          <a:p>
            <a:pPr lvl="1" eaLnBrk="1" hangingPunct="1"/>
            <a:r>
              <a:rPr lang="pl-PL" altLang="pl-PL" smtClean="0"/>
              <a:t>konstytucje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Statuty miast włoskich (XI-XV w.)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pierwotnie prawo zwyczajowe</a:t>
            </a:r>
          </a:p>
          <a:p>
            <a:pPr eaLnBrk="1" hangingPunct="1"/>
            <a:r>
              <a:rPr lang="pl-PL" altLang="pl-PL" i="1" smtClean="0"/>
              <a:t>ius statuendi</a:t>
            </a:r>
          </a:p>
          <a:p>
            <a:pPr eaLnBrk="1" hangingPunct="1"/>
            <a:r>
              <a:rPr lang="pl-PL" altLang="pl-PL" smtClean="0"/>
              <a:t>ustawodawstwo rad miejskich</a:t>
            </a:r>
          </a:p>
          <a:p>
            <a:pPr eaLnBrk="1" hangingPunct="1"/>
            <a:r>
              <a:rPr lang="pl-PL" altLang="pl-PL" smtClean="0"/>
              <a:t>ustawodawstwo cesarskie (Fryderyk I i II)</a:t>
            </a:r>
          </a:p>
          <a:p>
            <a:pPr eaLnBrk="1" hangingPunct="1"/>
            <a:r>
              <a:rPr lang="pl-PL" altLang="pl-PL" smtClean="0"/>
              <a:t>recepcja prawa rzymskiego – </a:t>
            </a:r>
            <a:r>
              <a:rPr lang="pl-PL" altLang="pl-PL" i="1" smtClean="0"/>
              <a:t>ius commune</a:t>
            </a:r>
            <a:endParaRPr lang="pl-PL" altLang="pl-PL" smtClean="0"/>
          </a:p>
          <a:p>
            <a:pPr eaLnBrk="1" hangingPunct="1"/>
            <a:r>
              <a:rPr lang="pl-PL" altLang="pl-PL" smtClean="0"/>
              <a:t>do XIV w. usystematyzowane zbiory praw – statuty</a:t>
            </a:r>
          </a:p>
          <a:p>
            <a:pPr eaLnBrk="1" hangingPunct="1"/>
            <a:r>
              <a:rPr lang="pl-PL" altLang="pl-PL" smtClean="0"/>
              <a:t>statuty morskie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i="1" smtClean="0"/>
              <a:t>Liber Augustalis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Constitutiones Regni Siciliae</a:t>
            </a:r>
          </a:p>
          <a:p>
            <a:pPr eaLnBrk="1" hangingPunct="1"/>
            <a:r>
              <a:rPr lang="pl-PL" altLang="pl-PL" smtClean="0"/>
              <a:t>zbiór ustaw cesarskich dla Królestwa Sycylii</a:t>
            </a:r>
          </a:p>
          <a:p>
            <a:pPr eaLnBrk="1" hangingPunct="1"/>
            <a:r>
              <a:rPr lang="pl-PL" altLang="pl-PL" smtClean="0"/>
              <a:t>ogłoszony przez Fryderyka II w Melfi w 1231 r.</a:t>
            </a:r>
          </a:p>
          <a:p>
            <a:pPr eaLnBrk="1" hangingPunct="1"/>
            <a:r>
              <a:rPr lang="pl-PL" altLang="pl-PL" smtClean="0"/>
              <a:t>oparty na prawie rzymskim i longobardzkim</a:t>
            </a:r>
          </a:p>
          <a:p>
            <a:pPr eaLnBrk="1" hangingPunct="1"/>
            <a:r>
              <a:rPr lang="pl-PL" altLang="pl-PL" smtClean="0"/>
              <a:t>wyłącznie zatwierdzone prawo zwyczajowe i tylko subsydiarnie</a:t>
            </a:r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Statuty Kazimierza Wielkiego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wydane w latach 1357-1362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osobno dla Wielkopolski i Małopolski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kompilacje prawa zwyczajowego i ustaw królewskich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zatwierdzone przez króla i wiec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nadrzędność prawa stanowionego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wprowadzenie zasad prawa bożego (kanonicznego) i naturalnego (rzymskiego)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l-PL" dirty="0" smtClean="0"/>
              <a:t>jedyne oficjalne zbiory prawa ziemskiego do 1795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Statuty litewskie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l-PL" altLang="pl-PL" smtClean="0"/>
              <a:t>kompilacje prawa zwyczajowego i prawodawstwa wielkoksiążęcego zatwierdzone przez władcę</a:t>
            </a:r>
          </a:p>
          <a:p>
            <a:pPr eaLnBrk="1" hangingPunct="1"/>
            <a:r>
              <a:rPr lang="pl-PL" altLang="pl-PL" smtClean="0"/>
              <a:t>Statut I z 1529 r.</a:t>
            </a:r>
          </a:p>
          <a:p>
            <a:pPr eaLnBrk="1" hangingPunct="1"/>
            <a:r>
              <a:rPr lang="pl-PL" altLang="pl-PL" smtClean="0"/>
              <a:t>Statut II z 1566 r.</a:t>
            </a:r>
          </a:p>
          <a:p>
            <a:pPr eaLnBrk="1" hangingPunct="1"/>
            <a:r>
              <a:rPr lang="pl-PL" altLang="pl-PL" smtClean="0"/>
              <a:t>Statut III z 1588 r.</a:t>
            </a:r>
          </a:p>
          <a:p>
            <a:pPr eaLnBrk="1" hangingPunct="1"/>
            <a:r>
              <a:rPr lang="pl-PL" altLang="pl-PL" smtClean="0"/>
              <a:t>obowiązywał w WKL do 1795 (1840) r.</a:t>
            </a:r>
          </a:p>
          <a:p>
            <a:pPr eaLnBrk="1" hangingPunct="1"/>
            <a:r>
              <a:rPr lang="pl-PL" altLang="pl-PL" smtClean="0"/>
              <a:t>częściowa recepcja prawa rzymskiego</a:t>
            </a:r>
          </a:p>
          <a:p>
            <a:pPr eaLnBrk="1" hangingPunct="1"/>
            <a:r>
              <a:rPr lang="pl-PL" altLang="pl-PL" smtClean="0"/>
              <a:t>stosowany w Polsce i Rosji</a:t>
            </a:r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Średni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231</TotalTime>
  <Words>413</Words>
  <Application>Microsoft Office PowerPoint</Application>
  <PresentationFormat>Pokaz na ekranie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Tw Cen MT</vt:lpstr>
      <vt:lpstr>Wingdings</vt:lpstr>
      <vt:lpstr>Wingdings 2</vt:lpstr>
      <vt:lpstr>Calibri</vt:lpstr>
      <vt:lpstr>Średni</vt:lpstr>
      <vt:lpstr>Prawo stanowione</vt:lpstr>
      <vt:lpstr>Ewolucja w kierunku stanowienia X-XIII w.</vt:lpstr>
      <vt:lpstr>Podmioty stanowiące prawo</vt:lpstr>
      <vt:lpstr>Ustawodawstwo królewskie</vt:lpstr>
      <vt:lpstr>Ustawodawstwo reprezentacji stanowych</vt:lpstr>
      <vt:lpstr>Statuty miast włoskich (XI-XV w.)</vt:lpstr>
      <vt:lpstr>Liber Augustalis</vt:lpstr>
      <vt:lpstr>Statuty Kazimierza Wielkiego</vt:lpstr>
      <vt:lpstr>Statuty litewskie</vt:lpstr>
      <vt:lpstr>Constitutio Criminalis Carolina</vt:lpstr>
      <vt:lpstr>Ordonanse Ludwika XIV</vt:lpstr>
      <vt:lpstr>Constitutio Criminalis Theresiana</vt:lpstr>
      <vt:lpstr>Rozwój prawa stanowionego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Michalik</dc:creator>
  <cp:lastModifiedBy>Piotr Michalik</cp:lastModifiedBy>
  <cp:revision>44</cp:revision>
  <dcterms:created xsi:type="dcterms:W3CDTF">2011-03-15T10:35:39Z</dcterms:created>
  <dcterms:modified xsi:type="dcterms:W3CDTF">2015-01-13T08:52:10Z</dcterms:modified>
</cp:coreProperties>
</file>