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Łącznik prosty 9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6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9C9C7D5-317A-4FE6-BBDD-D154BAB12386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7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8B8C886-B864-44A0-A663-EE368FBDEAC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17897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84DFF-D6A1-4F1A-9764-03D0A0BE6E45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5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E9CF8-D755-4E9F-87E4-BBE0A5C6247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8572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B60CDD-D764-4E09-8B9C-987774A79BB1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5B79BD2-2E2C-47D4-940E-50D0353A697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3184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9986D-CF3B-42A1-97FB-88FF66B7D503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5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D9C4E-5B51-436D-ADAF-A5449BC9AC2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3611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A5AA425-28CE-49B7-9AEF-E6B2B1DE3912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06D0A6-9779-42B4-979C-36844901A72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62650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DCFDC-4C4E-49AB-9ED1-BCCC04A018D6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6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F0350-BBBB-4EA3-BB1D-A07F6F490D0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8976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1E20B-5E7A-4944-89B3-492074E7D5F2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8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6539B-0DD8-43E9-B107-92A0573A82A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9657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32AA5-507B-4EBE-B963-DDB507308804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89F86-DF99-4D92-8DD7-4DC2B4057C2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07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2E00B-8132-49A5-BBC1-5A5C077433E0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3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FBA03-4E20-43A1-B903-63AC9669324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6566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F10AD-2F8B-4060-B471-B832699B57A8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6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C86EF-BB45-4A6D-A11C-85D34F27305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3691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ostokąt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7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A6D5A3D-1F4B-4EEA-9C1B-6F0CC05C26B2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8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48C0CA-776F-40E5-A8F6-15903CDA523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84996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30" name="Symbol zastępczy tekstu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  <a:endParaRPr lang="en-US" altLang="pl-PL" smtClean="0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A272618-6410-48D4-B7B7-729CD9B0C222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C698ED3-0E6F-4E24-9477-C2D4062F8B6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6" r:id="rId2"/>
    <p:sldLayoutId id="2147483684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5" r:id="rId9"/>
    <p:sldLayoutId id="2147483682" r:id="rId10"/>
    <p:sldLayoutId id="214748368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/>
              <a:t>Prawo rzymskie</a:t>
            </a:r>
            <a:endParaRPr lang="pl-PL" dirty="0"/>
          </a:p>
        </p:txBody>
      </p:sp>
      <p:sp>
        <p:nvSpPr>
          <p:cNvPr id="6147" name="Podtytuł 2"/>
          <p:cNvSpPr>
            <a:spLocks noGrp="1"/>
          </p:cNvSpPr>
          <p:nvPr>
            <p:ph type="subTitle" idx="1"/>
          </p:nvPr>
        </p:nvSpPr>
        <p:spPr>
          <a:xfrm>
            <a:off x="2643188" y="3540125"/>
            <a:ext cx="6286500" cy="2032000"/>
          </a:xfrm>
        </p:spPr>
        <p:txBody>
          <a:bodyPr/>
          <a:lstStyle/>
          <a:p>
            <a:pPr algn="ctr"/>
            <a:endParaRPr lang="pl-PL" altLang="pl-PL" sz="2800" smtClean="0"/>
          </a:p>
          <a:p>
            <a:r>
              <a:rPr lang="pl-PL" altLang="pl-PL" sz="2800" smtClean="0"/>
              <a:t>od Ustawy XII Tablic</a:t>
            </a:r>
          </a:p>
          <a:p>
            <a:r>
              <a:rPr lang="pl-PL" altLang="pl-PL" sz="2800" smtClean="0"/>
              <a:t>do „kodyfikacji” justyniańskiej </a:t>
            </a:r>
          </a:p>
          <a:p>
            <a:r>
              <a:rPr lang="pl-PL" altLang="pl-PL" sz="2800" smtClean="0"/>
              <a:t>V w. B.C. – VI w. A.D.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/>
              <a:t>Kompilacje</a:t>
            </a:r>
            <a:br>
              <a:rPr lang="pl-PL" dirty="0" smtClean="0"/>
            </a:br>
            <a:r>
              <a:rPr lang="pl-PL" dirty="0" smtClean="0"/>
              <a:t>konstytucji Cesarskich</a:t>
            </a:r>
            <a:endParaRPr lang="pl-PL" dirty="0"/>
          </a:p>
        </p:txBody>
      </p:sp>
      <p:sp>
        <p:nvSpPr>
          <p:cNvPr id="1536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altLang="pl-PL" smtClean="0"/>
          </a:p>
          <a:p>
            <a:r>
              <a:rPr lang="pl-PL" altLang="pl-PL" i="1" smtClean="0"/>
              <a:t>Codex Gregorianus</a:t>
            </a:r>
          </a:p>
          <a:p>
            <a:r>
              <a:rPr lang="pl-PL" altLang="pl-PL" i="1" smtClean="0"/>
              <a:t>Codex Hermogenianus</a:t>
            </a:r>
          </a:p>
          <a:p>
            <a:endParaRPr lang="pl-PL" altLang="pl-PL" i="1" smtClean="0"/>
          </a:p>
          <a:p>
            <a:r>
              <a:rPr lang="pl-PL" altLang="pl-PL" i="1" smtClean="0"/>
              <a:t>Codex Theodosianus</a:t>
            </a:r>
          </a:p>
          <a:p>
            <a:pPr lvl="1"/>
            <a:r>
              <a:rPr lang="pl-PL" altLang="pl-PL" sz="2400" smtClean="0">
                <a:solidFill>
                  <a:schemeClr val="tx1"/>
                </a:solidFill>
              </a:rPr>
              <a:t>komisja Teodozjusza II </a:t>
            </a:r>
          </a:p>
          <a:p>
            <a:pPr lvl="1"/>
            <a:r>
              <a:rPr lang="pl-PL" altLang="pl-PL" sz="2400" smtClean="0">
                <a:solidFill>
                  <a:schemeClr val="tx1"/>
                </a:solidFill>
              </a:rPr>
              <a:t>ogłoszony w 438 r.</a:t>
            </a:r>
          </a:p>
          <a:p>
            <a:pPr lvl="1"/>
            <a:r>
              <a:rPr lang="pl-PL" altLang="pl-PL" sz="2400" smtClean="0">
                <a:solidFill>
                  <a:schemeClr val="tx1"/>
                </a:solidFill>
              </a:rPr>
              <a:t>od 439 r. oficjalne źródło prawa na Zachodzie</a:t>
            </a:r>
          </a:p>
          <a:p>
            <a:endParaRPr lang="pl-PL" altLang="pl-PL" i="1" smtClean="0"/>
          </a:p>
          <a:p>
            <a:r>
              <a:rPr lang="pl-PL" altLang="pl-PL" smtClean="0"/>
              <a:t>tzw. </a:t>
            </a:r>
            <a:r>
              <a:rPr lang="pl-PL" altLang="pl-PL" i="1" smtClean="0"/>
              <a:t>Nowele Postteodozjańskie</a:t>
            </a:r>
          </a:p>
          <a:p>
            <a:pPr lvl="1"/>
            <a:endParaRPr lang="pl-PL" altLang="pl-PL" smtClean="0"/>
          </a:p>
          <a:p>
            <a:pPr lvl="1"/>
            <a:endParaRPr lang="pl-PL" altLang="pl-PL" smtClean="0"/>
          </a:p>
          <a:p>
            <a:pPr lvl="1"/>
            <a:endParaRPr lang="pl-PL" altLang="pl-PL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7239000" cy="142876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/>
              <a:t>Kompilacja Justyniana</a:t>
            </a:r>
            <a:br>
              <a:rPr lang="pl-PL" dirty="0" smtClean="0"/>
            </a:br>
            <a:r>
              <a:rPr lang="pl-PL" dirty="0" smtClean="0"/>
              <a:t>(529-534)</a:t>
            </a:r>
            <a:endParaRPr lang="pl-PL" dirty="0"/>
          </a:p>
        </p:txBody>
      </p:sp>
      <p:sp>
        <p:nvSpPr>
          <p:cNvPr id="16387" name="Symbol zastępczy zawartości 2"/>
          <p:cNvSpPr>
            <a:spLocks noGrp="1"/>
          </p:cNvSpPr>
          <p:nvPr>
            <p:ph idx="1"/>
          </p:nvPr>
        </p:nvSpPr>
        <p:spPr>
          <a:xfrm>
            <a:off x="428625" y="1928813"/>
            <a:ext cx="7239000" cy="4643437"/>
          </a:xfrm>
        </p:spPr>
        <p:txBody>
          <a:bodyPr/>
          <a:lstStyle/>
          <a:p>
            <a:endParaRPr lang="pl-PL" altLang="pl-PL" smtClean="0"/>
          </a:p>
          <a:p>
            <a:r>
              <a:rPr lang="pl-PL" altLang="pl-PL" sz="2800" i="1" smtClean="0"/>
              <a:t>Codex vetus – </a:t>
            </a:r>
            <a:r>
              <a:rPr lang="pl-PL" altLang="pl-PL" sz="2800" smtClean="0"/>
              <a:t>529 r.</a:t>
            </a:r>
          </a:p>
          <a:p>
            <a:endParaRPr lang="pl-PL" altLang="pl-PL" sz="2800" smtClean="0"/>
          </a:p>
          <a:p>
            <a:r>
              <a:rPr lang="en-US" altLang="pl-PL" sz="2800" i="1" smtClean="0"/>
              <a:t>Institutiones</a:t>
            </a:r>
            <a:r>
              <a:rPr lang="pl-PL" altLang="pl-PL" sz="2800" i="1" smtClean="0"/>
              <a:t> – </a:t>
            </a:r>
            <a:r>
              <a:rPr lang="pl-PL" altLang="pl-PL" sz="2800" smtClean="0"/>
              <a:t>533 r.</a:t>
            </a:r>
          </a:p>
          <a:p>
            <a:endParaRPr lang="pl-PL" altLang="pl-PL" sz="2800" smtClean="0"/>
          </a:p>
          <a:p>
            <a:r>
              <a:rPr lang="pl-PL" altLang="pl-PL" sz="2800" i="1" smtClean="0"/>
              <a:t>Digesta/Pandectae – </a:t>
            </a:r>
            <a:r>
              <a:rPr lang="pl-PL" altLang="pl-PL" sz="2800" smtClean="0"/>
              <a:t>533 r.</a:t>
            </a:r>
          </a:p>
          <a:p>
            <a:endParaRPr lang="pl-PL" altLang="pl-PL" sz="2800" smtClean="0"/>
          </a:p>
          <a:p>
            <a:r>
              <a:rPr lang="pl-PL" altLang="pl-PL" sz="2800" i="1" smtClean="0"/>
              <a:t>Codex repetitae praelectionis – </a:t>
            </a:r>
            <a:r>
              <a:rPr lang="pl-PL" altLang="pl-PL" sz="2800" smtClean="0"/>
              <a:t>534 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7158" y="320040"/>
            <a:ext cx="750099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/>
              <a:t>„kodyfikacja” justyniańska</a:t>
            </a:r>
            <a:endParaRPr lang="pl-PL" dirty="0"/>
          </a:p>
        </p:txBody>
      </p:sp>
      <p:sp>
        <p:nvSpPr>
          <p:cNvPr id="17411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altLang="pl-PL" smtClean="0"/>
          </a:p>
          <a:p>
            <a:r>
              <a:rPr lang="pl-PL" altLang="pl-PL" smtClean="0"/>
              <a:t>Kodeks – konstytucje cesarskie od Hadriana do Justyniana – </a:t>
            </a:r>
            <a:r>
              <a:rPr lang="pl-PL" altLang="pl-PL" i="1" smtClean="0"/>
              <a:t>ius novum</a:t>
            </a:r>
            <a:endParaRPr lang="pl-PL" altLang="pl-PL" smtClean="0"/>
          </a:p>
          <a:p>
            <a:r>
              <a:rPr lang="pl-PL" altLang="pl-PL" smtClean="0"/>
              <a:t>Instytucje – obowiązujący podręcznik do nauki prawa</a:t>
            </a:r>
          </a:p>
          <a:p>
            <a:r>
              <a:rPr lang="pl-PL" altLang="pl-PL" smtClean="0"/>
              <a:t>Digesta – wybór z jurysprudencji – </a:t>
            </a:r>
            <a:r>
              <a:rPr lang="pl-PL" altLang="pl-PL" i="1" smtClean="0"/>
              <a:t>ius vetus</a:t>
            </a:r>
            <a:endParaRPr lang="pl-PL" altLang="pl-PL" smtClean="0"/>
          </a:p>
          <a:p>
            <a:r>
              <a:rPr lang="pl-PL" altLang="pl-PL" smtClean="0"/>
              <a:t>Nowele (</a:t>
            </a:r>
            <a:r>
              <a:rPr lang="pl-PL" altLang="pl-PL" i="1" smtClean="0"/>
              <a:t>Novellae</a:t>
            </a:r>
            <a:r>
              <a:rPr lang="pl-PL" altLang="pl-PL" smtClean="0"/>
              <a:t>) – konstytucje Justyniana wydane w latach 535-565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/>
              <a:t>Corpus </a:t>
            </a:r>
            <a:r>
              <a:rPr lang="pl-PL" dirty="0" err="1" smtClean="0"/>
              <a:t>iuris</a:t>
            </a:r>
            <a:r>
              <a:rPr lang="pl-PL" dirty="0" smtClean="0"/>
              <a:t> </a:t>
            </a:r>
            <a:r>
              <a:rPr lang="pl-PL" dirty="0" err="1" smtClean="0"/>
              <a:t>civilis</a:t>
            </a:r>
            <a:endParaRPr lang="pl-PL" dirty="0"/>
          </a:p>
        </p:txBody>
      </p:sp>
      <p:sp>
        <p:nvSpPr>
          <p:cNvPr id="1843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altLang="pl-PL" i="1" smtClean="0"/>
          </a:p>
          <a:p>
            <a:r>
              <a:rPr lang="pl-PL" altLang="pl-PL" smtClean="0"/>
              <a:t>znany w Średniowieczu od XI w.</a:t>
            </a:r>
          </a:p>
          <a:p>
            <a:r>
              <a:rPr lang="pl-PL" altLang="pl-PL" smtClean="0"/>
              <a:t>wydany drukiem w 1583 r. w Genewie (Dionizy Gothofredus)</a:t>
            </a:r>
          </a:p>
          <a:p>
            <a:r>
              <a:rPr lang="pl-PL" altLang="pl-PL" smtClean="0"/>
              <a:t>obejmuje Kodeks + Instytucje + Digesta + Nowele:</a:t>
            </a:r>
          </a:p>
          <a:p>
            <a:pPr lvl="2"/>
            <a:r>
              <a:rPr lang="pl-PL" altLang="pl-PL" sz="2400" smtClean="0"/>
              <a:t>konstytucje cesarzy wschodniorzymskich (</a:t>
            </a:r>
            <a:r>
              <a:rPr lang="pl-PL" altLang="pl-PL" sz="2400" i="1" smtClean="0"/>
              <a:t>Novelle</a:t>
            </a:r>
            <a:r>
              <a:rPr lang="pl-PL" altLang="pl-PL" sz="2400" smtClean="0"/>
              <a:t>)</a:t>
            </a:r>
            <a:r>
              <a:rPr lang="pl-PL" altLang="pl-PL" sz="2400" i="1" smtClean="0"/>
              <a:t> </a:t>
            </a:r>
            <a:r>
              <a:rPr lang="pl-PL" altLang="pl-PL" sz="2400" smtClean="0"/>
              <a:t>wydane w latach 535-582</a:t>
            </a:r>
          </a:p>
          <a:p>
            <a:pPr lvl="2"/>
            <a:r>
              <a:rPr lang="pl-PL" altLang="pl-PL" sz="2400" i="1" smtClean="0"/>
              <a:t>Libri Feudorum </a:t>
            </a:r>
            <a:r>
              <a:rPr lang="pl-PL" altLang="pl-PL" sz="2400" smtClean="0"/>
              <a:t>(longobardzkie prawo lenne)</a:t>
            </a:r>
          </a:p>
          <a:p>
            <a:pPr lvl="2"/>
            <a:r>
              <a:rPr lang="pl-PL" altLang="pl-PL" sz="2400" smtClean="0"/>
              <a:t>ustawy Fryderyka I i Fryderyka 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/>
              <a:t>„Formy” prawa rzymskiego</a:t>
            </a:r>
            <a:endParaRPr lang="pl-PL" dirty="0"/>
          </a:p>
        </p:txBody>
      </p:sp>
      <p:sp>
        <p:nvSpPr>
          <p:cNvPr id="7171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altLang="pl-PL" smtClean="0"/>
          </a:p>
          <a:p>
            <a:r>
              <a:rPr lang="pl-PL" altLang="pl-PL" smtClean="0"/>
              <a:t>ius civile</a:t>
            </a:r>
          </a:p>
          <a:p>
            <a:endParaRPr lang="pl-PL" altLang="pl-PL" smtClean="0"/>
          </a:p>
          <a:p>
            <a:r>
              <a:rPr lang="pl-PL" altLang="pl-PL" smtClean="0"/>
              <a:t>ius honorarium</a:t>
            </a:r>
          </a:p>
          <a:p>
            <a:endParaRPr lang="pl-PL" altLang="pl-PL" smtClean="0"/>
          </a:p>
          <a:p>
            <a:r>
              <a:rPr lang="pl-PL" altLang="pl-PL" smtClean="0"/>
              <a:t>ius gentium</a:t>
            </a:r>
          </a:p>
          <a:p>
            <a:endParaRPr lang="pl-PL" altLang="pl-PL" smtClean="0"/>
          </a:p>
          <a:p>
            <a:r>
              <a:rPr lang="pl-PL" altLang="pl-PL" smtClean="0"/>
              <a:t>iurisprudentia</a:t>
            </a:r>
          </a:p>
          <a:p>
            <a:endParaRPr lang="pl-PL" altLang="pl-PL" smtClean="0"/>
          </a:p>
          <a:p>
            <a:r>
              <a:rPr lang="pl-PL" altLang="pl-PL" smtClean="0"/>
              <a:t>ius novum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err="1" smtClean="0"/>
              <a:t>Ius</a:t>
            </a:r>
            <a:r>
              <a:rPr lang="pl-PL" dirty="0" smtClean="0"/>
              <a:t> </a:t>
            </a:r>
            <a:r>
              <a:rPr lang="pl-PL" dirty="0" err="1" smtClean="0"/>
              <a:t>civile</a:t>
            </a:r>
            <a:endParaRPr lang="pl-PL" dirty="0"/>
          </a:p>
        </p:txBody>
      </p:sp>
      <p:sp>
        <p:nvSpPr>
          <p:cNvPr id="819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 smtClean="0"/>
              <a:t>prawo obywateli miasta–państwa (</a:t>
            </a:r>
            <a:r>
              <a:rPr lang="pl-PL" altLang="pl-PL" i="1" smtClean="0"/>
              <a:t>ius Quiritum</a:t>
            </a:r>
            <a:r>
              <a:rPr lang="pl-PL" altLang="pl-PL" smtClean="0"/>
              <a:t>) </a:t>
            </a:r>
          </a:p>
          <a:p>
            <a:r>
              <a:rPr lang="pl-PL" altLang="pl-PL" smtClean="0"/>
              <a:t>prawo zwyczajowe oparte o zwyczaje i tradycję przodków (</a:t>
            </a:r>
            <a:r>
              <a:rPr lang="pl-PL" altLang="pl-PL" i="1" smtClean="0"/>
              <a:t>mores maiorum</a:t>
            </a:r>
            <a:r>
              <a:rPr lang="pl-PL" altLang="pl-PL" smtClean="0"/>
              <a:t>)</a:t>
            </a:r>
          </a:p>
          <a:p>
            <a:r>
              <a:rPr lang="pl-PL" altLang="pl-PL" smtClean="0"/>
              <a:t>spisane w </a:t>
            </a:r>
            <a:r>
              <a:rPr lang="pl-PL" altLang="pl-PL" smtClean="0">
                <a:solidFill>
                  <a:srgbClr val="0070C0"/>
                </a:solidFill>
              </a:rPr>
              <a:t>Ustawie XII Tablic</a:t>
            </a:r>
            <a:r>
              <a:rPr lang="pl-PL" altLang="pl-PL" smtClean="0"/>
              <a:t> </a:t>
            </a:r>
            <a:r>
              <a:rPr lang="pl-PL" altLang="pl-PL" smtClean="0">
                <a:solidFill>
                  <a:srgbClr val="0070C0"/>
                </a:solidFill>
              </a:rPr>
              <a:t>(</a:t>
            </a:r>
            <a:r>
              <a:rPr lang="pl-PL" altLang="pl-PL" i="1" smtClean="0">
                <a:solidFill>
                  <a:srgbClr val="0070C0"/>
                </a:solidFill>
              </a:rPr>
              <a:t>Lex duodecim tabularum</a:t>
            </a:r>
            <a:r>
              <a:rPr lang="pl-PL" altLang="pl-PL" smtClean="0">
                <a:solidFill>
                  <a:srgbClr val="0070C0"/>
                </a:solidFill>
              </a:rPr>
              <a:t>)</a:t>
            </a:r>
            <a:r>
              <a:rPr lang="pl-PL" altLang="pl-PL" i="1" smtClean="0"/>
              <a:t> </a:t>
            </a:r>
            <a:r>
              <a:rPr lang="pl-PL" altLang="pl-PL" smtClean="0"/>
              <a:t>ok. 450 r. B.C.</a:t>
            </a:r>
          </a:p>
          <a:p>
            <a:r>
              <a:rPr lang="pl-PL" altLang="pl-PL" smtClean="0"/>
              <a:t>formalnie kształtowane wyłącznie przez </a:t>
            </a:r>
            <a:r>
              <a:rPr lang="pl-PL" altLang="pl-PL" smtClean="0">
                <a:solidFill>
                  <a:srgbClr val="0070C0"/>
                </a:solidFill>
              </a:rPr>
              <a:t>ustawy</a:t>
            </a:r>
            <a:r>
              <a:rPr lang="pl-PL" altLang="pl-PL" smtClean="0"/>
              <a:t> </a:t>
            </a:r>
            <a:r>
              <a:rPr lang="pl-PL" altLang="pl-PL" smtClean="0">
                <a:solidFill>
                  <a:srgbClr val="0070C0"/>
                </a:solidFill>
              </a:rPr>
              <a:t>(</a:t>
            </a:r>
            <a:r>
              <a:rPr lang="pl-PL" altLang="pl-PL" i="1" smtClean="0">
                <a:solidFill>
                  <a:srgbClr val="0070C0"/>
                </a:solidFill>
              </a:rPr>
              <a:t>leges, plebiscita</a:t>
            </a:r>
            <a:r>
              <a:rPr lang="pl-PL" altLang="pl-PL" smtClean="0">
                <a:solidFill>
                  <a:srgbClr val="0070C0"/>
                </a:solidFill>
              </a:rPr>
              <a:t>) </a:t>
            </a:r>
            <a:r>
              <a:rPr lang="pl-PL" altLang="pl-PL" smtClean="0"/>
              <a:t>uchwalane na komicjach centurialnych i tribusowych</a:t>
            </a:r>
          </a:p>
          <a:p>
            <a:r>
              <a:rPr lang="pl-PL" altLang="pl-PL" smtClean="0"/>
              <a:t>od końca I w. B.C. także przez </a:t>
            </a:r>
            <a:r>
              <a:rPr lang="pl-PL" altLang="pl-PL" smtClean="0">
                <a:solidFill>
                  <a:srgbClr val="0070C0"/>
                </a:solidFill>
              </a:rPr>
              <a:t>uchwały Senatu (</a:t>
            </a:r>
            <a:r>
              <a:rPr lang="pl-PL" altLang="pl-PL" i="1" smtClean="0">
                <a:solidFill>
                  <a:srgbClr val="0070C0"/>
                </a:solidFill>
              </a:rPr>
              <a:t>senatus consultum</a:t>
            </a:r>
            <a:r>
              <a:rPr lang="pl-PL" altLang="pl-PL" smtClean="0">
                <a:solidFill>
                  <a:srgbClr val="0070C0"/>
                </a:solidFill>
              </a:rPr>
              <a:t>)</a:t>
            </a:r>
          </a:p>
          <a:p>
            <a:endParaRPr lang="pl-PL" altLang="pl-PL" smtClean="0"/>
          </a:p>
          <a:p>
            <a:endParaRPr lang="pl-PL" altLang="pl-PL" smtClean="0"/>
          </a:p>
          <a:p>
            <a:endParaRPr lang="pl-PL" alt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err="1" smtClean="0"/>
              <a:t>Ius</a:t>
            </a:r>
            <a:r>
              <a:rPr lang="pl-PL" dirty="0" smtClean="0"/>
              <a:t> honorarium</a:t>
            </a:r>
            <a:endParaRPr lang="pl-PL" dirty="0"/>
          </a:p>
        </p:txBody>
      </p:sp>
      <p:sp>
        <p:nvSpPr>
          <p:cNvPr id="9219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altLang="pl-PL" smtClean="0"/>
          </a:p>
          <a:p>
            <a:r>
              <a:rPr lang="pl-PL" altLang="pl-PL" smtClean="0"/>
              <a:t>prawo pretorskie (urzędnicze) mające na celu dostosowanie </a:t>
            </a:r>
            <a:r>
              <a:rPr lang="pl-PL" altLang="pl-PL" i="1" smtClean="0"/>
              <a:t>ius civile </a:t>
            </a:r>
            <a:r>
              <a:rPr lang="pl-PL" altLang="pl-PL" smtClean="0"/>
              <a:t>do potrzeb praktyki</a:t>
            </a:r>
          </a:p>
          <a:p>
            <a:r>
              <a:rPr lang="pl-PL" altLang="pl-PL" smtClean="0"/>
              <a:t>kształtujące się od 367 r. B.C.</a:t>
            </a:r>
          </a:p>
          <a:p>
            <a:r>
              <a:rPr lang="pl-PL" altLang="pl-PL" smtClean="0"/>
              <a:t>tworzone przez pretora na mocy </a:t>
            </a:r>
            <a:r>
              <a:rPr lang="pl-PL" altLang="pl-PL" i="1" smtClean="0"/>
              <a:t>ius edicendi </a:t>
            </a:r>
            <a:r>
              <a:rPr lang="pl-PL" altLang="pl-PL" smtClean="0"/>
              <a:t>w formie corocznego </a:t>
            </a:r>
            <a:r>
              <a:rPr lang="pl-PL" altLang="pl-PL" smtClean="0">
                <a:solidFill>
                  <a:srgbClr val="0070C0"/>
                </a:solidFill>
              </a:rPr>
              <a:t>edyktu pretorskiego</a:t>
            </a:r>
          </a:p>
          <a:p>
            <a:r>
              <a:rPr lang="pl-PL" altLang="pl-PL" smtClean="0">
                <a:solidFill>
                  <a:srgbClr val="0070C0"/>
                </a:solidFill>
              </a:rPr>
              <a:t>Edykt wieczysty (</a:t>
            </a:r>
            <a:r>
              <a:rPr lang="pl-PL" altLang="pl-PL" i="1" smtClean="0">
                <a:solidFill>
                  <a:srgbClr val="0070C0"/>
                </a:solidFill>
              </a:rPr>
              <a:t>edictum perpetuum</a:t>
            </a:r>
            <a:r>
              <a:rPr lang="pl-PL" altLang="pl-PL" smtClean="0">
                <a:solidFill>
                  <a:srgbClr val="0070C0"/>
                </a:solidFill>
              </a:rPr>
              <a:t>) </a:t>
            </a:r>
            <a:r>
              <a:rPr lang="pl-PL" altLang="pl-PL" smtClean="0"/>
              <a:t>cesarza Hadriana z 130 r.</a:t>
            </a:r>
            <a:endParaRPr lang="pl-PL" altLang="pl-PL" i="1" smtClean="0"/>
          </a:p>
          <a:p>
            <a:endParaRPr lang="pl-PL" alt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err="1" smtClean="0"/>
              <a:t>Ius</a:t>
            </a:r>
            <a:r>
              <a:rPr lang="pl-PL" dirty="0" smtClean="0"/>
              <a:t> </a:t>
            </a:r>
            <a:r>
              <a:rPr lang="pl-PL" dirty="0" err="1" smtClean="0"/>
              <a:t>gentium</a:t>
            </a:r>
            <a:endParaRPr lang="pl-PL" dirty="0"/>
          </a:p>
        </p:txBody>
      </p:sp>
      <p:sp>
        <p:nvSpPr>
          <p:cNvPr id="1024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altLang="pl-PL" smtClean="0"/>
          </a:p>
          <a:p>
            <a:r>
              <a:rPr lang="pl-PL" altLang="pl-PL" smtClean="0"/>
              <a:t>„prawo ludów”</a:t>
            </a:r>
          </a:p>
          <a:p>
            <a:r>
              <a:rPr lang="pl-PL" altLang="pl-PL" smtClean="0"/>
              <a:t>pierwotnie prawo regulujące stosunki obywateli i cudzoziemców (</a:t>
            </a:r>
            <a:r>
              <a:rPr lang="pl-PL" altLang="pl-PL" i="1" smtClean="0"/>
              <a:t>peregrini</a:t>
            </a:r>
            <a:r>
              <a:rPr lang="pl-PL" altLang="pl-PL" smtClean="0"/>
              <a:t>)</a:t>
            </a:r>
          </a:p>
          <a:p>
            <a:r>
              <a:rPr lang="pl-PL" altLang="pl-PL" smtClean="0"/>
              <a:t>oparte na zwyczajach handlowych, </a:t>
            </a:r>
            <a:r>
              <a:rPr lang="pl-PL" altLang="pl-PL" i="1" smtClean="0"/>
              <a:t>ius civile</a:t>
            </a:r>
            <a:r>
              <a:rPr lang="pl-PL" altLang="pl-PL" smtClean="0"/>
              <a:t>,</a:t>
            </a:r>
            <a:r>
              <a:rPr lang="pl-PL" altLang="pl-PL" i="1" smtClean="0"/>
              <a:t> ius honorarium </a:t>
            </a:r>
            <a:r>
              <a:rPr lang="pl-PL" altLang="pl-PL" smtClean="0"/>
              <a:t>i </a:t>
            </a:r>
            <a:r>
              <a:rPr lang="pl-PL" altLang="pl-PL" i="1" smtClean="0"/>
              <a:t>ius naturale</a:t>
            </a:r>
          </a:p>
          <a:p>
            <a:r>
              <a:rPr lang="pl-PL" altLang="pl-PL" smtClean="0"/>
              <a:t>od 242 r. B.C. kształtowane przez </a:t>
            </a:r>
            <a:r>
              <a:rPr lang="pl-PL" altLang="pl-PL" smtClean="0">
                <a:solidFill>
                  <a:srgbClr val="0070C0"/>
                </a:solidFill>
              </a:rPr>
              <a:t>edykty pretora peregrynów </a:t>
            </a:r>
          </a:p>
          <a:p>
            <a:r>
              <a:rPr lang="pl-PL" altLang="pl-PL" smtClean="0"/>
              <a:t>do edyktu cesarza Karakali (212 r.) prawo nie-obywateli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err="1" smtClean="0"/>
              <a:t>iurisprudentia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l-PL" dirty="0" smtClean="0"/>
              <a:t>„poradnictwo” i pomoc prawna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l-PL" dirty="0" smtClean="0"/>
              <a:t>pierwotnie jako jurysprudencja pontyfikalna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l-PL" dirty="0" smtClean="0"/>
              <a:t>od III w. B.C. stopniowa „laicyzacja”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l-PL" dirty="0" smtClean="0"/>
              <a:t>od I w. B.C.  wykonywana przez świeckich zawodowych znawców prawa (</a:t>
            </a:r>
            <a:r>
              <a:rPr lang="pl-PL" i="1" dirty="0" err="1" smtClean="0"/>
              <a:t>iurisprudentes</a:t>
            </a:r>
            <a:r>
              <a:rPr lang="pl-PL" dirty="0" smtClean="0"/>
              <a:t>) w formie </a:t>
            </a:r>
            <a:r>
              <a:rPr lang="pl-PL" dirty="0" smtClean="0">
                <a:solidFill>
                  <a:srgbClr val="0070C0"/>
                </a:solidFill>
              </a:rPr>
              <a:t>odpowiedzi na pytania prawne/opinii prawnych</a:t>
            </a:r>
            <a:r>
              <a:rPr lang="pl-PL" dirty="0" smtClean="0"/>
              <a:t> </a:t>
            </a:r>
            <a:r>
              <a:rPr lang="pl-PL" dirty="0" smtClean="0">
                <a:solidFill>
                  <a:srgbClr val="0070C0"/>
                </a:solidFill>
              </a:rPr>
              <a:t>(</a:t>
            </a:r>
            <a:r>
              <a:rPr lang="pl-PL" i="1" dirty="0" err="1" smtClean="0">
                <a:solidFill>
                  <a:srgbClr val="0070C0"/>
                </a:solidFill>
              </a:rPr>
              <a:t>responsa</a:t>
            </a:r>
            <a:r>
              <a:rPr lang="pl-PL" dirty="0" smtClean="0">
                <a:solidFill>
                  <a:srgbClr val="0070C0"/>
                </a:solidFill>
              </a:rPr>
              <a:t>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l-PL" dirty="0" smtClean="0"/>
              <a:t>od Oktawiana </a:t>
            </a:r>
            <a:r>
              <a:rPr lang="pl-PL" i="1" dirty="0" err="1" smtClean="0"/>
              <a:t>responsa</a:t>
            </a:r>
            <a:r>
              <a:rPr lang="pl-PL" i="1" dirty="0" smtClean="0"/>
              <a:t> </a:t>
            </a:r>
            <a:r>
              <a:rPr lang="pl-PL" dirty="0" smtClean="0"/>
              <a:t>z upoważnienia cesarskiego (</a:t>
            </a:r>
            <a:r>
              <a:rPr lang="pl-PL" i="1" dirty="0" err="1" smtClean="0"/>
              <a:t>ius</a:t>
            </a:r>
            <a:r>
              <a:rPr lang="pl-PL" i="1" dirty="0" smtClean="0"/>
              <a:t> </a:t>
            </a:r>
            <a:r>
              <a:rPr lang="pl-PL" i="1" dirty="0" err="1" smtClean="0"/>
              <a:t>respondendi</a:t>
            </a:r>
            <a:r>
              <a:rPr lang="pl-PL" i="1" dirty="0" smtClean="0"/>
              <a:t> ex </a:t>
            </a:r>
            <a:r>
              <a:rPr lang="pl-PL" i="1" dirty="0" err="1" smtClean="0"/>
              <a:t>auctoritate</a:t>
            </a:r>
            <a:r>
              <a:rPr lang="pl-PL" i="1" dirty="0" smtClean="0"/>
              <a:t> </a:t>
            </a:r>
            <a:r>
              <a:rPr lang="pl-PL" i="1" dirty="0" err="1" smtClean="0"/>
              <a:t>principis</a:t>
            </a:r>
            <a:r>
              <a:rPr lang="pl-PL" dirty="0" smtClean="0"/>
              <a:t>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l-PL" dirty="0" smtClean="0"/>
              <a:t>od Hadriana zgodne </a:t>
            </a:r>
            <a:r>
              <a:rPr lang="pl-PL" i="1" dirty="0" err="1" smtClean="0"/>
              <a:t>responsa</a:t>
            </a:r>
            <a:r>
              <a:rPr lang="pl-PL" i="1" dirty="0" smtClean="0"/>
              <a:t> </a:t>
            </a:r>
            <a:r>
              <a:rPr lang="pl-PL" dirty="0" smtClean="0"/>
              <a:t>(</a:t>
            </a:r>
            <a:r>
              <a:rPr lang="pl-PL" i="1" dirty="0" err="1" smtClean="0"/>
              <a:t>communis</a:t>
            </a:r>
            <a:r>
              <a:rPr lang="pl-PL" i="1" dirty="0" smtClean="0"/>
              <a:t> opinio </a:t>
            </a:r>
            <a:r>
              <a:rPr lang="pl-PL" i="1" dirty="0" err="1" smtClean="0"/>
              <a:t>prudentium</a:t>
            </a:r>
            <a:r>
              <a:rPr lang="pl-PL" dirty="0" smtClean="0"/>
              <a:t>)</a:t>
            </a:r>
            <a:r>
              <a:rPr lang="pl-PL" i="1" dirty="0" smtClean="0"/>
              <a:t> – </a:t>
            </a:r>
            <a:r>
              <a:rPr lang="pl-PL" dirty="0" smtClean="0"/>
              <a:t>moc ustawy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err="1" smtClean="0"/>
              <a:t>Ius</a:t>
            </a:r>
            <a:r>
              <a:rPr lang="pl-PL" dirty="0" smtClean="0"/>
              <a:t> novum</a:t>
            </a:r>
            <a:endParaRPr lang="pl-PL" dirty="0"/>
          </a:p>
        </p:txBody>
      </p:sp>
      <p:sp>
        <p:nvSpPr>
          <p:cNvPr id="12291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 smtClean="0"/>
              <a:t>prawo cesarskie – </a:t>
            </a:r>
            <a:r>
              <a:rPr lang="pl-PL" altLang="pl-PL" smtClean="0">
                <a:solidFill>
                  <a:srgbClr val="0070C0"/>
                </a:solidFill>
              </a:rPr>
              <a:t>konstytucje cesarskie </a:t>
            </a:r>
            <a:r>
              <a:rPr lang="pl-PL" altLang="pl-PL" smtClean="0"/>
              <a:t>(</a:t>
            </a:r>
            <a:r>
              <a:rPr lang="pl-PL" altLang="pl-PL" i="1" smtClean="0">
                <a:solidFill>
                  <a:srgbClr val="0070C0"/>
                </a:solidFill>
              </a:rPr>
              <a:t>constitutiones</a:t>
            </a:r>
            <a:r>
              <a:rPr lang="pl-PL" altLang="pl-PL" smtClean="0"/>
              <a:t>)</a:t>
            </a:r>
          </a:p>
          <a:p>
            <a:r>
              <a:rPr lang="pl-PL" altLang="pl-PL" smtClean="0"/>
              <a:t>pierwotnie jako </a:t>
            </a:r>
            <a:r>
              <a:rPr lang="pl-PL" altLang="pl-PL" i="1" smtClean="0"/>
              <a:t>ius honorarium</a:t>
            </a:r>
            <a:endParaRPr lang="pl-PL" altLang="pl-PL" smtClean="0"/>
          </a:p>
          <a:p>
            <a:r>
              <a:rPr lang="pl-PL" altLang="pl-PL" smtClean="0"/>
              <a:t>w II w. formalnie zastępuje ustawodawstwo komicji i Senatu oraz edykty pretorskie</a:t>
            </a:r>
          </a:p>
          <a:p>
            <a:r>
              <a:rPr lang="pl-PL" altLang="pl-PL" smtClean="0"/>
              <a:t>od końca II w. źródło </a:t>
            </a:r>
            <a:r>
              <a:rPr lang="pl-PL" altLang="pl-PL" i="1" smtClean="0"/>
              <a:t>ius civile –</a:t>
            </a:r>
            <a:r>
              <a:rPr lang="pl-PL" altLang="pl-PL" i="1" smtClean="0">
                <a:solidFill>
                  <a:srgbClr val="00B050"/>
                </a:solidFill>
              </a:rPr>
              <a:t> leges</a:t>
            </a:r>
          </a:p>
          <a:p>
            <a:r>
              <a:rPr lang="pl-PL" altLang="pl-PL" smtClean="0"/>
              <a:t>w III w. reskrypt cesarski całkowicie zastępuje </a:t>
            </a:r>
            <a:r>
              <a:rPr lang="pl-PL" altLang="pl-PL" i="1" smtClean="0"/>
              <a:t>responsa </a:t>
            </a:r>
            <a:r>
              <a:rPr lang="pl-PL" altLang="pl-PL" smtClean="0"/>
              <a:t>jurysprudencji</a:t>
            </a:r>
          </a:p>
          <a:p>
            <a:r>
              <a:rPr lang="pl-PL" altLang="pl-PL" smtClean="0"/>
              <a:t>od IV w. zakaz wykładni prawa - wulgaryzacja</a:t>
            </a:r>
          </a:p>
          <a:p>
            <a:r>
              <a:rPr lang="pl-PL" altLang="pl-PL" smtClean="0"/>
              <a:t>tzw. </a:t>
            </a:r>
            <a:r>
              <a:rPr lang="pl-PL" altLang="pl-PL" smtClean="0">
                <a:solidFill>
                  <a:srgbClr val="0070C0"/>
                </a:solidFill>
              </a:rPr>
              <a:t>ustawa o cytowaniu</a:t>
            </a:r>
            <a:r>
              <a:rPr lang="pl-PL" altLang="pl-PL" smtClean="0"/>
              <a:t> z 426 r. – </a:t>
            </a:r>
            <a:r>
              <a:rPr lang="pl-PL" altLang="pl-PL" i="1" smtClean="0">
                <a:solidFill>
                  <a:srgbClr val="00B050"/>
                </a:solidFill>
              </a:rPr>
              <a:t>ius</a:t>
            </a:r>
            <a:r>
              <a:rPr lang="pl-PL" altLang="pl-PL" smtClean="0">
                <a:solidFill>
                  <a:srgbClr val="00B050"/>
                </a:solidFill>
              </a:rPr>
              <a:t> (</a:t>
            </a:r>
            <a:r>
              <a:rPr lang="pl-PL" altLang="pl-PL" i="1" smtClean="0">
                <a:solidFill>
                  <a:srgbClr val="00B050"/>
                </a:solidFill>
              </a:rPr>
              <a:t>vetus</a:t>
            </a:r>
            <a:r>
              <a:rPr lang="pl-PL" altLang="pl-PL" smtClean="0">
                <a:solidFill>
                  <a:srgbClr val="00B050"/>
                </a:solidFill>
              </a:rPr>
              <a:t>)</a:t>
            </a:r>
          </a:p>
          <a:p>
            <a:endParaRPr lang="pl-PL" alt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/>
              <a:t>jurysprudencja a nauka prawa </a:t>
            </a:r>
            <a:br>
              <a:rPr lang="pl-PL" dirty="0" smtClean="0"/>
            </a:br>
            <a:r>
              <a:rPr lang="pl-PL" dirty="0" smtClean="0"/>
              <a:t>W CESARSTWIE RZYMSKIM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29250"/>
            <a:ext cx="3521075" cy="895350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l-PL" sz="2400" dirty="0" smtClean="0"/>
              <a:t>PRYNCYPAT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l-PL" sz="2400" dirty="0" smtClean="0"/>
              <a:t>JURYSPRUDENCJA</a:t>
            </a:r>
            <a:endParaRPr lang="pl-PL" sz="240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300" y="5429250"/>
            <a:ext cx="3521075" cy="895350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l-PL" sz="2400" dirty="0" smtClean="0"/>
              <a:t>DOMINAT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l-PL" sz="2400" dirty="0" smtClean="0"/>
              <a:t>NAUKA PRAWA</a:t>
            </a:r>
            <a:endParaRPr lang="pl-PL" sz="2400" dirty="0"/>
          </a:p>
        </p:txBody>
      </p:sp>
      <p:sp>
        <p:nvSpPr>
          <p:cNvPr id="13317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325"/>
            <a:ext cx="3757613" cy="3717925"/>
          </a:xfrm>
        </p:spPr>
        <p:txBody>
          <a:bodyPr/>
          <a:lstStyle/>
          <a:p>
            <a:r>
              <a:rPr lang="pl-PL" altLang="pl-PL" smtClean="0"/>
              <a:t>pierwotnie charakter prywatny</a:t>
            </a:r>
          </a:p>
          <a:p>
            <a:r>
              <a:rPr lang="pl-PL" altLang="pl-PL" smtClean="0"/>
              <a:t>„samoistne” źródło prawa</a:t>
            </a:r>
          </a:p>
          <a:p>
            <a:r>
              <a:rPr lang="pl-PL" altLang="pl-PL" smtClean="0"/>
              <a:t>podejście aksjologiczne</a:t>
            </a:r>
          </a:p>
          <a:p>
            <a:r>
              <a:rPr lang="pl-PL" altLang="pl-PL" smtClean="0"/>
              <a:t>Sabinianie i Prokulianie</a:t>
            </a:r>
          </a:p>
          <a:p>
            <a:r>
              <a:rPr lang="pl-PL" altLang="pl-PL" smtClean="0"/>
              <a:t>od II w. stopniowa etatyzacja i instrumentalizacja</a:t>
            </a:r>
          </a:p>
        </p:txBody>
      </p:sp>
      <p:sp>
        <p:nvSpPr>
          <p:cNvPr id="13318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300" y="1711325"/>
            <a:ext cx="3521075" cy="3717925"/>
          </a:xfrm>
        </p:spPr>
        <p:txBody>
          <a:bodyPr/>
          <a:lstStyle/>
          <a:p>
            <a:r>
              <a:rPr lang="pl-PL" altLang="pl-PL" smtClean="0"/>
              <a:t>charakter publiczny</a:t>
            </a:r>
          </a:p>
          <a:p>
            <a:r>
              <a:rPr lang="pl-PL" altLang="pl-PL" smtClean="0"/>
              <a:t>„zaplecze” dla ustawodawstwa cesarskiego</a:t>
            </a:r>
          </a:p>
          <a:p>
            <a:r>
              <a:rPr lang="pl-PL" altLang="pl-PL" smtClean="0"/>
              <a:t>podejście techniczne</a:t>
            </a:r>
          </a:p>
          <a:p>
            <a:r>
              <a:rPr lang="pl-PL" altLang="pl-PL" smtClean="0"/>
              <a:t>kompilatorystyka i wulgaryzacja prawa  </a:t>
            </a:r>
          </a:p>
          <a:p>
            <a:r>
              <a:rPr lang="pl-PL" altLang="pl-PL" smtClean="0"/>
              <a:t>szkoły prawa: Bejrut  i Konstantynopol</a:t>
            </a:r>
          </a:p>
          <a:p>
            <a:endParaRPr lang="pl-PL" altLang="pl-PL" smtClean="0"/>
          </a:p>
          <a:p>
            <a:endParaRPr lang="pl-PL" alt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3732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3600" dirty="0" smtClean="0"/>
              <a:t>Konstytucje cesarskie</a:t>
            </a:r>
            <a:br>
              <a:rPr lang="pl-PL" sz="3600" dirty="0" smtClean="0"/>
            </a:br>
            <a:r>
              <a:rPr lang="pl-PL" sz="3600" dirty="0" smtClean="0"/>
              <a:t>(</a:t>
            </a:r>
            <a:r>
              <a:rPr lang="pl-PL" sz="3600" dirty="0" err="1" smtClean="0"/>
              <a:t>ius</a:t>
            </a:r>
            <a:r>
              <a:rPr lang="pl-PL" sz="3600" dirty="0" smtClean="0"/>
              <a:t> novum) od II w.</a:t>
            </a:r>
            <a:endParaRPr lang="pl-PL" sz="3600" dirty="0"/>
          </a:p>
        </p:txBody>
      </p:sp>
      <p:sp>
        <p:nvSpPr>
          <p:cNvPr id="14339" name="Symbol zastępczy zawartości 2"/>
          <p:cNvSpPr>
            <a:spLocks noGrp="1"/>
          </p:cNvSpPr>
          <p:nvPr>
            <p:ph idx="1"/>
          </p:nvPr>
        </p:nvSpPr>
        <p:spPr>
          <a:xfrm>
            <a:off x="428625" y="2011363"/>
            <a:ext cx="7239000" cy="4275137"/>
          </a:xfrm>
        </p:spPr>
        <p:txBody>
          <a:bodyPr/>
          <a:lstStyle/>
          <a:p>
            <a:endParaRPr lang="pl-PL" altLang="pl-PL" smtClean="0"/>
          </a:p>
          <a:p>
            <a:r>
              <a:rPr lang="pl-PL" altLang="pl-PL" i="1" smtClean="0"/>
              <a:t>edicta</a:t>
            </a:r>
          </a:p>
          <a:p>
            <a:pPr>
              <a:buFont typeface="Wingdings 2" pitchFamily="18" charset="2"/>
              <a:buNone/>
            </a:pPr>
            <a:endParaRPr lang="pl-PL" altLang="pl-PL" i="1" smtClean="0"/>
          </a:p>
          <a:p>
            <a:r>
              <a:rPr lang="pl-PL" altLang="pl-PL" i="1" smtClean="0"/>
              <a:t>mandata</a:t>
            </a:r>
          </a:p>
          <a:p>
            <a:endParaRPr lang="pl-PL" altLang="pl-PL" i="1" smtClean="0"/>
          </a:p>
          <a:p>
            <a:r>
              <a:rPr lang="pl-PL" altLang="pl-PL" i="1" smtClean="0"/>
              <a:t>rescripta</a:t>
            </a:r>
          </a:p>
          <a:p>
            <a:endParaRPr lang="pl-PL" altLang="pl-PL" i="1" smtClean="0"/>
          </a:p>
          <a:p>
            <a:r>
              <a:rPr lang="pl-PL" altLang="pl-PL" i="1" smtClean="0"/>
              <a:t>decreta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ogaty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468</TotalTime>
  <Words>548</Words>
  <Application>Microsoft Office PowerPoint</Application>
  <PresentationFormat>Pokaz na ekranie (4:3)</PresentationFormat>
  <Paragraphs>110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9" baseType="lpstr">
      <vt:lpstr>Trebuchet MS</vt:lpstr>
      <vt:lpstr>Arial</vt:lpstr>
      <vt:lpstr>Wingdings 2</vt:lpstr>
      <vt:lpstr>Wingdings</vt:lpstr>
      <vt:lpstr>Calibri</vt:lpstr>
      <vt:lpstr>Bogaty</vt:lpstr>
      <vt:lpstr>Prawo rzymskie</vt:lpstr>
      <vt:lpstr>„Formy” prawa rzymskiego</vt:lpstr>
      <vt:lpstr>Ius civile</vt:lpstr>
      <vt:lpstr>Ius honorarium</vt:lpstr>
      <vt:lpstr>Ius gentium</vt:lpstr>
      <vt:lpstr>iurisprudentia</vt:lpstr>
      <vt:lpstr>Ius novum</vt:lpstr>
      <vt:lpstr>jurysprudencja a nauka prawa  W CESARSTWIE RZYMSKIM</vt:lpstr>
      <vt:lpstr>Konstytucje cesarskie (ius novum) od II w.</vt:lpstr>
      <vt:lpstr>Kompilacje konstytucji Cesarskich</vt:lpstr>
      <vt:lpstr>Kompilacja Justyniana (529-534)</vt:lpstr>
      <vt:lpstr>„kodyfikacja” justyniańska</vt:lpstr>
      <vt:lpstr>Corpus iuris civilis</vt:lpstr>
    </vt:vector>
  </TitlesOfParts>
  <Company>AGH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rzymskie</dc:title>
  <dc:creator>Michalik</dc:creator>
  <cp:lastModifiedBy>Piotr Michalik</cp:lastModifiedBy>
  <cp:revision>68</cp:revision>
  <dcterms:created xsi:type="dcterms:W3CDTF">2011-02-21T11:05:29Z</dcterms:created>
  <dcterms:modified xsi:type="dcterms:W3CDTF">2015-01-13T08:51:51Z</dcterms:modified>
</cp:coreProperties>
</file>