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6" r:id="rId6"/>
    <p:sldId id="261" r:id="rId7"/>
    <p:sldId id="267" r:id="rId8"/>
    <p:sldId id="262" r:id="rId9"/>
    <p:sldId id="263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Łącznik prosty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89DE12-7938-4484-9016-90C5B995FFEA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2AFAC1-2AAC-44E2-8ACD-6FCDDC4A1F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124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AC3C-E4C0-4E64-A9DB-53DA96C28676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C9543-7A88-4A93-BC2C-52CCAF4F38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5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745E-1452-4CCF-973E-4AFECC40CABC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54E96BB-27FB-4939-BC44-609A2A5482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02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7B0D-4A5C-4A70-BA05-9456D3A33528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CDC2-F3ED-467E-B787-2E35667D7C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1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CA04005-B070-4C4F-BEC6-BB472D1D93C5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383133-A586-4584-A9DC-6F44E87E98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86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9EE9E-BA0E-4F45-BFC6-D7F0A2B9B004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09C5-EB4C-48B1-B1CA-D488BAA901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551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7BFB2-B1EC-4C18-B82D-38CBC1184D5E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6603-54AA-489D-9BC7-CB3D18C45E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33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65FF-724B-4CD4-864F-9DF0A12A77D3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27EA-DD1B-4FD6-8848-791ECCEA75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02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BD87-9C0D-4F09-95B4-E951DF9D43D0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3E60-1C6A-40C1-88E8-38B0B33598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81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968A-2126-47FF-B3D7-E35EC63641D5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C9FA-48D3-483C-AFBF-5884AD5DB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18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1983EF-910E-43BD-8245-64E3BC853725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E21A83-8549-4352-9410-2DC5007901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016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9D62F27-E76B-4D02-8983-5882E2EBC278}" type="datetimeFigureOut">
              <a:rPr lang="pl-PL"/>
              <a:pPr>
                <a:defRPr/>
              </a:pPr>
              <a:t>2016-05-10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AB1C23-C887-4F4B-98D2-8664FAD66C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800" dirty="0" smtClean="0"/>
              <a:t>Prawo karne</a:t>
            </a:r>
            <a:endParaRPr lang="pl-PL" sz="4800" dirty="0"/>
          </a:p>
        </p:txBody>
      </p:sp>
      <p:sp>
        <p:nvSpPr>
          <p:cNvPr id="6147" name="Podtytuł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z="3600" smtClean="0"/>
              <a:t>XIX – XX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dirty="0" smtClean="0"/>
              <a:t>Kodeks </a:t>
            </a:r>
            <a:r>
              <a:rPr lang="pl-PL" sz="3600" dirty="0" err="1" smtClean="0"/>
              <a:t>Tagancewa</a:t>
            </a:r>
            <a:r>
              <a:rPr lang="pl-PL" sz="3600" dirty="0" smtClean="0"/>
              <a:t> (1903)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	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	</a:t>
            </a:r>
            <a:r>
              <a:rPr lang="pl-PL" dirty="0" smtClean="0">
                <a:solidFill>
                  <a:srgbClr val="00B0F0"/>
                </a:solidFill>
              </a:rPr>
              <a:t>Przestępstwo</a:t>
            </a:r>
            <a:r>
              <a:rPr lang="pl-PL" dirty="0" smtClean="0"/>
              <a:t> będzie uważane za </a:t>
            </a:r>
            <a:r>
              <a:rPr lang="pl-PL" dirty="0" smtClean="0">
                <a:solidFill>
                  <a:srgbClr val="00B0F0"/>
                </a:solidFill>
              </a:rPr>
              <a:t>nieostrożne</a:t>
            </a:r>
            <a:r>
              <a:rPr lang="pl-PL" dirty="0" smtClean="0"/>
              <a:t> nie tylko gdy go winowajca </a:t>
            </a:r>
            <a:r>
              <a:rPr lang="pl-PL" dirty="0" smtClean="0">
                <a:solidFill>
                  <a:srgbClr val="00B050"/>
                </a:solidFill>
              </a:rPr>
              <a:t>nie przewidział, choć mógł lub powinien był je przewidzieć</a:t>
            </a:r>
            <a:r>
              <a:rPr lang="pl-PL" dirty="0" smtClean="0"/>
              <a:t>, lecz także gdy </a:t>
            </a:r>
            <a:r>
              <a:rPr lang="pl-PL" dirty="0" smtClean="0">
                <a:solidFill>
                  <a:srgbClr val="7030A0"/>
                </a:solidFill>
              </a:rPr>
              <a:t>przewidując nastąpienie skutku, warunkującego przestępność czynu, lekkomyślnie przypuszczał, że skutkowi temu zapobiegnie</a:t>
            </a:r>
            <a:r>
              <a:rPr lang="pl-PL" dirty="0" smtClean="0"/>
              <a:t>. Zbrodnie ulegają karze jedynie w razie winy umyślnej. Występki ulegają karze w razie winy umyślnej, w razie zaś winy nieostrożnej – tylko w przypadkach wskazanych w ustawie […]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dirty="0" smtClean="0"/>
              <a:t>Kodeks karny polski (1932)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79. Jeżeli sprawcę czynu, zabronionego pod groźbą kary, uznano za </a:t>
            </a:r>
            <a:r>
              <a:rPr lang="pl-PL" dirty="0" smtClean="0">
                <a:solidFill>
                  <a:srgbClr val="00B0F0"/>
                </a:solidFill>
              </a:rPr>
              <a:t>nieodpowiedzialnego</a:t>
            </a:r>
            <a:r>
              <a:rPr lang="pl-PL" dirty="0" smtClean="0"/>
              <a:t>, a jego pozostawanie na wolności grozi niebezpieczeństwem porządkowi prawnemu, sąd zarządza jego </a:t>
            </a:r>
            <a:r>
              <a:rPr lang="pl-PL" dirty="0" smtClean="0">
                <a:solidFill>
                  <a:srgbClr val="00B0F0"/>
                </a:solidFill>
              </a:rPr>
              <a:t>umieszczenie w zamkniętym zakładzie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B0F0"/>
                </a:solidFill>
              </a:rPr>
              <a:t>dla psychicznie chorych</a:t>
            </a:r>
            <a:r>
              <a:rPr lang="pl-PL" dirty="0" smtClean="0"/>
              <a:t> albo w innym </a:t>
            </a:r>
            <a:r>
              <a:rPr lang="pl-PL" dirty="0" smtClean="0">
                <a:solidFill>
                  <a:srgbClr val="00B0F0"/>
                </a:solidFill>
              </a:rPr>
              <a:t>zakładzie leczniczym</a:t>
            </a:r>
            <a:r>
              <a:rPr lang="pl-PL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81. Czasu pobytu w zakładach, wymienionych w art. 79 i 80 nie oznacza się z góry. Sąd nie może zarządzić zwolnienia z zakładu wcześniej niż po upływie roku.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dirty="0" smtClean="0"/>
              <a:t>Kodeks karny polski (1932)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84 </a:t>
            </a:r>
            <a:r>
              <a:rPr lang="pl-PL" sz="2800" dirty="0" smtClean="0"/>
              <a:t>§ 1. Sąd zarządza umieszczenie w </a:t>
            </a:r>
            <a:r>
              <a:rPr lang="pl-PL" sz="2800" dirty="0" smtClean="0">
                <a:solidFill>
                  <a:srgbClr val="00B0F0"/>
                </a:solidFill>
              </a:rPr>
              <a:t>zakładzie dla niepoprawnych</a:t>
            </a:r>
            <a:r>
              <a:rPr lang="pl-PL" sz="2800" dirty="0" smtClean="0"/>
              <a:t>, po odbyciu kary, </a:t>
            </a:r>
            <a:r>
              <a:rPr lang="pl-PL" sz="2800" dirty="0" smtClean="0">
                <a:solidFill>
                  <a:srgbClr val="00B050"/>
                </a:solidFill>
              </a:rPr>
              <a:t>przestępcy, u którego stwierdzono trzykrotny powrót do przestępstwa</a:t>
            </a:r>
            <a:r>
              <a:rPr lang="pl-PL" sz="2800" dirty="0" smtClean="0"/>
              <a:t> (art. 60</a:t>
            </a:r>
            <a:r>
              <a:rPr lang="pl-PL" dirty="0" smtClean="0"/>
              <a:t> </a:t>
            </a:r>
            <a:r>
              <a:rPr lang="pl-PL" sz="2800" dirty="0" smtClean="0"/>
              <a:t>§ 1) tudzież </a:t>
            </a:r>
            <a:r>
              <a:rPr lang="pl-PL" sz="2800" dirty="0" smtClean="0">
                <a:solidFill>
                  <a:srgbClr val="7030A0"/>
                </a:solidFill>
              </a:rPr>
              <a:t>przestępcy zawodowego</a:t>
            </a:r>
            <a:r>
              <a:rPr lang="pl-PL" sz="2800" dirty="0" smtClean="0"/>
              <a:t> lub </a:t>
            </a:r>
            <a:r>
              <a:rPr lang="pl-PL" sz="2800" dirty="0" smtClean="0">
                <a:solidFill>
                  <a:srgbClr val="FF0000"/>
                </a:solidFill>
              </a:rPr>
              <a:t>z nawyknienia</a:t>
            </a:r>
            <a:r>
              <a:rPr lang="pl-PL" sz="2800" dirty="0" smtClean="0"/>
              <a:t>, jeżeli pozostawienie ich na wolności grozi niebezpieczeństwem porządkowi prawnemu.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800" dirty="0" smtClean="0"/>
              <a:t>§ 2. Zamknięcie w zakładzie </a:t>
            </a:r>
            <a:r>
              <a:rPr lang="pl-PL" sz="2800" dirty="0" smtClean="0">
                <a:solidFill>
                  <a:srgbClr val="FF0000"/>
                </a:solidFill>
              </a:rPr>
              <a:t>trwa w miarę potrzeby</a:t>
            </a:r>
            <a:r>
              <a:rPr lang="pl-PL" sz="2800" dirty="0" smtClean="0"/>
              <a:t>, w każdym razie najmniej 5 lat; po upływie każdego pięcioletniego okresu sąd rozstrzyga, czy pozostawienie przestępcy w zakładzie na dalszy okres pięcioletni </a:t>
            </a:r>
            <a:r>
              <a:rPr lang="pl-PL" sz="2800" dirty="0" smtClean="0">
                <a:solidFill>
                  <a:srgbClr val="FF0000"/>
                </a:solidFill>
              </a:rPr>
              <a:t>jest konieczne</a:t>
            </a:r>
            <a:r>
              <a:rPr lang="pl-PL" sz="2800" dirty="0" smtClean="0"/>
              <a:t>.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000" i="1" dirty="0" err="1" smtClean="0"/>
              <a:t>Landrecht</a:t>
            </a:r>
            <a:r>
              <a:rPr lang="pl-PL" sz="4000" i="1" dirty="0" smtClean="0"/>
              <a:t> Pruski</a:t>
            </a:r>
            <a:r>
              <a:rPr lang="pl-PL" sz="4000" dirty="0" smtClean="0"/>
              <a:t> (1794)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altLang="pl-PL" smtClean="0"/>
              <a:t>§7. </a:t>
            </a:r>
            <a:r>
              <a:rPr lang="pl-PL" altLang="pl-PL" smtClean="0">
                <a:solidFill>
                  <a:srgbClr val="00B050"/>
                </a:solidFill>
              </a:rPr>
              <a:t>Ktokolwiek czynnością wolną wyrządza drugiemu bezprawną szkodę, ten popełnia zbrodnię</a:t>
            </a:r>
            <a:r>
              <a:rPr lang="pl-PL" altLang="pl-PL" smtClean="0"/>
              <a:t>, stając się przez to nie tylko obrażonemu, ale i Krajowi, którego opieki tamten używa, odpowiedzialnym.</a:t>
            </a:r>
          </a:p>
          <a:p>
            <a:pPr algn="just">
              <a:buFont typeface="Wingdings 2" pitchFamily="18" charset="2"/>
              <a:buNone/>
            </a:pPr>
            <a:endParaRPr lang="pl-PL" altLang="pl-PL" smtClean="0"/>
          </a:p>
          <a:p>
            <a:pPr algn="just">
              <a:buFont typeface="Wingdings 2" pitchFamily="18" charset="2"/>
              <a:buNone/>
            </a:pPr>
            <a:r>
              <a:rPr lang="pl-PL" altLang="pl-PL" smtClean="0"/>
              <a:t>§9. </a:t>
            </a:r>
            <a:r>
              <a:rPr lang="pl-PL" altLang="pl-PL" smtClean="0">
                <a:solidFill>
                  <a:srgbClr val="7030A0"/>
                </a:solidFill>
              </a:rPr>
              <a:t>Czyny i zaniechania, nie zakazane prawami, nie mogą być uważane za właściwe występki</a:t>
            </a:r>
            <a:r>
              <a:rPr lang="pl-PL" altLang="pl-PL" smtClean="0"/>
              <a:t>, chociażby z nich komukolwiek rzeczywista uróść miała szkoda.</a:t>
            </a:r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i="1" dirty="0" err="1" smtClean="0"/>
              <a:t>Franciscana</a:t>
            </a:r>
            <a:r>
              <a:rPr lang="pl-PL" sz="3600" i="1" dirty="0" smtClean="0"/>
              <a:t> </a:t>
            </a:r>
            <a:r>
              <a:rPr lang="pl-PL" sz="3600" dirty="0" smtClean="0"/>
              <a:t>(1803)</a:t>
            </a:r>
            <a:endParaRPr lang="pl-PL" sz="3600" dirty="0"/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altLang="pl-PL" sz="2400" smtClean="0"/>
              <a:t>I, § 26. </a:t>
            </a:r>
            <a:r>
              <a:rPr lang="pl-PL" altLang="pl-PL" sz="2400" i="1" smtClean="0"/>
              <a:t>Ograniczenie arbitralności sędziego w wymierzaniu kary</a:t>
            </a:r>
            <a:r>
              <a:rPr lang="pl-PL" altLang="pl-PL" sz="2400" smtClean="0"/>
              <a:t>. </a:t>
            </a:r>
            <a:r>
              <a:rPr lang="pl-PL" altLang="pl-PL" sz="2400" smtClean="0">
                <a:solidFill>
                  <a:srgbClr val="7030A0"/>
                </a:solidFill>
              </a:rPr>
              <a:t>Kara ściśle podług ustawy powinna być naznaczona</a:t>
            </a:r>
            <a:r>
              <a:rPr lang="pl-PL" altLang="pl-PL" sz="2400" smtClean="0"/>
              <a:t>, ani ostrzejsza, ani łagodniejsza, tylko taka, jak ustawa podług zachodzącej istoty zbrodni i winowajcy jest przypisana. </a:t>
            </a:r>
          </a:p>
          <a:p>
            <a:pPr algn="just">
              <a:buFont typeface="Wingdings 2" pitchFamily="18" charset="2"/>
              <a:buNone/>
            </a:pPr>
            <a:r>
              <a:rPr lang="pl-PL" altLang="pl-PL" sz="2400" smtClean="0"/>
              <a:t>I, § 51. </a:t>
            </a:r>
            <a:r>
              <a:rPr lang="pl-PL" altLang="pl-PL" sz="2400" i="1" smtClean="0"/>
              <a:t>Szczególne zbrodni gatunki. </a:t>
            </a:r>
            <a:r>
              <a:rPr lang="pl-PL" altLang="pl-PL" sz="2400" smtClean="0"/>
              <a:t>W tym względzie na zbrodnie ogłaszają się: 1) Zdrada główna [...] 2) Bunty i rozruchy; 7) Fałszowanie monety; 8) Zgwałcenie religii; 10) Morderstwo i zabójstwo; 11) Stracenie płodu; 14) Pojedynek; 16) Kradzież i inne zabory 20) Potwarz [...] 21)Pomoc przestępcom dana.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i="1" dirty="0" err="1" smtClean="0"/>
              <a:t>Code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pénal</a:t>
            </a:r>
            <a:r>
              <a:rPr lang="pl-PL" sz="3600" i="1" dirty="0" smtClean="0"/>
              <a:t> </a:t>
            </a:r>
            <a:r>
              <a:rPr lang="pl-PL" sz="3600" dirty="0" smtClean="0"/>
              <a:t>(1810)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1. Przestąpienie praw podlegające karom policyjnym jest </a:t>
            </a:r>
            <a:r>
              <a:rPr lang="pl-PL" dirty="0" smtClean="0">
                <a:solidFill>
                  <a:srgbClr val="00B0F0"/>
                </a:solidFill>
              </a:rPr>
              <a:t>wykroczeniem</a:t>
            </a:r>
            <a:r>
              <a:rPr lang="pl-PL" dirty="0" smtClean="0"/>
              <a:t>. Przestąpienie praw podlegające karom poprawczym jest </a:t>
            </a:r>
            <a:r>
              <a:rPr lang="pl-PL" dirty="0" smtClean="0">
                <a:solidFill>
                  <a:srgbClr val="00B0F0"/>
                </a:solidFill>
              </a:rPr>
              <a:t>występkiem</a:t>
            </a:r>
            <a:r>
              <a:rPr lang="pl-PL" dirty="0" smtClean="0"/>
              <a:t>. Przestąpienie praw podlegające karze dręczącej lub hańbiącej jest </a:t>
            </a:r>
            <a:r>
              <a:rPr lang="pl-PL" dirty="0" smtClean="0">
                <a:solidFill>
                  <a:srgbClr val="00B0F0"/>
                </a:solidFill>
              </a:rPr>
              <a:t>zbrodnią</a:t>
            </a:r>
            <a:r>
              <a:rPr lang="pl-PL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7. Kary dręczące i hańbiące są: 1. Śmierć; 2. Roboty przymuszone na całe życie; 3. Deportacja;4. Ciężkie więzienie. Piętnowanie i konfiskata ogólna mogą być wyrzeczone razem z karą dręczącą w przypadkach prawem oznaczonych.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i="1" dirty="0" err="1" smtClean="0"/>
              <a:t>Code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pénal</a:t>
            </a:r>
            <a:r>
              <a:rPr lang="pl-PL" sz="3600" i="1" dirty="0" smtClean="0"/>
              <a:t> </a:t>
            </a:r>
            <a:r>
              <a:rPr lang="pl-PL" sz="3600" dirty="0" smtClean="0"/>
              <a:t>(1810)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64. Nie masz zbrodni ani występku, jeżeli obwiniony podczas czynu miał pomieszanie zmysłów [...]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337. Żona przekonana o cudzołóstwo karana będzie więzieniem od trzech miesięcy do lat dwóch. Mąż będzie zawsze </a:t>
            </a:r>
            <a:r>
              <a:rPr lang="pl-PL" dirty="0" err="1" smtClean="0"/>
              <a:t>mocen</a:t>
            </a:r>
            <a:r>
              <a:rPr lang="pl-PL" dirty="0" smtClean="0"/>
              <a:t> wstrzymać skutek wyroku [...]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Art. 339. Mąż utrzymujący nałożnicę w domu małżeńskim, na zażalenie żony o to przekonany, podlegać będzie karze pieniężnej od stu do dwóch tysięcy franków.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Kodeks Kar Głównych i Poprawczych  (1846)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spc="-150" dirty="0" smtClean="0"/>
              <a:t>Art.190. Za odwiedzenie [...] osoby prawosławnego, rzymsko-katolickiego lub innego chrześcijańskiego wyznania, od jej religii, do mahometańskiej, mojżeszowej lub innej niechrześcijańskiej wiary, winny ukaranym zostanie: pozbawieniem wszelkich praw i zesłaniem do robót ciężkich na czas od ośmiu do dziesięciu lat [...]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spc="-150" dirty="0" smtClean="0"/>
              <a:t>Art.191. Przechodzący z wiary chrześcijańskiej [...] na wiarę niechrześcijańską: odesłany zostanie do zwierzchności duchowej poprzedniego swego wyznania, dla upomnienia i nauki, a nadto, aż do powrotu na łono chrześcijaństwa zawieszony będzie w używaniu praw swego stanu. </a:t>
            </a:r>
            <a:endParaRPr lang="pl-PL" sz="2400" spc="-1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Kodeks karny austriacki (1852)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4500" dirty="0" smtClean="0"/>
              <a:t>§17. Zbrodniarza zasądza się na karę więzienia albo na całe życie, albo na pewien czas. Najkrótszy czas trwania ostatniego wynosi w zasadzie sześć miesięcy, najdłuższy dwadzieścia lat [...]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4500" dirty="0" smtClean="0"/>
              <a:t>§18. Z karą więzienia łączy się zawsze przymus do pracy [...]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4500" dirty="0" smtClean="0"/>
              <a:t>§19. Kara więzienia może być jeszcze obostrzona: a)przez post; b) przez zarządzenie twardego łoża; c) przez trzymanie w odosobnionym areszcie; d) przez odosobnione zamknięcie w ciemnicy; e) przez chłostę kijami lub rózgami (</a:t>
            </a:r>
            <a:r>
              <a:rPr lang="pl-PL" sz="4500" i="1" dirty="0" smtClean="0"/>
              <a:t>uchylono w 1867 r.</a:t>
            </a:r>
            <a:r>
              <a:rPr lang="pl-PL" sz="4500" dirty="0" smtClean="0"/>
              <a:t>); f) przez wydalenie z kraju po odbyciu kary.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Kodeks karny niemiecki (1871)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3000" dirty="0" smtClean="0"/>
              <a:t>§55. Kto dopuszczając się czynu, nie miał ukończonych lat dwunastu, tego nie można zań ścigać podług prawa karnego. Jednak na podstawie istniejących przepisów można doń zastosować odpowiednie środki poprawcze i roztoczenie dozoru.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3000" dirty="0" smtClean="0"/>
              <a:t>§56. Obwinionego, który popełnił przestępstwo po ukończeniu lat dwunastu, ale przed ukończeniem lat osiemnastu, należy uniewinnić, jeżeli, popełniając je, nie miał rozeznania, potrzebnego do poznania jego karalności.</a:t>
            </a:r>
            <a:endParaRPr lang="pl-P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dirty="0" smtClean="0"/>
              <a:t>Kodeks </a:t>
            </a:r>
            <a:r>
              <a:rPr lang="pl-PL" sz="3600" dirty="0" err="1" smtClean="0"/>
              <a:t>Tagancewa</a:t>
            </a:r>
            <a:r>
              <a:rPr lang="pl-PL" sz="3600" dirty="0" smtClean="0"/>
              <a:t> (1903)</a:t>
            </a:r>
            <a:endParaRPr lang="pl-PL" sz="3600" dirty="0"/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l-PL" altLang="pl-PL" smtClean="0"/>
              <a:t>Art.1. Przestępstwem jest czyn, zakazany pod groźbą kary przez ustawę w czasie jego spełnienia.</a:t>
            </a:r>
          </a:p>
          <a:p>
            <a:pPr algn="just">
              <a:buFont typeface="Wingdings 2" pitchFamily="18" charset="2"/>
              <a:buNone/>
            </a:pPr>
            <a:r>
              <a:rPr lang="pl-PL" altLang="pl-PL" smtClean="0"/>
              <a:t>Art.42. Nie będzie poczytane za winę przestępstwo, którego sprawca nie mógł przewidzieć, ani mu zapobiec.</a:t>
            </a:r>
          </a:p>
          <a:p>
            <a:pPr algn="just">
              <a:buFont typeface="Wingdings 2" pitchFamily="18" charset="2"/>
              <a:buNone/>
            </a:pPr>
            <a:r>
              <a:rPr lang="pl-PL" altLang="pl-PL" smtClean="0"/>
              <a:t>Art. 48. </a:t>
            </a:r>
            <a:r>
              <a:rPr lang="pl-PL" altLang="pl-PL" smtClean="0">
                <a:solidFill>
                  <a:srgbClr val="00B0F0"/>
                </a:solidFill>
              </a:rPr>
              <a:t>Przestępstwo</a:t>
            </a:r>
            <a:r>
              <a:rPr lang="pl-PL" altLang="pl-PL" smtClean="0"/>
              <a:t> będzie uważane za </a:t>
            </a:r>
            <a:r>
              <a:rPr lang="pl-PL" altLang="pl-PL" smtClean="0">
                <a:solidFill>
                  <a:srgbClr val="00B0F0"/>
                </a:solidFill>
              </a:rPr>
              <a:t>umyślne</a:t>
            </a:r>
            <a:r>
              <a:rPr lang="pl-PL" altLang="pl-PL" smtClean="0"/>
              <a:t> nie tylko gdy winowajca </a:t>
            </a:r>
            <a:r>
              <a:rPr lang="pl-PL" altLang="pl-PL" smtClean="0">
                <a:solidFill>
                  <a:srgbClr val="00B050"/>
                </a:solidFill>
              </a:rPr>
              <a:t>pragnął jego popełnienia</a:t>
            </a:r>
            <a:r>
              <a:rPr lang="pl-PL" altLang="pl-PL" smtClean="0"/>
              <a:t>, lecz także gdy </a:t>
            </a:r>
            <a:r>
              <a:rPr lang="pl-PL" altLang="pl-PL" smtClean="0">
                <a:solidFill>
                  <a:srgbClr val="7030A0"/>
                </a:solidFill>
              </a:rPr>
              <a:t>świadomie</a:t>
            </a:r>
            <a:r>
              <a:rPr lang="pl-PL" altLang="pl-PL" smtClean="0"/>
              <a:t> </a:t>
            </a:r>
            <a:r>
              <a:rPr lang="pl-PL" altLang="pl-PL" smtClean="0">
                <a:solidFill>
                  <a:srgbClr val="7030A0"/>
                </a:solidFill>
              </a:rPr>
              <a:t>godził się z nastąpieniem skutku</a:t>
            </a:r>
            <a:r>
              <a:rPr lang="pl-PL" altLang="pl-PL" smtClean="0"/>
              <a:t>, </a:t>
            </a:r>
            <a:r>
              <a:rPr lang="pl-PL" altLang="pl-PL" smtClean="0">
                <a:solidFill>
                  <a:srgbClr val="7030A0"/>
                </a:solidFill>
              </a:rPr>
              <a:t>warunkującego przestępność czynu</a:t>
            </a:r>
            <a:r>
              <a:rPr lang="pl-PL" altLang="pl-PL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888</Words>
  <Application>Microsoft Office PowerPoint</Application>
  <PresentationFormat>Pokaz na ekranie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Bogaty</vt:lpstr>
      <vt:lpstr>Prawo karne</vt:lpstr>
      <vt:lpstr>Landrecht Pruski (1794) </vt:lpstr>
      <vt:lpstr>Franciscana (1803)</vt:lpstr>
      <vt:lpstr>Code pénal (1810)</vt:lpstr>
      <vt:lpstr>Code pénal (1810)</vt:lpstr>
      <vt:lpstr>Kodeks Kar Głównych i Poprawczych  (1846)</vt:lpstr>
      <vt:lpstr>Kodeks karny austriacki (1852)</vt:lpstr>
      <vt:lpstr>Kodeks karny niemiecki (1871) </vt:lpstr>
      <vt:lpstr>Kodeks Tagancewa (1903)</vt:lpstr>
      <vt:lpstr>Kodeks Tagancewa (1903)</vt:lpstr>
      <vt:lpstr>Kodeks karny polski (1932)</vt:lpstr>
      <vt:lpstr>Kodeks karny polski (1932)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karne</dc:title>
  <dc:creator>Michalik</dc:creator>
  <cp:lastModifiedBy>Piotr Michalik</cp:lastModifiedBy>
  <cp:revision>55</cp:revision>
  <dcterms:created xsi:type="dcterms:W3CDTF">2011-06-07T11:21:39Z</dcterms:created>
  <dcterms:modified xsi:type="dcterms:W3CDTF">2016-05-10T08:29:33Z</dcterms:modified>
</cp:coreProperties>
</file>