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0" r:id="rId7"/>
    <p:sldId id="263" r:id="rId8"/>
    <p:sldId id="264" r:id="rId9"/>
    <p:sldId id="265" r:id="rId10"/>
    <p:sldId id="266" r:id="rId11"/>
    <p:sldId id="267" r:id="rId12"/>
    <p:sldId id="274" r:id="rId13"/>
    <p:sldId id="268" r:id="rId14"/>
    <p:sldId id="269" r:id="rId15"/>
    <p:sldId id="270" r:id="rId16"/>
    <p:sldId id="271" r:id="rId17"/>
    <p:sldId id="275" r:id="rId18"/>
    <p:sldId id="273" r:id="rId19"/>
    <p:sldId id="276" r:id="rId20"/>
    <p:sldId id="278" r:id="rId21"/>
    <p:sldId id="279" r:id="rId22"/>
    <p:sldId id="281" r:id="rId23"/>
    <p:sldId id="277" r:id="rId24"/>
    <p:sldId id="282" r:id="rId2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ostokąt 3"/>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Łącznik prosty 9"/>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ytuł 11"/>
          <p:cNvSpPr>
            <a:spLocks noGrp="1"/>
          </p:cNvSpPr>
          <p:nvPr>
            <p:ph type="ctrTitle"/>
          </p:nvPr>
        </p:nvSpPr>
        <p:spPr>
          <a:xfrm>
            <a:off x="3366868" y="533400"/>
            <a:ext cx="5105400" cy="2868168"/>
          </a:xfrm>
        </p:spPr>
        <p:txBody>
          <a:bodyPr>
            <a:noAutofit/>
          </a:bodyPr>
          <a:lstStyle>
            <a:lvl1pPr algn="r">
              <a:defRPr sz="4200" b="1"/>
            </a:lvl1pPr>
            <a:extLst/>
          </a:lstStyle>
          <a:p>
            <a:r>
              <a:rPr lang="pl-PL" smtClean="0"/>
              <a:t>Kliknij, aby edytować styl</a:t>
            </a:r>
            <a:endParaRPr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3DDE1597-F8AE-4C7B-BCE6-5F843CFFAA34}" type="datetimeFigureOut">
              <a:rPr lang="pl-PL"/>
              <a:pPr>
                <a:defRPr/>
              </a:pPr>
              <a:t>2015-01-13</a:t>
            </a:fld>
            <a:endParaRPr lang="pl-PL"/>
          </a:p>
        </p:txBody>
      </p:sp>
      <p:sp>
        <p:nvSpPr>
          <p:cNvPr id="7" name="Symbol zastępczy stopki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pl-PL"/>
          </a:p>
        </p:txBody>
      </p:sp>
      <p:sp>
        <p:nvSpPr>
          <p:cNvPr id="8" name="Symbol zastępczy numeru slajdu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9D7AD2CE-552A-4171-BEF8-E42909D99A8C}" type="slidenum">
              <a:rPr lang="pl-PL"/>
              <a:pPr>
                <a:defRPr/>
              </a:pPr>
              <a:t>‹#›</a:t>
            </a:fld>
            <a:endParaRPr lang="pl-PL"/>
          </a:p>
        </p:txBody>
      </p:sp>
    </p:spTree>
    <p:extLst>
      <p:ext uri="{BB962C8B-B14F-4D97-AF65-F5344CB8AC3E}">
        <p14:creationId xmlns:p14="http://schemas.microsoft.com/office/powerpoint/2010/main" val="42916220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6"/>
          <p:cNvSpPr>
            <a:spLocks noGrp="1"/>
          </p:cNvSpPr>
          <p:nvPr>
            <p:ph type="dt" sz="half" idx="10"/>
          </p:nvPr>
        </p:nvSpPr>
        <p:spPr/>
        <p:txBody>
          <a:bodyPr/>
          <a:lstStyle>
            <a:lvl1pPr>
              <a:defRPr/>
            </a:lvl1pPr>
          </a:lstStyle>
          <a:p>
            <a:pPr>
              <a:defRPr/>
            </a:pPr>
            <a:fld id="{E5EA2796-F7C0-4A55-8327-9AF044B19D66}" type="datetimeFigureOut">
              <a:rPr lang="pl-PL"/>
              <a:pPr>
                <a:defRPr/>
              </a:pPr>
              <a:t>2015-01-13</a:t>
            </a:fld>
            <a:endParaRPr lang="pl-PL"/>
          </a:p>
        </p:txBody>
      </p:sp>
      <p:sp>
        <p:nvSpPr>
          <p:cNvPr id="5" name="Symbol zastępczy stopki 3"/>
          <p:cNvSpPr>
            <a:spLocks noGrp="1"/>
          </p:cNvSpPr>
          <p:nvPr>
            <p:ph type="ftr" sz="quarter" idx="11"/>
          </p:nvPr>
        </p:nvSpPr>
        <p:spPr/>
        <p:txBody>
          <a:bodyPr/>
          <a:lstStyle>
            <a:lvl1pPr>
              <a:defRPr/>
            </a:lvl1pPr>
          </a:lstStyle>
          <a:p>
            <a:pPr>
              <a:defRPr/>
            </a:pPr>
            <a:endParaRPr lang="pl-PL"/>
          </a:p>
        </p:txBody>
      </p:sp>
      <p:sp>
        <p:nvSpPr>
          <p:cNvPr id="6" name="Symbol zastępczy numeru slajdu 15"/>
          <p:cNvSpPr>
            <a:spLocks noGrp="1"/>
          </p:cNvSpPr>
          <p:nvPr>
            <p:ph type="sldNum" sz="quarter" idx="12"/>
          </p:nvPr>
        </p:nvSpPr>
        <p:spPr/>
        <p:txBody>
          <a:bodyPr/>
          <a:lstStyle>
            <a:lvl1pPr>
              <a:defRPr/>
            </a:lvl1pPr>
          </a:lstStyle>
          <a:p>
            <a:pPr>
              <a:defRPr/>
            </a:pPr>
            <a:fld id="{D1378945-A1D3-4A91-81BE-3A80937D76C1}" type="slidenum">
              <a:rPr lang="pl-PL"/>
              <a:pPr>
                <a:defRPr/>
              </a:pPr>
              <a:t>‹#›</a:t>
            </a:fld>
            <a:endParaRPr lang="pl-PL"/>
          </a:p>
        </p:txBody>
      </p:sp>
    </p:spTree>
    <p:extLst>
      <p:ext uri="{BB962C8B-B14F-4D97-AF65-F5344CB8AC3E}">
        <p14:creationId xmlns:p14="http://schemas.microsoft.com/office/powerpoint/2010/main" val="244071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a:xfrm>
            <a:off x="4243388" y="6557963"/>
            <a:ext cx="2001837" cy="227012"/>
          </a:xfrm>
        </p:spPr>
        <p:txBody>
          <a:bodyPr/>
          <a:lstStyle>
            <a:lvl1pPr>
              <a:defRPr/>
            </a:lvl1pPr>
            <a:extLst/>
          </a:lstStyle>
          <a:p>
            <a:pPr>
              <a:defRPr/>
            </a:pPr>
            <a:fld id="{403DA9B4-5C20-4983-A923-FE5641B92FF3}" type="datetimeFigureOut">
              <a:rPr lang="pl-PL"/>
              <a:pPr>
                <a:defRPr/>
              </a:pPr>
              <a:t>2015-01-13</a:t>
            </a:fld>
            <a:endParaRPr lang="pl-PL"/>
          </a:p>
        </p:txBody>
      </p:sp>
      <p:sp>
        <p:nvSpPr>
          <p:cNvPr id="5" name="Symbol zastępczy stopki 4"/>
          <p:cNvSpPr>
            <a:spLocks noGrp="1"/>
          </p:cNvSpPr>
          <p:nvPr>
            <p:ph type="ftr" sz="quarter" idx="11"/>
          </p:nvPr>
        </p:nvSpPr>
        <p:spPr>
          <a:xfrm>
            <a:off x="457200" y="6556375"/>
            <a:ext cx="3657600" cy="228600"/>
          </a:xfrm>
        </p:spPr>
        <p:txBody>
          <a:bodyPr/>
          <a:lstStyle>
            <a:lvl1pPr>
              <a:defRPr/>
            </a:lvl1pPr>
            <a:extLst/>
          </a:lstStyle>
          <a:p>
            <a:pPr>
              <a:defRPr/>
            </a:pPr>
            <a:endParaRPr lang="pl-PL"/>
          </a:p>
        </p:txBody>
      </p:sp>
      <p:sp>
        <p:nvSpPr>
          <p:cNvPr id="6" name="Symbol zastępczy numeru slajdu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75407B6D-64BF-4203-9BC6-28FFE5F104C4}" type="slidenum">
              <a:rPr lang="pl-PL"/>
              <a:pPr>
                <a:defRPr/>
              </a:pPr>
              <a:t>‹#›</a:t>
            </a:fld>
            <a:endParaRPr lang="pl-PL"/>
          </a:p>
        </p:txBody>
      </p:sp>
    </p:spTree>
    <p:extLst>
      <p:ext uri="{BB962C8B-B14F-4D97-AF65-F5344CB8AC3E}">
        <p14:creationId xmlns:p14="http://schemas.microsoft.com/office/powerpoint/2010/main" val="237699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6"/>
          <p:cNvSpPr>
            <a:spLocks noGrp="1"/>
          </p:cNvSpPr>
          <p:nvPr>
            <p:ph type="dt" sz="half" idx="10"/>
          </p:nvPr>
        </p:nvSpPr>
        <p:spPr/>
        <p:txBody>
          <a:bodyPr/>
          <a:lstStyle>
            <a:lvl1pPr>
              <a:defRPr/>
            </a:lvl1pPr>
          </a:lstStyle>
          <a:p>
            <a:pPr>
              <a:defRPr/>
            </a:pPr>
            <a:fld id="{695AE9EB-DA89-4322-B41E-7F7811D7B90F}" type="datetimeFigureOut">
              <a:rPr lang="pl-PL"/>
              <a:pPr>
                <a:defRPr/>
              </a:pPr>
              <a:t>2015-01-13</a:t>
            </a:fld>
            <a:endParaRPr lang="pl-PL"/>
          </a:p>
        </p:txBody>
      </p:sp>
      <p:sp>
        <p:nvSpPr>
          <p:cNvPr id="5" name="Symbol zastępczy stopki 3"/>
          <p:cNvSpPr>
            <a:spLocks noGrp="1"/>
          </p:cNvSpPr>
          <p:nvPr>
            <p:ph type="ftr" sz="quarter" idx="11"/>
          </p:nvPr>
        </p:nvSpPr>
        <p:spPr/>
        <p:txBody>
          <a:bodyPr/>
          <a:lstStyle>
            <a:lvl1pPr>
              <a:defRPr/>
            </a:lvl1pPr>
          </a:lstStyle>
          <a:p>
            <a:pPr>
              <a:defRPr/>
            </a:pPr>
            <a:endParaRPr lang="pl-PL"/>
          </a:p>
        </p:txBody>
      </p:sp>
      <p:sp>
        <p:nvSpPr>
          <p:cNvPr id="6" name="Symbol zastępczy numeru slajdu 15"/>
          <p:cNvSpPr>
            <a:spLocks noGrp="1"/>
          </p:cNvSpPr>
          <p:nvPr>
            <p:ph type="sldNum" sz="quarter" idx="12"/>
          </p:nvPr>
        </p:nvSpPr>
        <p:spPr/>
        <p:txBody>
          <a:bodyPr/>
          <a:lstStyle>
            <a:lvl1pPr>
              <a:defRPr/>
            </a:lvl1pPr>
          </a:lstStyle>
          <a:p>
            <a:pPr>
              <a:defRPr/>
            </a:pPr>
            <a:fld id="{87784DAE-AAD5-494A-B56E-FEEE755739A9}" type="slidenum">
              <a:rPr lang="pl-PL"/>
              <a:pPr>
                <a:defRPr/>
              </a:pPr>
              <a:t>‹#›</a:t>
            </a:fld>
            <a:endParaRPr lang="pl-PL"/>
          </a:p>
        </p:txBody>
      </p:sp>
    </p:spTree>
    <p:extLst>
      <p:ext uri="{BB962C8B-B14F-4D97-AF65-F5344CB8AC3E}">
        <p14:creationId xmlns:p14="http://schemas.microsoft.com/office/powerpoint/2010/main" val="160040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anchor="t"/>
          <a:lstStyle>
            <a:lvl1pPr algn="r">
              <a:buNone/>
              <a:defRPr sz="42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4" name="Symbol zastępczy daty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F234DC45-1345-474E-AC6B-E6183DAC92FF}" type="datetimeFigureOut">
              <a:rPr lang="pl-PL"/>
              <a:pPr>
                <a:defRPr/>
              </a:pPr>
              <a:t>2015-01-13</a:t>
            </a:fld>
            <a:endParaRPr lang="pl-PL"/>
          </a:p>
        </p:txBody>
      </p:sp>
      <p:sp>
        <p:nvSpPr>
          <p:cNvPr id="5" name="Symbol zastępczy stopki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pl-PL"/>
          </a:p>
        </p:txBody>
      </p:sp>
      <p:sp>
        <p:nvSpPr>
          <p:cNvPr id="6" name="Symbol zastępczy numeru slajdu 5"/>
          <p:cNvSpPr>
            <a:spLocks noGrp="1"/>
          </p:cNvSpPr>
          <p:nvPr>
            <p:ph type="sldNum" sz="quarter" idx="12"/>
          </p:nvPr>
        </p:nvSpPr>
        <p:spPr>
          <a:xfrm>
            <a:off x="6734175" y="6554788"/>
            <a:ext cx="587375" cy="228600"/>
          </a:xfrm>
        </p:spPr>
        <p:txBody>
          <a:bodyPr/>
          <a:lstStyle>
            <a:lvl1pPr>
              <a:defRPr/>
            </a:lvl1pPr>
            <a:extLst/>
          </a:lstStyle>
          <a:p>
            <a:pPr>
              <a:defRPr/>
            </a:pPr>
            <a:fld id="{65A3FBDD-6822-4AB9-8F3A-2B679CE1ACCB}" type="slidenum">
              <a:rPr lang="pl-PL"/>
              <a:pPr>
                <a:defRPr/>
              </a:pPr>
              <a:t>‹#›</a:t>
            </a:fld>
            <a:endParaRPr lang="pl-PL"/>
          </a:p>
        </p:txBody>
      </p:sp>
    </p:spTree>
    <p:extLst>
      <p:ext uri="{BB962C8B-B14F-4D97-AF65-F5344CB8AC3E}">
        <p14:creationId xmlns:p14="http://schemas.microsoft.com/office/powerpoint/2010/main" val="174670403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6"/>
          <p:cNvSpPr>
            <a:spLocks noGrp="1"/>
          </p:cNvSpPr>
          <p:nvPr>
            <p:ph type="dt" sz="half" idx="10"/>
          </p:nvPr>
        </p:nvSpPr>
        <p:spPr/>
        <p:txBody>
          <a:bodyPr/>
          <a:lstStyle>
            <a:lvl1pPr>
              <a:defRPr/>
            </a:lvl1pPr>
          </a:lstStyle>
          <a:p>
            <a:pPr>
              <a:defRPr/>
            </a:pPr>
            <a:fld id="{C9F497C8-B4D0-47AC-A312-DD9D49BDC8DA}" type="datetimeFigureOut">
              <a:rPr lang="pl-PL"/>
              <a:pPr>
                <a:defRPr/>
              </a:pPr>
              <a:t>2015-01-13</a:t>
            </a:fld>
            <a:endParaRPr lang="pl-PL"/>
          </a:p>
        </p:txBody>
      </p:sp>
      <p:sp>
        <p:nvSpPr>
          <p:cNvPr id="6" name="Symbol zastępczy stopki 3"/>
          <p:cNvSpPr>
            <a:spLocks noGrp="1"/>
          </p:cNvSpPr>
          <p:nvPr>
            <p:ph type="ftr" sz="quarter" idx="11"/>
          </p:nvPr>
        </p:nvSpPr>
        <p:spPr/>
        <p:txBody>
          <a:bodyPr/>
          <a:lstStyle>
            <a:lvl1pPr>
              <a:defRPr/>
            </a:lvl1pPr>
          </a:lstStyle>
          <a:p>
            <a:pPr>
              <a:defRPr/>
            </a:pPr>
            <a:endParaRPr lang="pl-PL"/>
          </a:p>
        </p:txBody>
      </p:sp>
      <p:sp>
        <p:nvSpPr>
          <p:cNvPr id="7" name="Symbol zastępczy numeru slajdu 15"/>
          <p:cNvSpPr>
            <a:spLocks noGrp="1"/>
          </p:cNvSpPr>
          <p:nvPr>
            <p:ph type="sldNum" sz="quarter" idx="12"/>
          </p:nvPr>
        </p:nvSpPr>
        <p:spPr/>
        <p:txBody>
          <a:bodyPr/>
          <a:lstStyle>
            <a:lvl1pPr>
              <a:defRPr/>
            </a:lvl1pPr>
          </a:lstStyle>
          <a:p>
            <a:pPr>
              <a:defRPr/>
            </a:pPr>
            <a:fld id="{992E7663-9171-4140-A5A2-B229708892F9}" type="slidenum">
              <a:rPr lang="pl-PL"/>
              <a:pPr>
                <a:defRPr/>
              </a:pPr>
              <a:t>‹#›</a:t>
            </a:fld>
            <a:endParaRPr lang="pl-PL"/>
          </a:p>
        </p:txBody>
      </p:sp>
    </p:spTree>
    <p:extLst>
      <p:ext uri="{BB962C8B-B14F-4D97-AF65-F5344CB8AC3E}">
        <p14:creationId xmlns:p14="http://schemas.microsoft.com/office/powerpoint/2010/main" val="368494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26"/>
          <p:cNvSpPr>
            <a:spLocks noGrp="1"/>
          </p:cNvSpPr>
          <p:nvPr>
            <p:ph type="dt" sz="half" idx="10"/>
          </p:nvPr>
        </p:nvSpPr>
        <p:spPr/>
        <p:txBody>
          <a:bodyPr/>
          <a:lstStyle>
            <a:lvl1pPr>
              <a:defRPr/>
            </a:lvl1pPr>
          </a:lstStyle>
          <a:p>
            <a:pPr>
              <a:defRPr/>
            </a:pPr>
            <a:fld id="{2EDEF7ED-B5D6-4A25-9BC1-6481A0454B59}" type="datetimeFigureOut">
              <a:rPr lang="pl-PL"/>
              <a:pPr>
                <a:defRPr/>
              </a:pPr>
              <a:t>2015-01-13</a:t>
            </a:fld>
            <a:endParaRPr lang="pl-PL"/>
          </a:p>
        </p:txBody>
      </p:sp>
      <p:sp>
        <p:nvSpPr>
          <p:cNvPr id="8" name="Symbol zastępczy stopki 3"/>
          <p:cNvSpPr>
            <a:spLocks noGrp="1"/>
          </p:cNvSpPr>
          <p:nvPr>
            <p:ph type="ftr" sz="quarter" idx="11"/>
          </p:nvPr>
        </p:nvSpPr>
        <p:spPr/>
        <p:txBody>
          <a:bodyPr/>
          <a:lstStyle>
            <a:lvl1pPr>
              <a:defRPr/>
            </a:lvl1pPr>
          </a:lstStyle>
          <a:p>
            <a:pPr>
              <a:defRPr/>
            </a:pPr>
            <a:endParaRPr lang="pl-PL"/>
          </a:p>
        </p:txBody>
      </p:sp>
      <p:sp>
        <p:nvSpPr>
          <p:cNvPr id="9" name="Symbol zastępczy numeru slajdu 15"/>
          <p:cNvSpPr>
            <a:spLocks noGrp="1"/>
          </p:cNvSpPr>
          <p:nvPr>
            <p:ph type="sldNum" sz="quarter" idx="12"/>
          </p:nvPr>
        </p:nvSpPr>
        <p:spPr/>
        <p:txBody>
          <a:bodyPr/>
          <a:lstStyle>
            <a:lvl1pPr>
              <a:defRPr/>
            </a:lvl1pPr>
          </a:lstStyle>
          <a:p>
            <a:pPr>
              <a:defRPr/>
            </a:pPr>
            <a:fld id="{4EF60632-1D35-400E-AB4D-9FB01A1F3194}" type="slidenum">
              <a:rPr lang="pl-PL"/>
              <a:pPr>
                <a:defRPr/>
              </a:pPr>
              <a:t>‹#›</a:t>
            </a:fld>
            <a:endParaRPr lang="pl-PL"/>
          </a:p>
        </p:txBody>
      </p:sp>
    </p:spTree>
    <p:extLst>
      <p:ext uri="{BB962C8B-B14F-4D97-AF65-F5344CB8AC3E}">
        <p14:creationId xmlns:p14="http://schemas.microsoft.com/office/powerpoint/2010/main" val="44289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lang="pl-PL" smtClean="0"/>
              <a:t>Kliknij, aby edytować styl</a:t>
            </a:r>
            <a:endParaRPr lang="en-US"/>
          </a:p>
        </p:txBody>
      </p:sp>
      <p:sp>
        <p:nvSpPr>
          <p:cNvPr id="3" name="Symbol zastępczy daty 26"/>
          <p:cNvSpPr>
            <a:spLocks noGrp="1"/>
          </p:cNvSpPr>
          <p:nvPr>
            <p:ph type="dt" sz="half" idx="10"/>
          </p:nvPr>
        </p:nvSpPr>
        <p:spPr/>
        <p:txBody>
          <a:bodyPr/>
          <a:lstStyle>
            <a:lvl1pPr>
              <a:defRPr/>
            </a:lvl1pPr>
          </a:lstStyle>
          <a:p>
            <a:pPr>
              <a:defRPr/>
            </a:pPr>
            <a:fld id="{BAB8259C-45DC-48F9-B133-81F6A901F15A}" type="datetimeFigureOut">
              <a:rPr lang="pl-PL"/>
              <a:pPr>
                <a:defRPr/>
              </a:pPr>
              <a:t>2015-01-13</a:t>
            </a:fld>
            <a:endParaRPr lang="pl-PL"/>
          </a:p>
        </p:txBody>
      </p:sp>
      <p:sp>
        <p:nvSpPr>
          <p:cNvPr id="4" name="Symbol zastępczy stopki 3"/>
          <p:cNvSpPr>
            <a:spLocks noGrp="1"/>
          </p:cNvSpPr>
          <p:nvPr>
            <p:ph type="ftr" sz="quarter" idx="11"/>
          </p:nvPr>
        </p:nvSpPr>
        <p:spPr/>
        <p:txBody>
          <a:bodyPr/>
          <a:lstStyle>
            <a:lvl1pPr>
              <a:defRPr/>
            </a:lvl1pPr>
          </a:lstStyle>
          <a:p>
            <a:pPr>
              <a:defRPr/>
            </a:pPr>
            <a:endParaRPr lang="pl-PL"/>
          </a:p>
        </p:txBody>
      </p:sp>
      <p:sp>
        <p:nvSpPr>
          <p:cNvPr id="5" name="Symbol zastępczy numeru slajdu 15"/>
          <p:cNvSpPr>
            <a:spLocks noGrp="1"/>
          </p:cNvSpPr>
          <p:nvPr>
            <p:ph type="sldNum" sz="quarter" idx="12"/>
          </p:nvPr>
        </p:nvSpPr>
        <p:spPr/>
        <p:txBody>
          <a:bodyPr/>
          <a:lstStyle>
            <a:lvl1pPr>
              <a:defRPr/>
            </a:lvl1pPr>
          </a:lstStyle>
          <a:p>
            <a:pPr>
              <a:defRPr/>
            </a:pPr>
            <a:fld id="{113326F3-E22B-4229-AF2C-0BC84FDCD48E}" type="slidenum">
              <a:rPr lang="pl-PL"/>
              <a:pPr>
                <a:defRPr/>
              </a:pPr>
              <a:t>‹#›</a:t>
            </a:fld>
            <a:endParaRPr lang="pl-PL"/>
          </a:p>
        </p:txBody>
      </p:sp>
    </p:spTree>
    <p:extLst>
      <p:ext uri="{BB962C8B-B14F-4D97-AF65-F5344CB8AC3E}">
        <p14:creationId xmlns:p14="http://schemas.microsoft.com/office/powerpoint/2010/main" val="81946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26"/>
          <p:cNvSpPr>
            <a:spLocks noGrp="1"/>
          </p:cNvSpPr>
          <p:nvPr>
            <p:ph type="dt" sz="half" idx="10"/>
          </p:nvPr>
        </p:nvSpPr>
        <p:spPr/>
        <p:txBody>
          <a:bodyPr/>
          <a:lstStyle>
            <a:lvl1pPr>
              <a:defRPr/>
            </a:lvl1pPr>
          </a:lstStyle>
          <a:p>
            <a:pPr>
              <a:defRPr/>
            </a:pPr>
            <a:fld id="{5C144A18-AC9D-4AF7-B1BC-9300F35808CB}" type="datetimeFigureOut">
              <a:rPr lang="pl-PL"/>
              <a:pPr>
                <a:defRPr/>
              </a:pPr>
              <a:t>2015-01-13</a:t>
            </a:fld>
            <a:endParaRPr lang="pl-PL"/>
          </a:p>
        </p:txBody>
      </p:sp>
      <p:sp>
        <p:nvSpPr>
          <p:cNvPr id="3" name="Symbol zastępczy stopki 3"/>
          <p:cNvSpPr>
            <a:spLocks noGrp="1"/>
          </p:cNvSpPr>
          <p:nvPr>
            <p:ph type="ftr" sz="quarter" idx="11"/>
          </p:nvPr>
        </p:nvSpPr>
        <p:spPr/>
        <p:txBody>
          <a:bodyPr/>
          <a:lstStyle>
            <a:lvl1pPr>
              <a:defRPr/>
            </a:lvl1pPr>
          </a:lstStyle>
          <a:p>
            <a:pPr>
              <a:defRPr/>
            </a:pPr>
            <a:endParaRPr lang="pl-PL"/>
          </a:p>
        </p:txBody>
      </p:sp>
      <p:sp>
        <p:nvSpPr>
          <p:cNvPr id="4" name="Symbol zastępczy numeru slajdu 15"/>
          <p:cNvSpPr>
            <a:spLocks noGrp="1"/>
          </p:cNvSpPr>
          <p:nvPr>
            <p:ph type="sldNum" sz="quarter" idx="12"/>
          </p:nvPr>
        </p:nvSpPr>
        <p:spPr/>
        <p:txBody>
          <a:bodyPr/>
          <a:lstStyle>
            <a:lvl1pPr>
              <a:defRPr/>
            </a:lvl1pPr>
          </a:lstStyle>
          <a:p>
            <a:pPr>
              <a:defRPr/>
            </a:pPr>
            <a:fld id="{4EC0A438-243A-4A6F-A36A-28D47216503F}" type="slidenum">
              <a:rPr lang="pl-PL"/>
              <a:pPr>
                <a:defRPr/>
              </a:pPr>
              <a:t>‹#›</a:t>
            </a:fld>
            <a:endParaRPr lang="pl-PL"/>
          </a:p>
        </p:txBody>
      </p:sp>
    </p:spTree>
    <p:extLst>
      <p:ext uri="{BB962C8B-B14F-4D97-AF65-F5344CB8AC3E}">
        <p14:creationId xmlns:p14="http://schemas.microsoft.com/office/powerpoint/2010/main" val="281135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6"/>
          <p:cNvSpPr>
            <a:spLocks noGrp="1"/>
          </p:cNvSpPr>
          <p:nvPr>
            <p:ph type="dt" sz="half" idx="10"/>
          </p:nvPr>
        </p:nvSpPr>
        <p:spPr/>
        <p:txBody>
          <a:bodyPr/>
          <a:lstStyle>
            <a:lvl1pPr>
              <a:defRPr/>
            </a:lvl1pPr>
          </a:lstStyle>
          <a:p>
            <a:pPr>
              <a:defRPr/>
            </a:pPr>
            <a:fld id="{28212157-DA65-4B59-8EE8-410931296CCF}" type="datetimeFigureOut">
              <a:rPr lang="pl-PL"/>
              <a:pPr>
                <a:defRPr/>
              </a:pPr>
              <a:t>2015-01-13</a:t>
            </a:fld>
            <a:endParaRPr lang="pl-PL"/>
          </a:p>
        </p:txBody>
      </p:sp>
      <p:sp>
        <p:nvSpPr>
          <p:cNvPr id="6" name="Symbol zastępczy stopki 3"/>
          <p:cNvSpPr>
            <a:spLocks noGrp="1"/>
          </p:cNvSpPr>
          <p:nvPr>
            <p:ph type="ftr" sz="quarter" idx="11"/>
          </p:nvPr>
        </p:nvSpPr>
        <p:spPr/>
        <p:txBody>
          <a:bodyPr/>
          <a:lstStyle>
            <a:lvl1pPr>
              <a:defRPr/>
            </a:lvl1pPr>
          </a:lstStyle>
          <a:p>
            <a:pPr>
              <a:defRPr/>
            </a:pPr>
            <a:endParaRPr lang="pl-PL"/>
          </a:p>
        </p:txBody>
      </p:sp>
      <p:sp>
        <p:nvSpPr>
          <p:cNvPr id="7" name="Symbol zastępczy numeru slajdu 15"/>
          <p:cNvSpPr>
            <a:spLocks noGrp="1"/>
          </p:cNvSpPr>
          <p:nvPr>
            <p:ph type="sldNum" sz="quarter" idx="12"/>
          </p:nvPr>
        </p:nvSpPr>
        <p:spPr/>
        <p:txBody>
          <a:bodyPr/>
          <a:lstStyle>
            <a:lvl1pPr>
              <a:defRPr/>
            </a:lvl1pPr>
          </a:lstStyle>
          <a:p>
            <a:pPr>
              <a:defRPr/>
            </a:pPr>
            <a:fld id="{05DFBA39-57B7-4C56-B7F2-B63F64D26939}" type="slidenum">
              <a:rPr lang="pl-PL"/>
              <a:pPr>
                <a:defRPr/>
              </a:pPr>
              <a:t>‹#›</a:t>
            </a:fld>
            <a:endParaRPr lang="pl-PL"/>
          </a:p>
        </p:txBody>
      </p:sp>
    </p:spTree>
    <p:extLst>
      <p:ext uri="{BB962C8B-B14F-4D97-AF65-F5344CB8AC3E}">
        <p14:creationId xmlns:p14="http://schemas.microsoft.com/office/powerpoint/2010/main" val="2687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Prostokąt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Prostokąt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pl-PL" smtClean="0"/>
              <a:t>Kliknij, aby edytować styl</a:t>
            </a:r>
            <a:endParaRPr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pl-PL" noProof="0" smtClean="0"/>
              <a:t>Kliknij ikonę, aby dodać obraz</a:t>
            </a:r>
            <a:endParaRPr lang="en-US" noProof="0" dirty="0"/>
          </a:p>
        </p:txBody>
      </p:sp>
      <p:sp>
        <p:nvSpPr>
          <p:cNvPr id="7" name="Symbol zastępczy daty 4"/>
          <p:cNvSpPr>
            <a:spLocks noGrp="1"/>
          </p:cNvSpPr>
          <p:nvPr>
            <p:ph type="dt" sz="half" idx="10"/>
          </p:nvPr>
        </p:nvSpPr>
        <p:spPr/>
        <p:txBody>
          <a:bodyPr/>
          <a:lstStyle>
            <a:lvl1pPr>
              <a:defRPr/>
            </a:lvl1pPr>
            <a:extLst/>
          </a:lstStyle>
          <a:p>
            <a:pPr>
              <a:defRPr/>
            </a:pPr>
            <a:fld id="{C47DD977-7BB6-4B83-A21A-4B12E03B38A9}" type="datetimeFigureOut">
              <a:rPr lang="pl-PL"/>
              <a:pPr>
                <a:defRPr/>
              </a:pPr>
              <a:t>2015-01-13</a:t>
            </a:fld>
            <a:endParaRPr lang="pl-PL"/>
          </a:p>
        </p:txBody>
      </p:sp>
      <p:sp>
        <p:nvSpPr>
          <p:cNvPr id="8" name="Symbol zastępczy stopki 5"/>
          <p:cNvSpPr>
            <a:spLocks noGrp="1"/>
          </p:cNvSpPr>
          <p:nvPr>
            <p:ph type="ftr" sz="quarter" idx="11"/>
          </p:nvPr>
        </p:nvSpPr>
        <p:spPr/>
        <p:txBody>
          <a:bodyPr/>
          <a:lstStyle>
            <a:lvl1pPr>
              <a:defRPr/>
            </a:lvl1pPr>
            <a:extLst/>
          </a:lstStyle>
          <a:p>
            <a:pPr>
              <a:defRPr/>
            </a:pPr>
            <a:endParaRPr lang="pl-PL"/>
          </a:p>
        </p:txBody>
      </p:sp>
      <p:sp>
        <p:nvSpPr>
          <p:cNvPr id="9" name="Symbol zastępczy numeru slajdu 6"/>
          <p:cNvSpPr>
            <a:spLocks noGrp="1"/>
          </p:cNvSpPr>
          <p:nvPr>
            <p:ph type="sldNum" sz="quarter" idx="12"/>
          </p:nvPr>
        </p:nvSpPr>
        <p:spPr/>
        <p:txBody>
          <a:bodyPr/>
          <a:lstStyle>
            <a:lvl1pPr>
              <a:defRPr/>
            </a:lvl1pPr>
            <a:extLst/>
          </a:lstStyle>
          <a:p>
            <a:pPr>
              <a:defRPr/>
            </a:pPr>
            <a:fld id="{B20C42FD-31F0-4F53-9B5D-BF2C3974DE10}" type="slidenum">
              <a:rPr lang="pl-PL"/>
              <a:pPr>
                <a:defRPr/>
              </a:pPr>
              <a:t>‹#›</a:t>
            </a:fld>
            <a:endParaRPr lang="pl-PL"/>
          </a:p>
        </p:txBody>
      </p:sp>
    </p:spTree>
    <p:extLst>
      <p:ext uri="{BB962C8B-B14F-4D97-AF65-F5344CB8AC3E}">
        <p14:creationId xmlns:p14="http://schemas.microsoft.com/office/powerpoint/2010/main" val="147621244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Symbol zastępczy tytułu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pl-PL" smtClean="0"/>
              <a:t>Kliknij, aby edytować styl</a:t>
            </a:r>
            <a:endParaRPr lang="en-US"/>
          </a:p>
        </p:txBody>
      </p:sp>
      <p:sp>
        <p:nvSpPr>
          <p:cNvPr id="1030" name="Symbol zastępczy tekstu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endParaRPr lang="en-US" altLang="pl-PL" smtClean="0"/>
          </a:p>
        </p:txBody>
      </p:sp>
      <p:sp>
        <p:nvSpPr>
          <p:cNvPr id="27" name="Symbol zastępczy daty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73563988-0EFD-42CC-BFE3-9055FDB6AB6F}" type="datetimeFigureOut">
              <a:rPr lang="pl-PL"/>
              <a:pPr>
                <a:defRPr/>
              </a:pPr>
              <a:t>2015-01-13</a:t>
            </a:fld>
            <a:endParaRPr lang="pl-PL"/>
          </a:p>
        </p:txBody>
      </p:sp>
      <p:sp>
        <p:nvSpPr>
          <p:cNvPr id="4" name="Symbol zastępczy stopki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pl-PL"/>
          </a:p>
        </p:txBody>
      </p:sp>
      <p:sp>
        <p:nvSpPr>
          <p:cNvPr id="16" name="Symbol zastępczy numeru slajdu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25EF90E8-C57D-451F-B809-F1B94FAB90A8}"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95" r:id="rId1"/>
    <p:sldLayoutId id="2147483688" r:id="rId2"/>
    <p:sldLayoutId id="2147483696" r:id="rId3"/>
    <p:sldLayoutId id="2147483689" r:id="rId4"/>
    <p:sldLayoutId id="2147483690" r:id="rId5"/>
    <p:sldLayoutId id="2147483691" r:id="rId6"/>
    <p:sldLayoutId id="2147483692" r:id="rId7"/>
    <p:sldLayoutId id="2147483693" r:id="rId8"/>
    <p:sldLayoutId id="2147483697" r:id="rId9"/>
    <p:sldLayoutId id="2147483694" r:id="rId10"/>
    <p:sldLayoutId id="2147483698"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fontAlgn="auto">
              <a:spcAft>
                <a:spcPts val="0"/>
              </a:spcAft>
              <a:defRPr/>
            </a:pPr>
            <a:r>
              <a:rPr lang="pl-PL" sz="4400" dirty="0" smtClean="0"/>
              <a:t>Prawo karne</a:t>
            </a:r>
            <a:endParaRPr lang="pl-PL" sz="4400" dirty="0"/>
          </a:p>
        </p:txBody>
      </p:sp>
      <p:sp>
        <p:nvSpPr>
          <p:cNvPr id="6147" name="Podtytuł 2"/>
          <p:cNvSpPr>
            <a:spLocks noGrp="1"/>
          </p:cNvSpPr>
          <p:nvPr>
            <p:ph type="subTitle" idx="1"/>
          </p:nvPr>
        </p:nvSpPr>
        <p:spPr>
          <a:xfrm>
            <a:off x="3354388" y="3540125"/>
            <a:ext cx="5114925" cy="1101725"/>
          </a:xfrm>
        </p:spPr>
        <p:txBody>
          <a:bodyPr/>
          <a:lstStyle/>
          <a:p>
            <a:endParaRPr lang="pl-PL" altLang="pl-PL" smtClean="0"/>
          </a:p>
          <a:p>
            <a:r>
              <a:rPr lang="pl-PL" altLang="pl-PL" sz="3200" smtClean="0"/>
              <a:t>V – XVIII 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dirty="0" smtClean="0"/>
              <a:t>Germańskie Zasady Odpowiedzialności Karnej</a:t>
            </a:r>
            <a:endParaRPr lang="pl-PL" dirty="0"/>
          </a:p>
        </p:txBody>
      </p:sp>
      <p:sp>
        <p:nvSpPr>
          <p:cNvPr id="15363" name="Symbol zastępczy zawartości 2"/>
          <p:cNvSpPr>
            <a:spLocks noGrp="1"/>
          </p:cNvSpPr>
          <p:nvPr>
            <p:ph idx="1"/>
          </p:nvPr>
        </p:nvSpPr>
        <p:spPr/>
        <p:txBody>
          <a:bodyPr/>
          <a:lstStyle/>
          <a:p>
            <a:endParaRPr lang="pl-PL" altLang="pl-PL" smtClean="0"/>
          </a:p>
          <a:p>
            <a:r>
              <a:rPr lang="pl-PL" altLang="pl-PL" smtClean="0"/>
              <a:t>nierówność wobec prawa</a:t>
            </a:r>
          </a:p>
          <a:p>
            <a:r>
              <a:rPr lang="pl-PL" altLang="pl-PL" smtClean="0"/>
              <a:t>odpowiedzialność obiektywna - skutek</a:t>
            </a:r>
          </a:p>
          <a:p>
            <a:r>
              <a:rPr lang="pl-PL" altLang="pl-PL" smtClean="0"/>
              <a:t>odpowiedzialność zbiorowa</a:t>
            </a:r>
          </a:p>
          <a:p>
            <a:r>
              <a:rPr lang="pl-PL" altLang="pl-PL" smtClean="0"/>
              <a:t>kary pieniężne (kompozycyjne) – główszczyzna (</a:t>
            </a:r>
            <a:r>
              <a:rPr lang="pl-PL" altLang="pl-PL" i="1" smtClean="0"/>
              <a:t>wergeld</a:t>
            </a:r>
            <a:r>
              <a:rPr lang="pl-PL" altLang="pl-PL" smtClean="0"/>
              <a:t>) i nawiązka</a:t>
            </a:r>
          </a:p>
          <a:p>
            <a:r>
              <a:rPr lang="pl-PL" altLang="pl-PL" smtClean="0"/>
              <a:t>ograniczenie krwawej zemsty – prawo azylu </a:t>
            </a:r>
          </a:p>
          <a:p>
            <a:r>
              <a:rPr lang="pl-PL" altLang="pl-PL" smtClean="0"/>
              <a:t>mir monarszy -  okup dla władcy (</a:t>
            </a:r>
            <a:r>
              <a:rPr lang="pl-PL" altLang="pl-PL" i="1" smtClean="0"/>
              <a:t>fredus</a:t>
            </a:r>
            <a:r>
              <a:rPr lang="pl-PL" altLang="pl-PL" smtClean="0"/>
              <a:t>)</a:t>
            </a:r>
          </a:p>
          <a:p>
            <a:r>
              <a:rPr lang="pl-PL" altLang="pl-PL" smtClean="0"/>
              <a:t>kazuistyka - brak konstrukcji ogólnych</a:t>
            </a:r>
          </a:p>
          <a:p>
            <a:endParaRPr lang="pl-PL" altLang="pl-PL" smtClean="0"/>
          </a:p>
          <a:p>
            <a:endParaRPr lang="pl-PL" altLang="pl-PL"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7239000" cy="1143000"/>
          </a:xfrm>
        </p:spPr>
        <p:txBody>
          <a:bodyPr/>
          <a:lstStyle/>
          <a:p>
            <a:pPr algn="ctr" fontAlgn="auto">
              <a:spcAft>
                <a:spcPts val="0"/>
              </a:spcAft>
              <a:defRPr/>
            </a:pPr>
            <a:r>
              <a:rPr lang="pl-PL" dirty="0" smtClean="0"/>
              <a:t>Pokój ziemski </a:t>
            </a:r>
            <a:r>
              <a:rPr lang="pl-PL" sz="3200" dirty="0" smtClean="0"/>
              <a:t>(1179 r.)</a:t>
            </a:r>
            <a:endParaRPr lang="pl-PL" dirty="0"/>
          </a:p>
        </p:txBody>
      </p:sp>
      <p:sp>
        <p:nvSpPr>
          <p:cNvPr id="3" name="Symbol zastępczy zawartości 2"/>
          <p:cNvSpPr>
            <a:spLocks noGrp="1"/>
          </p:cNvSpPr>
          <p:nvPr>
            <p:ph idx="1"/>
          </p:nvPr>
        </p:nvSpPr>
        <p:spPr/>
        <p:txBody>
          <a:bodyPr>
            <a:normAutofit lnSpcReduction="10000"/>
          </a:bodyPr>
          <a:lstStyle/>
          <a:p>
            <a:pPr marL="274320" indent="-274320" algn="just" fontAlgn="auto">
              <a:spcAft>
                <a:spcPts val="0"/>
              </a:spcAft>
              <a:buFont typeface="Wingdings 2"/>
              <a:buNone/>
              <a:defRPr/>
            </a:pPr>
            <a:r>
              <a:rPr lang="pl-PL" dirty="0" smtClean="0"/>
              <a:t>	§ 13. Jeśli podróżujący konno staje przed koniecznością nakarmienia swego wierzchowca, wolno mu sierpem lub nożem nażąć tyle zboża, ile potrzeba by pozwolić swemu koniowi nabrać sił na drodze, ale nie wolno mu stamtąd ze zboża nic zabrać. Kto postąpi inaczej, winny jest złamania pokoju.</a:t>
            </a:r>
          </a:p>
          <a:p>
            <a:pPr marL="274320" indent="-274320" algn="just" fontAlgn="auto">
              <a:spcAft>
                <a:spcPts val="0"/>
              </a:spcAft>
              <a:buFont typeface="Wingdings 2"/>
              <a:buNone/>
              <a:defRPr/>
            </a:pPr>
            <a:r>
              <a:rPr lang="pl-PL" dirty="0" smtClean="0"/>
              <a:t>	§ 16. Na mocy władzy cesarskiej prosimy także i rozkazujemy książętom, szlachcie, wolnym i służebnym panom, żeby oni ścigali rabusiów, rozbójników, złodziei, fałszerzy monet i tych którzy im udzielają schronienia.</a:t>
            </a:r>
          </a:p>
          <a:p>
            <a:pPr marL="274320" indent="-274320" fontAlgn="auto">
              <a:spcAft>
                <a:spcPts val="0"/>
              </a:spcAft>
              <a:buFont typeface="Wingdings 2"/>
              <a:buNone/>
              <a:defRPr/>
            </a:pP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sz="4000" i="1" dirty="0" smtClean="0"/>
              <a:t>Zwierciadło Saskie</a:t>
            </a:r>
            <a:br>
              <a:rPr lang="pl-PL" sz="4000" i="1" dirty="0" smtClean="0"/>
            </a:br>
            <a:r>
              <a:rPr lang="pl-PL" sz="3600" dirty="0" smtClean="0"/>
              <a:t>(1220-1235 r.)</a:t>
            </a:r>
            <a:endParaRPr lang="pl-PL" dirty="0"/>
          </a:p>
        </p:txBody>
      </p:sp>
      <p:sp>
        <p:nvSpPr>
          <p:cNvPr id="3" name="Symbol zastępczy zawartości 2"/>
          <p:cNvSpPr>
            <a:spLocks noGrp="1"/>
          </p:cNvSpPr>
          <p:nvPr>
            <p:ph idx="1"/>
          </p:nvPr>
        </p:nvSpPr>
        <p:spPr/>
        <p:txBody>
          <a:bodyPr>
            <a:normAutofit lnSpcReduction="10000"/>
          </a:bodyPr>
          <a:lstStyle/>
          <a:p>
            <a:pPr marL="274320" indent="-274320" fontAlgn="auto">
              <a:spcAft>
                <a:spcPts val="0"/>
              </a:spcAft>
              <a:buFont typeface="Wingdings 2"/>
              <a:buNone/>
              <a:defRPr/>
            </a:pPr>
            <a:endParaRPr lang="pl-PL" dirty="0" smtClean="0"/>
          </a:p>
          <a:p>
            <a:pPr marL="274320" indent="-274320" algn="just" fontAlgn="auto">
              <a:spcAft>
                <a:spcPts val="0"/>
              </a:spcAft>
              <a:buFont typeface="Wingdings 2"/>
              <a:buNone/>
              <a:defRPr/>
            </a:pPr>
            <a:r>
              <a:rPr lang="pl-PL" dirty="0" smtClean="0"/>
              <a:t>	II.</a:t>
            </a:r>
            <a:r>
              <a:rPr lang="pl-PL" sz="2800" dirty="0" smtClean="0"/>
              <a:t> Art. 5. Kto człowieka zabija albo uwięzi, albo obrabuje, albo spali […] lub zgwałci kobietę bądź dziewczynę, albo pokój złamie, albo zostanie pojmany na cudzołóstwie – wszystkim należy ściąć głowę.</a:t>
            </a:r>
          </a:p>
          <a:p>
            <a:pPr marL="274320" indent="-274320" algn="just" fontAlgn="auto">
              <a:spcAft>
                <a:spcPts val="0"/>
              </a:spcAft>
              <a:buFont typeface="Wingdings 2"/>
              <a:buNone/>
              <a:defRPr/>
            </a:pPr>
            <a:r>
              <a:rPr lang="pl-PL" dirty="0" smtClean="0"/>
              <a:t>	II. Art. 13. […] Złodzieja trzeba wieszać […]</a:t>
            </a:r>
          </a:p>
          <a:p>
            <a:pPr marL="274320" indent="-274320" algn="just" fontAlgn="auto">
              <a:spcAft>
                <a:spcPts val="0"/>
              </a:spcAft>
              <a:buFont typeface="Wingdings 2"/>
              <a:buNone/>
              <a:defRPr/>
            </a:pPr>
            <a:r>
              <a:rPr lang="pl-PL" dirty="0" smtClean="0"/>
              <a:t>	III. Art. 3. Kobiety ciężarnej, która nosi w łonie żywe dziecko, nie wolno karać ciężej niż na skórze i włosach.</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dirty="0" smtClean="0"/>
              <a:t>Statut Vicenzy </a:t>
            </a:r>
            <a:r>
              <a:rPr lang="pl-PL" sz="3200" dirty="0" smtClean="0"/>
              <a:t>(1264 r.)</a:t>
            </a:r>
            <a:endParaRPr lang="pl-PL" dirty="0"/>
          </a:p>
        </p:txBody>
      </p:sp>
      <p:sp>
        <p:nvSpPr>
          <p:cNvPr id="18435" name="Symbol zastępczy zawartości 2"/>
          <p:cNvSpPr>
            <a:spLocks noGrp="1"/>
          </p:cNvSpPr>
          <p:nvPr>
            <p:ph idx="1"/>
          </p:nvPr>
        </p:nvSpPr>
        <p:spPr/>
        <p:txBody>
          <a:bodyPr/>
          <a:lstStyle/>
          <a:p>
            <a:pPr>
              <a:buFont typeface="Wingdings 2" pitchFamily="18" charset="2"/>
              <a:buNone/>
            </a:pPr>
            <a:r>
              <a:rPr lang="pl-PL" altLang="pl-PL" smtClean="0"/>
              <a:t>	</a:t>
            </a:r>
          </a:p>
          <a:p>
            <a:pPr algn="just">
              <a:buFont typeface="Wingdings 2" pitchFamily="18" charset="2"/>
              <a:buNone/>
            </a:pPr>
            <a:r>
              <a:rPr lang="pl-PL" altLang="pl-PL" smtClean="0"/>
              <a:t>	O niewypuszczaniu złodzieja</a:t>
            </a:r>
          </a:p>
          <a:p>
            <a:pPr algn="just">
              <a:buFont typeface="Wingdings 2" pitchFamily="18" charset="2"/>
              <a:buNone/>
            </a:pPr>
            <a:r>
              <a:rPr lang="pl-PL" altLang="pl-PL" smtClean="0"/>
              <a:t>	Stanowimy więc i nakazujemy, że jeśli ktoś schwyta złodzieja czy rabusia, czy fałszerza,  a potem uwolni go bez pozwolenia podesty, niech zapłaci tytułem bannu i kary 25 lir, z których połowa niechaj będzie tego, kto o tym doniósł.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dirty="0" err="1" smtClean="0"/>
              <a:t>Breve</a:t>
            </a:r>
            <a:r>
              <a:rPr lang="pl-PL" dirty="0" smtClean="0"/>
              <a:t> komuny i ludu</a:t>
            </a:r>
            <a:br>
              <a:rPr lang="pl-PL" dirty="0" smtClean="0"/>
            </a:br>
            <a:r>
              <a:rPr lang="pl-PL" sz="3200" dirty="0" err="1" smtClean="0"/>
              <a:t>(piz</a:t>
            </a:r>
            <a:r>
              <a:rPr lang="pl-PL" sz="3200" dirty="0" smtClean="0"/>
              <a:t>a 1286 r.)</a:t>
            </a:r>
            <a:endParaRPr lang="pl-PL" dirty="0"/>
          </a:p>
        </p:txBody>
      </p:sp>
      <p:sp>
        <p:nvSpPr>
          <p:cNvPr id="19459" name="Symbol zastępczy zawartości 2"/>
          <p:cNvSpPr>
            <a:spLocks noGrp="1"/>
          </p:cNvSpPr>
          <p:nvPr>
            <p:ph idx="1"/>
          </p:nvPr>
        </p:nvSpPr>
        <p:spPr/>
        <p:txBody>
          <a:bodyPr/>
          <a:lstStyle/>
          <a:p>
            <a:pPr algn="just">
              <a:buFont typeface="Wingdings 2" pitchFamily="18" charset="2"/>
              <a:buNone/>
            </a:pPr>
            <a:r>
              <a:rPr lang="pl-PL" altLang="pl-PL" smtClean="0"/>
              <a:t>	</a:t>
            </a:r>
          </a:p>
          <a:p>
            <a:pPr algn="just">
              <a:buFont typeface="Wingdings 2" pitchFamily="18" charset="2"/>
              <a:buNone/>
            </a:pPr>
            <a:r>
              <a:rPr lang="pl-PL" altLang="pl-PL" smtClean="0"/>
              <a:t>	O fałszywej monecie</a:t>
            </a:r>
          </a:p>
          <a:p>
            <a:pPr algn="just">
              <a:buFont typeface="Wingdings 2" pitchFamily="18" charset="2"/>
              <a:buNone/>
            </a:pPr>
            <a:r>
              <a:rPr lang="pl-PL" altLang="pl-PL" smtClean="0"/>
              <a:t>	Gdyby ktoś wyrabiał lub tłoczył monetę fałszywą, drobną lub dużą, albo powodował jej wyrabianie lub tłoczenie, niech będzie spalony tak, aby umarł.</a:t>
            </a:r>
          </a:p>
          <a:p>
            <a:pPr algn="just">
              <a:buFont typeface="Wingdings 2" pitchFamily="18" charset="2"/>
              <a:buNone/>
            </a:pPr>
            <a:r>
              <a:rPr lang="pl-PL" altLang="pl-PL" smtClean="0"/>
              <a:t>	O  fałszywym dokumencie […]</a:t>
            </a:r>
          </a:p>
          <a:p>
            <a:pPr algn="just">
              <a:buFont typeface="Wingdings 2" pitchFamily="18" charset="2"/>
              <a:buNone/>
            </a:pPr>
            <a:r>
              <a:rPr lang="pl-PL" altLang="pl-PL" smtClean="0"/>
              <a:t>	Notariusz, który sporządził fałszywy dokument, lub umyślnie każe sporządzić, oraz ten, kto go kazał sporządzić, niech będzie ścięty.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dirty="0" smtClean="0"/>
              <a:t>Wprowadzenie Zasady publicznoprawnej </a:t>
            </a:r>
            <a:endParaRPr lang="pl-PL" dirty="0"/>
          </a:p>
        </p:txBody>
      </p:sp>
      <p:sp>
        <p:nvSpPr>
          <p:cNvPr id="20483" name="Symbol zastępczy zawartości 2"/>
          <p:cNvSpPr>
            <a:spLocks noGrp="1"/>
          </p:cNvSpPr>
          <p:nvPr>
            <p:ph idx="1"/>
          </p:nvPr>
        </p:nvSpPr>
        <p:spPr/>
        <p:txBody>
          <a:bodyPr/>
          <a:lstStyle/>
          <a:p>
            <a:r>
              <a:rPr lang="pl-PL" altLang="pl-PL" smtClean="0"/>
              <a:t>od XII w.</a:t>
            </a:r>
          </a:p>
          <a:p>
            <a:r>
              <a:rPr lang="pl-PL" altLang="pl-PL" smtClean="0"/>
              <a:t>kary publiczne za naruszenie miru</a:t>
            </a:r>
          </a:p>
          <a:p>
            <a:r>
              <a:rPr lang="pl-PL" altLang="pl-PL" smtClean="0"/>
              <a:t>brak możliwości wpłacenia kompozycji</a:t>
            </a:r>
          </a:p>
          <a:p>
            <a:r>
              <a:rPr lang="pl-PL" altLang="pl-PL" smtClean="0"/>
              <a:t>ściganie publiczne (z urzędu)</a:t>
            </a:r>
          </a:p>
          <a:p>
            <a:r>
              <a:rPr lang="pl-PL" altLang="pl-PL" smtClean="0"/>
              <a:t>kary cielesne:</a:t>
            </a:r>
          </a:p>
          <a:p>
            <a:pPr lvl="1"/>
            <a:r>
              <a:rPr lang="pl-PL" altLang="pl-PL" sz="2400" smtClean="0">
                <a:solidFill>
                  <a:schemeClr val="tx1"/>
                </a:solidFill>
              </a:rPr>
              <a:t>śmierci – typy kwalifikowane</a:t>
            </a:r>
          </a:p>
          <a:p>
            <a:pPr lvl="1"/>
            <a:r>
              <a:rPr lang="pl-PL" altLang="pl-PL" sz="2400" smtClean="0">
                <a:solidFill>
                  <a:schemeClr val="tx1"/>
                </a:solidFill>
              </a:rPr>
              <a:t>kary mutylacyjne i hańbiące</a:t>
            </a:r>
          </a:p>
          <a:p>
            <a:r>
              <a:rPr lang="pl-PL" altLang="pl-PL" i="1" smtClean="0"/>
              <a:t>crimen leasae maiestatis </a:t>
            </a:r>
          </a:p>
          <a:p>
            <a:r>
              <a:rPr lang="pl-PL" altLang="pl-PL" smtClean="0"/>
              <a:t>Inkwizycja papieska - proces inkwizycyjny</a:t>
            </a:r>
          </a:p>
          <a:p>
            <a:r>
              <a:rPr lang="pl-PL" altLang="pl-PL" smtClean="0"/>
              <a:t>włoska „szkoła” prawa karnego (XIII – XV w.)</a:t>
            </a:r>
          </a:p>
          <a:p>
            <a:endParaRPr lang="pl-PL" altLang="pl-PL" smtClean="0"/>
          </a:p>
          <a:p>
            <a:endParaRPr lang="pl-PL" altLang="pl-PL"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2750303"/>
          </a:xfrm>
        </p:spPr>
        <p:txBody>
          <a:bodyPr/>
          <a:lstStyle/>
          <a:p>
            <a:pPr fontAlgn="auto">
              <a:spcAft>
                <a:spcPts val="0"/>
              </a:spcAft>
              <a:defRPr/>
            </a:pPr>
            <a:r>
              <a:rPr lang="pl-PL" b="0" dirty="0" smtClean="0"/>
              <a:t>Nowożytne</a:t>
            </a:r>
            <a:br>
              <a:rPr lang="pl-PL" b="0" dirty="0" smtClean="0"/>
            </a:br>
            <a:r>
              <a:rPr lang="pl-PL" b="0" dirty="0" smtClean="0"/>
              <a:t>Prawo karne</a:t>
            </a:r>
            <a:br>
              <a:rPr lang="pl-PL" b="0" dirty="0" smtClean="0"/>
            </a:br>
            <a:r>
              <a:rPr lang="pl-PL" sz="3600" b="0" dirty="0" smtClean="0"/>
              <a:t>- do XVIII w.</a:t>
            </a:r>
            <a:r>
              <a:rPr lang="pl-PL" b="0" dirty="0" smtClean="0"/>
              <a:t/>
            </a:r>
            <a:br>
              <a:rPr lang="pl-PL" b="0" dirty="0" smtClean="0"/>
            </a:br>
            <a:endParaRPr lang="pl-PL" b="0" dirty="0"/>
          </a:p>
        </p:txBody>
      </p:sp>
      <p:sp>
        <p:nvSpPr>
          <p:cNvPr id="21507" name="Symbol zastępczy tekstu 2"/>
          <p:cNvSpPr>
            <a:spLocks noGrp="1"/>
          </p:cNvSpPr>
          <p:nvPr>
            <p:ph type="body" idx="1"/>
          </p:nvPr>
        </p:nvSpPr>
        <p:spPr>
          <a:xfrm>
            <a:off x="1066800" y="1905000"/>
            <a:ext cx="6254750" cy="742950"/>
          </a:xfrm>
        </p:spPr>
        <p:txBody>
          <a:bodyPr/>
          <a:lstStyle/>
          <a:p>
            <a:endParaRPr lang="pl-PL" altLang="pl-PL"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i="1" dirty="0" err="1" smtClean="0"/>
              <a:t>Constitutio</a:t>
            </a:r>
            <a:r>
              <a:rPr lang="pl-PL" i="1" dirty="0" smtClean="0"/>
              <a:t> </a:t>
            </a:r>
            <a:r>
              <a:rPr lang="pl-PL" i="1" dirty="0" err="1" smtClean="0"/>
              <a:t>criminalis</a:t>
            </a:r>
            <a:r>
              <a:rPr lang="pl-PL" i="1" dirty="0" smtClean="0"/>
              <a:t> </a:t>
            </a:r>
            <a:r>
              <a:rPr lang="pl-PL" i="1" dirty="0" err="1" smtClean="0"/>
              <a:t>carolina</a:t>
            </a:r>
            <a:r>
              <a:rPr lang="pl-PL" i="1" dirty="0" smtClean="0"/>
              <a:t> </a:t>
            </a:r>
            <a:r>
              <a:rPr lang="pl-PL" sz="3100" dirty="0" smtClean="0"/>
              <a:t>(1532 r.)</a:t>
            </a:r>
            <a:endParaRPr lang="pl-PL" i="1" dirty="0"/>
          </a:p>
        </p:txBody>
      </p:sp>
      <p:sp>
        <p:nvSpPr>
          <p:cNvPr id="22531" name="Symbol zastępczy zawartości 2"/>
          <p:cNvSpPr>
            <a:spLocks noGrp="1"/>
          </p:cNvSpPr>
          <p:nvPr>
            <p:ph idx="1"/>
          </p:nvPr>
        </p:nvSpPr>
        <p:spPr/>
        <p:txBody>
          <a:bodyPr/>
          <a:lstStyle/>
          <a:p>
            <a:pPr algn="just">
              <a:buFont typeface="Wingdings 2" pitchFamily="18" charset="2"/>
              <a:buNone/>
            </a:pPr>
            <a:r>
              <a:rPr lang="pl-PL" altLang="pl-PL" smtClean="0"/>
              <a:t>	Art. 137. Każdy morderca lub zbójca w przypadku gdy nie może przedłożyć uzasadnionego usprawiedliwienia, powinien być pozbawiony życia. Według zwyczaju niektórych okolic ponoszą jednakową karę łamania kołem zabójca działający nieumyślnie i z premedytacją. Gdy tymczasem powinno się przestrzegać różnicy między nimi, a mianowicie tak, żeby podążając za zwyczajem, umyślny i działający z rozmysłem morderca podlegał karze łamania kołem,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i="1" dirty="0" err="1" smtClean="0"/>
              <a:t>Constitutio</a:t>
            </a:r>
            <a:r>
              <a:rPr lang="pl-PL" i="1" dirty="0" smtClean="0"/>
              <a:t> </a:t>
            </a:r>
            <a:r>
              <a:rPr lang="pl-PL" i="1" dirty="0" err="1" smtClean="0"/>
              <a:t>criminalis</a:t>
            </a:r>
            <a:r>
              <a:rPr lang="pl-PL" i="1" dirty="0" smtClean="0"/>
              <a:t> </a:t>
            </a:r>
            <a:r>
              <a:rPr lang="pl-PL" i="1" dirty="0" err="1" smtClean="0"/>
              <a:t>carolina</a:t>
            </a:r>
            <a:r>
              <a:rPr lang="pl-PL" i="1" dirty="0" smtClean="0"/>
              <a:t> </a:t>
            </a:r>
            <a:r>
              <a:rPr lang="pl-PL" sz="3100" dirty="0" smtClean="0"/>
              <a:t>(1532 r.)</a:t>
            </a:r>
            <a:endParaRPr lang="pl-PL" i="1" dirty="0"/>
          </a:p>
        </p:txBody>
      </p:sp>
      <p:sp>
        <p:nvSpPr>
          <p:cNvPr id="3" name="Symbol zastępczy zawartości 2"/>
          <p:cNvSpPr>
            <a:spLocks noGrp="1"/>
          </p:cNvSpPr>
          <p:nvPr>
            <p:ph idx="1"/>
          </p:nvPr>
        </p:nvSpPr>
        <p:spPr/>
        <p:txBody>
          <a:bodyPr>
            <a:normAutofit lnSpcReduction="10000"/>
          </a:bodyPr>
          <a:lstStyle/>
          <a:p>
            <a:pPr marL="274320" indent="-274320" algn="just" fontAlgn="auto">
              <a:spcAft>
                <a:spcPts val="0"/>
              </a:spcAft>
              <a:buFont typeface="Wingdings 2"/>
              <a:buNone/>
              <a:defRPr/>
            </a:pPr>
            <a:r>
              <a:rPr lang="pl-PL" dirty="0" smtClean="0"/>
              <a:t>	podczas gdy drugi, zadając śmierci w zapalczywości i gniewie, podlegałby karze śmierci przez ścięcie mieczem […]</a:t>
            </a:r>
          </a:p>
          <a:p>
            <a:pPr marL="274320" indent="-274320" algn="just" fontAlgn="auto">
              <a:spcAft>
                <a:spcPts val="0"/>
              </a:spcAft>
              <a:buFont typeface="Wingdings 2"/>
              <a:buNone/>
              <a:defRPr/>
            </a:pPr>
            <a:r>
              <a:rPr lang="pl-PL" dirty="0" smtClean="0"/>
              <a:t>	Art. 146. Jeśli ktoś, wykonując dozwoloną pracę w przeznaczonym do tego miejscu lub pomieszczeniu, przy tym niezręcznie, wbrew wszelkim oczekiwaniom i wbrew swojej woli, pozbawi kogoś życia, to może on być w wielu przypadkach uznany za niewinnego, które jednakże nie można w pełni wyliczyć. Żeby te przypadki uczynić bardziej jasnymi, podajemy następujące przykłady. </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i="1" dirty="0" err="1" smtClean="0"/>
              <a:t>Constitutio</a:t>
            </a:r>
            <a:r>
              <a:rPr lang="pl-PL" i="1" dirty="0" smtClean="0"/>
              <a:t> </a:t>
            </a:r>
            <a:r>
              <a:rPr lang="pl-PL" i="1" dirty="0" err="1" smtClean="0"/>
              <a:t>criminalis</a:t>
            </a:r>
            <a:r>
              <a:rPr lang="pl-PL" i="1" dirty="0" smtClean="0"/>
              <a:t> </a:t>
            </a:r>
            <a:r>
              <a:rPr lang="pl-PL" i="1" dirty="0" err="1" smtClean="0"/>
              <a:t>carolina</a:t>
            </a:r>
            <a:r>
              <a:rPr lang="pl-PL" i="1" dirty="0" smtClean="0"/>
              <a:t> </a:t>
            </a:r>
            <a:r>
              <a:rPr lang="pl-PL" sz="3100" dirty="0" smtClean="0"/>
              <a:t>(1532 r.)</a:t>
            </a:r>
            <a:endParaRPr lang="pl-PL" i="1" dirty="0"/>
          </a:p>
        </p:txBody>
      </p:sp>
      <p:sp>
        <p:nvSpPr>
          <p:cNvPr id="24579" name="Symbol zastępczy zawartości 2"/>
          <p:cNvSpPr>
            <a:spLocks noGrp="1"/>
          </p:cNvSpPr>
          <p:nvPr>
            <p:ph idx="1"/>
          </p:nvPr>
        </p:nvSpPr>
        <p:spPr/>
        <p:txBody>
          <a:bodyPr/>
          <a:lstStyle/>
          <a:p>
            <a:pPr algn="just">
              <a:buFont typeface="Wingdings 2" pitchFamily="18" charset="2"/>
              <a:buNone/>
            </a:pPr>
            <a:r>
              <a:rPr lang="pl-PL" altLang="pl-PL" smtClean="0"/>
              <a:t>	Gdy balwierz goląc komuś brodę w swojej izbie, jak zwykle należycie, zostanie przez kogoś uderzony lub popchnięty w taki sposób, że wbrew swojej woli podetnie on gardło temu, kogo golił [...] powinni być uznani za niewinnych. Jeśli jednak przeciwnie, balwierz golił kogoś na ulicy, lub w innym nieodpowiednim miejscu, gdzie przechodzą ludzie [...] to w takich przypadkach nie będą wolni od winy.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fontAlgn="auto">
              <a:spcAft>
                <a:spcPts val="0"/>
              </a:spcAft>
              <a:defRPr/>
            </a:pPr>
            <a:r>
              <a:rPr lang="pl-PL" b="0" dirty="0" smtClean="0"/>
              <a:t>Średniowieczne</a:t>
            </a:r>
            <a:br>
              <a:rPr lang="pl-PL" b="0" dirty="0" smtClean="0"/>
            </a:br>
            <a:r>
              <a:rPr lang="pl-PL" b="0" dirty="0" smtClean="0"/>
              <a:t>prawo Karne</a:t>
            </a:r>
            <a:endParaRPr lang="pl-PL" b="0" dirty="0"/>
          </a:p>
        </p:txBody>
      </p:sp>
      <p:sp>
        <p:nvSpPr>
          <p:cNvPr id="7171" name="Symbol zastępczy tekstu 2"/>
          <p:cNvSpPr>
            <a:spLocks noGrp="1"/>
          </p:cNvSpPr>
          <p:nvPr>
            <p:ph type="body" idx="1"/>
          </p:nvPr>
        </p:nvSpPr>
        <p:spPr>
          <a:xfrm>
            <a:off x="1066800" y="1905000"/>
            <a:ext cx="6254750" cy="742950"/>
          </a:xfrm>
        </p:spPr>
        <p:txBody>
          <a:bodyPr/>
          <a:lstStyle/>
          <a:p>
            <a:endParaRPr lang="pl-PL" altLang="pl-PL"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i="1" dirty="0" err="1" smtClean="0"/>
              <a:t>Constitutio</a:t>
            </a:r>
            <a:r>
              <a:rPr lang="pl-PL" i="1" dirty="0" smtClean="0"/>
              <a:t> </a:t>
            </a:r>
            <a:r>
              <a:rPr lang="pl-PL" i="1" dirty="0" err="1" smtClean="0"/>
              <a:t>criminalis</a:t>
            </a:r>
            <a:r>
              <a:rPr lang="pl-PL" i="1" dirty="0" smtClean="0"/>
              <a:t> </a:t>
            </a:r>
            <a:r>
              <a:rPr lang="pl-PL" i="1" dirty="0" err="1" smtClean="0"/>
              <a:t>carolina</a:t>
            </a:r>
            <a:r>
              <a:rPr lang="pl-PL" i="1" dirty="0" smtClean="0"/>
              <a:t> </a:t>
            </a:r>
            <a:r>
              <a:rPr lang="pl-PL" sz="3100" dirty="0" smtClean="0"/>
              <a:t>(1532 r.)</a:t>
            </a:r>
            <a:endParaRPr lang="pl-PL" i="1" dirty="0"/>
          </a:p>
        </p:txBody>
      </p:sp>
      <p:sp>
        <p:nvSpPr>
          <p:cNvPr id="25603" name="Symbol zastępczy zawartości 2"/>
          <p:cNvSpPr>
            <a:spLocks noGrp="1"/>
          </p:cNvSpPr>
          <p:nvPr>
            <p:ph idx="1"/>
          </p:nvPr>
        </p:nvSpPr>
        <p:spPr/>
        <p:txBody>
          <a:bodyPr/>
          <a:lstStyle/>
          <a:p>
            <a:pPr algn="just">
              <a:buFont typeface="Wingdings 2" pitchFamily="18" charset="2"/>
              <a:buNone/>
            </a:pPr>
            <a:r>
              <a:rPr lang="pl-PL" altLang="pl-PL" smtClean="0"/>
              <a:t>	</a:t>
            </a:r>
          </a:p>
          <a:p>
            <a:pPr algn="just">
              <a:buFont typeface="Wingdings 2" pitchFamily="18" charset="2"/>
              <a:buNone/>
            </a:pPr>
            <a:r>
              <a:rPr lang="pl-PL" altLang="pl-PL" smtClean="0"/>
              <a:t>	Art. 178. Jeśli ktoś usiłowałby popełnić przestępstwo za pomocą takich czynności, które jawnie służyłyby dokonaniu przestępstwa, lecz jednakże wbrew jego woli w dokonaniu tego przestępstwa przeszkodziłyby mu inne czynności, to za tę swą złą wolę, przejawiającą się w tych działaniach, powinien on zostać ukarany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smtClean="0"/>
              <a:t>Trzeci Statut Litewski</a:t>
            </a:r>
            <a:br>
              <a:rPr lang="pl-PL" i="1" dirty="0" smtClean="0"/>
            </a:br>
            <a:r>
              <a:rPr lang="pl-PL" sz="3200" dirty="0" smtClean="0"/>
              <a:t>(1588 r.)</a:t>
            </a:r>
            <a:endParaRPr lang="pl-PL" dirty="0"/>
          </a:p>
        </p:txBody>
      </p:sp>
      <p:sp>
        <p:nvSpPr>
          <p:cNvPr id="26627" name="Symbol zastępczy zawartości 2"/>
          <p:cNvSpPr>
            <a:spLocks noGrp="1"/>
          </p:cNvSpPr>
          <p:nvPr>
            <p:ph idx="1"/>
          </p:nvPr>
        </p:nvSpPr>
        <p:spPr/>
        <p:txBody>
          <a:bodyPr/>
          <a:lstStyle/>
          <a:p>
            <a:pPr algn="just">
              <a:buFont typeface="Wingdings 2" pitchFamily="18" charset="2"/>
              <a:buNone/>
            </a:pPr>
            <a:r>
              <a:rPr lang="pl-PL" altLang="pl-PL" smtClean="0"/>
              <a:t>	</a:t>
            </a:r>
          </a:p>
          <a:p>
            <a:pPr algn="just">
              <a:buFont typeface="Wingdings 2" pitchFamily="18" charset="2"/>
              <a:buNone/>
            </a:pPr>
            <a:r>
              <a:rPr lang="pl-PL" altLang="pl-PL" smtClean="0"/>
              <a:t>	XII. Art. 1. Powściągając My Hospodar swawoleństwa i zuchwalstwa ludzkie, które się od czasu w ludziach niepowściągliwych, bez wszelkiej bojaźni Bożej okazują, z czego i krew niewinną ludzką niewstydliwie w nadzieję zapłaty za nią pieniężnej, rozlewają i tym niemniej Pana Boga ku gniewu na Rzeczpospolitą pobudzają […]</a:t>
            </a:r>
          </a:p>
          <a:p>
            <a:pPr>
              <a:buFont typeface="Wingdings 2" pitchFamily="18" charset="2"/>
              <a:buNone/>
            </a:pPr>
            <a:endParaRPr lang="pl-PL" altLang="pl-PL"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smtClean="0"/>
              <a:t>Trzeci Statut Litewski</a:t>
            </a:r>
            <a:br>
              <a:rPr lang="pl-PL" i="1" dirty="0" smtClean="0"/>
            </a:br>
            <a:r>
              <a:rPr lang="pl-PL" sz="3200" dirty="0" smtClean="0"/>
              <a:t>(1588 r.)</a:t>
            </a:r>
            <a:endParaRPr lang="pl-PL" dirty="0"/>
          </a:p>
        </p:txBody>
      </p:sp>
      <p:sp>
        <p:nvSpPr>
          <p:cNvPr id="27651" name="Symbol zastępczy zawartości 2"/>
          <p:cNvSpPr>
            <a:spLocks noGrp="1"/>
          </p:cNvSpPr>
          <p:nvPr>
            <p:ph idx="1"/>
          </p:nvPr>
        </p:nvSpPr>
        <p:spPr/>
        <p:txBody>
          <a:bodyPr/>
          <a:lstStyle/>
          <a:p>
            <a:pPr algn="just">
              <a:buFont typeface="Wingdings 2" pitchFamily="18" charset="2"/>
              <a:buNone/>
            </a:pPr>
            <a:r>
              <a:rPr lang="pl-PL" altLang="pl-PL" smtClean="0"/>
              <a:t>	</a:t>
            </a:r>
          </a:p>
          <a:p>
            <a:pPr algn="just">
              <a:buFont typeface="Wingdings 2" pitchFamily="18" charset="2"/>
              <a:buNone/>
            </a:pPr>
            <a:r>
              <a:rPr lang="pl-PL" altLang="pl-PL" smtClean="0"/>
              <a:t>	XIV. Art. 30. (...) Ustawujemy, jeśliby mąż mając w podejrzeniu żonę swą o cudzołóstwo i na toby się nasadziwszy cudzołożnika jakiegożkolwiek stanu zastał z nią na wszeteczności (...) oni oboje gardłem karani być mają (...)</a:t>
            </a:r>
          </a:p>
          <a:p>
            <a:pPr algn="just">
              <a:buFont typeface="Wingdings 2" pitchFamily="18" charset="2"/>
              <a:buNone/>
            </a:pPr>
            <a:endParaRPr lang="pl-PL" altLang="pl-PL" smtClean="0"/>
          </a:p>
          <a:p>
            <a:pPr>
              <a:buFont typeface="Wingdings 2" pitchFamily="18" charset="2"/>
              <a:buNone/>
            </a:pPr>
            <a:endParaRPr lang="pl-PL" altLang="pl-PL"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dirty="0" smtClean="0"/>
              <a:t>Nowożytne zasady odpowiedzialności karnej (1/2)</a:t>
            </a:r>
            <a:endParaRPr lang="pl-PL" dirty="0"/>
          </a:p>
        </p:txBody>
      </p:sp>
      <p:sp>
        <p:nvSpPr>
          <p:cNvPr id="28675" name="Symbol zastępczy zawartości 2"/>
          <p:cNvSpPr>
            <a:spLocks noGrp="1"/>
          </p:cNvSpPr>
          <p:nvPr>
            <p:ph idx="1"/>
          </p:nvPr>
        </p:nvSpPr>
        <p:spPr/>
        <p:txBody>
          <a:bodyPr/>
          <a:lstStyle/>
          <a:p>
            <a:endParaRPr lang="pl-PL" altLang="pl-PL" smtClean="0"/>
          </a:p>
          <a:p>
            <a:r>
              <a:rPr lang="pl-PL" altLang="pl-PL" smtClean="0"/>
              <a:t>oparte na rozwiązaniach rzymsko - kanonicznych</a:t>
            </a:r>
          </a:p>
          <a:p>
            <a:r>
              <a:rPr lang="pl-PL" altLang="pl-PL" smtClean="0"/>
              <a:t>ukształtowane w Średniowieczu przez włoską doktrynę i praktykę prawa karnego </a:t>
            </a:r>
          </a:p>
          <a:p>
            <a:r>
              <a:rPr lang="pl-PL" altLang="pl-PL" smtClean="0"/>
              <a:t>rozpowszechnione od XVI w. - </a:t>
            </a:r>
            <a:r>
              <a:rPr lang="pl-PL" altLang="pl-PL" i="1" smtClean="0"/>
              <a:t>Carolina</a:t>
            </a:r>
            <a:endParaRPr lang="pl-PL" altLang="pl-PL" smtClean="0"/>
          </a:p>
          <a:p>
            <a:r>
              <a:rPr lang="pl-PL" altLang="pl-PL" smtClean="0"/>
              <a:t>zasada publicznoprawna</a:t>
            </a:r>
          </a:p>
          <a:p>
            <a:r>
              <a:rPr lang="pl-PL" altLang="pl-PL" smtClean="0"/>
              <a:t>powszechność stanowionego prawa karnego – nie w Polsce</a:t>
            </a:r>
          </a:p>
          <a:p>
            <a:r>
              <a:rPr lang="pl-PL" altLang="pl-PL" smtClean="0"/>
              <a:t>odstraszanie – prewencja ogólna</a:t>
            </a:r>
          </a:p>
          <a:p>
            <a:endParaRPr lang="pl-PL" altLang="pl-PL" smtClean="0"/>
          </a:p>
          <a:p>
            <a:endParaRPr lang="pl-PL" altLang="pl-PL" smtClean="0"/>
          </a:p>
          <a:p>
            <a:endParaRPr lang="pl-PL" altLang="pl-PL" smtClean="0"/>
          </a:p>
          <a:p>
            <a:endParaRPr lang="pl-PL" altLang="pl-PL"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dirty="0" smtClean="0"/>
              <a:t>Nowożytne zasady odpowiedzialności karnej (2/</a:t>
            </a:r>
            <a:r>
              <a:rPr lang="pl-PL" dirty="0" err="1" smtClean="0"/>
              <a:t>2</a:t>
            </a:r>
            <a:r>
              <a:rPr lang="pl-PL" dirty="0" smtClean="0"/>
              <a:t>)</a:t>
            </a:r>
            <a:endParaRPr lang="pl-PL" dirty="0"/>
          </a:p>
        </p:txBody>
      </p:sp>
      <p:sp>
        <p:nvSpPr>
          <p:cNvPr id="29699" name="Symbol zastępczy zawartości 2"/>
          <p:cNvSpPr>
            <a:spLocks noGrp="1"/>
          </p:cNvSpPr>
          <p:nvPr>
            <p:ph idx="1"/>
          </p:nvPr>
        </p:nvSpPr>
        <p:spPr/>
        <p:txBody>
          <a:bodyPr/>
          <a:lstStyle/>
          <a:p>
            <a:endParaRPr lang="pl-PL" altLang="pl-PL" smtClean="0"/>
          </a:p>
          <a:p>
            <a:r>
              <a:rPr lang="pl-PL" altLang="pl-PL" smtClean="0"/>
              <a:t>odpowiedzialność subiektywna na zasadzie winy umyślnej i nieumyślnej</a:t>
            </a:r>
          </a:p>
          <a:p>
            <a:r>
              <a:rPr lang="pl-PL" altLang="pl-PL" smtClean="0"/>
              <a:t>odpowiedzialność indywidualna</a:t>
            </a:r>
          </a:p>
          <a:p>
            <a:r>
              <a:rPr lang="pl-PL" altLang="pl-PL" smtClean="0"/>
              <a:t>okoliczności wyłączające przestępność czynu</a:t>
            </a:r>
          </a:p>
          <a:p>
            <a:r>
              <a:rPr lang="pl-PL" altLang="pl-PL" smtClean="0"/>
              <a:t>ogólna konstrukcja usiłowania</a:t>
            </a:r>
          </a:p>
          <a:p>
            <a:r>
              <a:rPr lang="pl-PL" altLang="pl-PL" smtClean="0"/>
              <a:t>kary cielesne</a:t>
            </a:r>
          </a:p>
          <a:p>
            <a:r>
              <a:rPr lang="pl-PL" altLang="pl-PL" smtClean="0"/>
              <a:t>arbitralność i analogia</a:t>
            </a:r>
          </a:p>
          <a:p>
            <a:r>
              <a:rPr lang="pl-PL" altLang="pl-PL" smtClean="0"/>
              <a:t>łagodzenie i obostrzenie kar</a:t>
            </a:r>
          </a:p>
          <a:p>
            <a:endParaRPr lang="pl-PL" altLang="pl-PL" smtClean="0"/>
          </a:p>
          <a:p>
            <a:endParaRPr lang="pl-PL" altLang="pl-PL" smtClean="0"/>
          </a:p>
          <a:p>
            <a:endParaRPr lang="pl-PL" altLang="pl-PL" smtClean="0"/>
          </a:p>
          <a:p>
            <a:endParaRPr lang="pl-PL" altLang="pl-P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pl-PL" dirty="0" smtClean="0"/>
              <a:t>„pierwotne” zasady odpowiedzialności karnej</a:t>
            </a:r>
            <a:endParaRPr lang="pl-PL" dirty="0"/>
          </a:p>
        </p:txBody>
      </p:sp>
      <p:sp>
        <p:nvSpPr>
          <p:cNvPr id="8195" name="Symbol zastępczy zawartości 2"/>
          <p:cNvSpPr>
            <a:spLocks noGrp="1"/>
          </p:cNvSpPr>
          <p:nvPr>
            <p:ph idx="1"/>
          </p:nvPr>
        </p:nvSpPr>
        <p:spPr/>
        <p:txBody>
          <a:bodyPr/>
          <a:lstStyle/>
          <a:p>
            <a:endParaRPr lang="pl-PL" altLang="pl-PL" smtClean="0"/>
          </a:p>
          <a:p>
            <a:r>
              <a:rPr lang="pl-PL" altLang="pl-PL" smtClean="0"/>
              <a:t>odpowiedzialność za wyrządzoną szkodę</a:t>
            </a:r>
          </a:p>
          <a:p>
            <a:r>
              <a:rPr lang="pl-PL" altLang="pl-PL" smtClean="0"/>
              <a:t>brak rozróżnienia odpowiedzialności karnej od cywilnej</a:t>
            </a:r>
          </a:p>
          <a:p>
            <a:r>
              <a:rPr lang="pl-PL" altLang="pl-PL" smtClean="0"/>
              <a:t>prywatnoprawny charakter odpowiedzialności – ród – wróżda (</a:t>
            </a:r>
            <a:r>
              <a:rPr lang="pl-PL" altLang="pl-PL" i="1" smtClean="0"/>
              <a:t>faida</a:t>
            </a:r>
            <a:r>
              <a:rPr lang="pl-PL" altLang="pl-PL" smtClean="0"/>
              <a:t>)</a:t>
            </a:r>
          </a:p>
          <a:p>
            <a:r>
              <a:rPr lang="pl-PL" altLang="pl-PL" smtClean="0"/>
              <a:t>możliwość zapłaty okupu (</a:t>
            </a:r>
            <a:r>
              <a:rPr lang="pl-PL" altLang="pl-PL" i="1" smtClean="0"/>
              <a:t>compositio</a:t>
            </a:r>
            <a:r>
              <a:rPr lang="pl-PL" altLang="pl-PL" smtClean="0"/>
              <a:t>)</a:t>
            </a:r>
          </a:p>
          <a:p>
            <a:r>
              <a:rPr lang="pl-PL" altLang="pl-PL" smtClean="0"/>
              <a:t>publiczno - sakralny charakter wybranych przestępstw – odzwierciedlająca kara śmierci</a:t>
            </a:r>
          </a:p>
          <a:p>
            <a:pPr>
              <a:buFont typeface="Wingdings 2" pitchFamily="18" charset="2"/>
              <a:buNone/>
            </a:pPr>
            <a:endParaRPr lang="pl-PL" altLang="pl-P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err="1" smtClean="0"/>
              <a:t>Lex</a:t>
            </a:r>
            <a:r>
              <a:rPr lang="pl-PL" i="1" dirty="0" smtClean="0"/>
              <a:t> </a:t>
            </a:r>
            <a:r>
              <a:rPr lang="pl-PL" i="1" dirty="0" err="1" smtClean="0"/>
              <a:t>Salica</a:t>
            </a:r>
            <a:r>
              <a:rPr lang="pl-PL" dirty="0" smtClean="0"/>
              <a:t> </a:t>
            </a:r>
            <a:r>
              <a:rPr lang="pl-PL" sz="3200" dirty="0" smtClean="0"/>
              <a:t>(początek VI w.)</a:t>
            </a:r>
            <a:endParaRPr lang="pl-PL" dirty="0"/>
          </a:p>
        </p:txBody>
      </p:sp>
      <p:sp>
        <p:nvSpPr>
          <p:cNvPr id="3" name="Symbol zastępczy zawartości 2"/>
          <p:cNvSpPr>
            <a:spLocks noGrp="1"/>
          </p:cNvSpPr>
          <p:nvPr>
            <p:ph idx="1"/>
          </p:nvPr>
        </p:nvSpPr>
        <p:spPr/>
        <p:txBody>
          <a:bodyPr>
            <a:normAutofit fontScale="85000" lnSpcReduction="20000"/>
          </a:bodyPr>
          <a:lstStyle/>
          <a:p>
            <a:pPr marL="274320" indent="-274320" algn="just" fontAlgn="auto">
              <a:spcAft>
                <a:spcPts val="0"/>
              </a:spcAft>
              <a:buFont typeface="Wingdings 2"/>
              <a:buNone/>
              <a:defRPr/>
            </a:pPr>
            <a:endParaRPr lang="pl-PL" sz="3000" dirty="0" smtClean="0"/>
          </a:p>
          <a:p>
            <a:pPr marL="274320" indent="-274320" algn="just" fontAlgn="auto">
              <a:spcAft>
                <a:spcPts val="0"/>
              </a:spcAft>
              <a:buFont typeface="Wingdings 2"/>
              <a:buNone/>
              <a:defRPr/>
            </a:pPr>
            <a:r>
              <a:rPr lang="pl-PL" sz="3000" dirty="0" smtClean="0"/>
              <a:t>	XLII. O zabójstwach ludzi wolnych</a:t>
            </a:r>
          </a:p>
          <a:p>
            <a:pPr marL="274320" indent="-274320" algn="just" fontAlgn="auto">
              <a:spcAft>
                <a:spcPts val="0"/>
              </a:spcAft>
              <a:buFont typeface="Wingdings 2"/>
              <a:buNone/>
              <a:defRPr/>
            </a:pPr>
            <a:r>
              <a:rPr lang="pl-PL" sz="3000" dirty="0" smtClean="0"/>
              <a:t>	1. Jeśliby ktoś zabił wolnego Franka lub barbarzyńcę, który podlega prawu salickiemu i zostanie mu to udowodnione, zasądzony zostanie jako winny na 8.000 denarów, które czynią 200 solidów.</a:t>
            </a:r>
          </a:p>
          <a:p>
            <a:pPr marL="274320" indent="-274320" algn="just" fontAlgn="auto">
              <a:spcAft>
                <a:spcPts val="0"/>
              </a:spcAft>
              <a:buFont typeface="Wingdings 2"/>
              <a:buNone/>
              <a:defRPr/>
            </a:pPr>
            <a:r>
              <a:rPr lang="pl-PL" sz="3000" dirty="0" smtClean="0"/>
              <a:t>	2. Jeżeli zaś wrzuci go do studni lub do wody albo w celu ukrycia zasłoni gałęziami lub innymi rzeczami, niech będzie zasądzony jako winny na 24.000 denarów, które czynią 600 solidów.</a:t>
            </a:r>
          </a:p>
          <a:p>
            <a:pPr marL="274320" indent="-274320" fontAlgn="auto">
              <a:spcAft>
                <a:spcPts val="0"/>
              </a:spcAft>
              <a:buFont typeface="Wingdings 2"/>
              <a:buNone/>
              <a:defRPr/>
            </a:pPr>
            <a:r>
              <a:rPr lang="pl-PL" dirty="0" smtClean="0"/>
              <a:t>	</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err="1" smtClean="0"/>
              <a:t>Lex</a:t>
            </a:r>
            <a:r>
              <a:rPr lang="pl-PL" i="1" dirty="0" smtClean="0"/>
              <a:t> </a:t>
            </a:r>
            <a:r>
              <a:rPr lang="pl-PL" i="1" dirty="0" err="1" smtClean="0"/>
              <a:t>Salica</a:t>
            </a:r>
            <a:r>
              <a:rPr lang="pl-PL" dirty="0" smtClean="0"/>
              <a:t> </a:t>
            </a:r>
            <a:r>
              <a:rPr lang="pl-PL" sz="3200" dirty="0" smtClean="0"/>
              <a:t>(początek VI w.)</a:t>
            </a:r>
            <a:endParaRPr lang="pl-PL" dirty="0"/>
          </a:p>
        </p:txBody>
      </p:sp>
      <p:sp>
        <p:nvSpPr>
          <p:cNvPr id="10243" name="Symbol zastępczy zawartości 2"/>
          <p:cNvSpPr>
            <a:spLocks noGrp="1"/>
          </p:cNvSpPr>
          <p:nvPr>
            <p:ph idx="1"/>
          </p:nvPr>
        </p:nvSpPr>
        <p:spPr/>
        <p:txBody>
          <a:bodyPr/>
          <a:lstStyle/>
          <a:p>
            <a:pPr>
              <a:buFont typeface="Wingdings 2" pitchFamily="18" charset="2"/>
              <a:buNone/>
            </a:pPr>
            <a:r>
              <a:rPr lang="pl-PL" altLang="pl-PL" smtClean="0"/>
              <a:t>	</a:t>
            </a:r>
          </a:p>
          <a:p>
            <a:pPr algn="just">
              <a:buFont typeface="Wingdings 2" pitchFamily="18" charset="2"/>
              <a:buNone/>
            </a:pPr>
            <a:r>
              <a:rPr lang="pl-PL" altLang="pl-PL" smtClean="0"/>
              <a:t>	3. Jeśliby zaś zabił człowieka pozostającego pod opieką królewską lub wolną kobietę, zasądzony będzie na 24.000 denarów, które czynią 600 solidów […]</a:t>
            </a:r>
          </a:p>
          <a:p>
            <a:pPr algn="just">
              <a:buFont typeface="Wingdings 2" pitchFamily="18" charset="2"/>
              <a:buNone/>
            </a:pPr>
            <a:r>
              <a:rPr lang="pl-PL" altLang="pl-PL" smtClean="0"/>
              <a:t>	6. Jeżeli zaś zabije Rzymianina posiadającego ziemię, który nie był biesiadnikiem króla, niech będzie zasądzony jako winny na 4000 denarów, które czynią 100 solidów.</a:t>
            </a:r>
          </a:p>
          <a:p>
            <a:pPr>
              <a:buFont typeface="Wingdings 2" pitchFamily="18" charset="2"/>
              <a:buNone/>
            </a:pPr>
            <a:r>
              <a:rPr lang="pl-PL" altLang="pl-PL"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err="1" smtClean="0"/>
              <a:t>Lex</a:t>
            </a:r>
            <a:r>
              <a:rPr lang="pl-PL" i="1" dirty="0" smtClean="0"/>
              <a:t> </a:t>
            </a:r>
            <a:r>
              <a:rPr lang="pl-PL" i="1" dirty="0" err="1" smtClean="0"/>
              <a:t>Salica</a:t>
            </a:r>
            <a:r>
              <a:rPr lang="pl-PL" dirty="0" smtClean="0"/>
              <a:t> </a:t>
            </a:r>
            <a:r>
              <a:rPr lang="pl-PL" sz="3200" dirty="0" smtClean="0"/>
              <a:t>(początek VI w.)</a:t>
            </a:r>
            <a:endParaRPr lang="pl-PL" dirty="0"/>
          </a:p>
        </p:txBody>
      </p:sp>
      <p:sp>
        <p:nvSpPr>
          <p:cNvPr id="11267" name="Symbol zastępczy zawartości 2"/>
          <p:cNvSpPr>
            <a:spLocks noGrp="1"/>
          </p:cNvSpPr>
          <p:nvPr>
            <p:ph idx="1"/>
          </p:nvPr>
        </p:nvSpPr>
        <p:spPr/>
        <p:txBody>
          <a:bodyPr/>
          <a:lstStyle/>
          <a:p>
            <a:pPr algn="just">
              <a:buFont typeface="Wingdings 2" pitchFamily="18" charset="2"/>
              <a:buNone/>
            </a:pPr>
            <a:endParaRPr lang="pl-PL" altLang="pl-PL" sz="3000" smtClean="0"/>
          </a:p>
          <a:p>
            <a:pPr algn="just">
              <a:buFont typeface="Wingdings 2" pitchFamily="18" charset="2"/>
              <a:buNone/>
            </a:pPr>
            <a:r>
              <a:rPr lang="pl-PL" altLang="pl-PL" sz="3000" smtClean="0"/>
              <a:t>	</a:t>
            </a:r>
            <a:r>
              <a:rPr lang="pl-PL" altLang="pl-PL" sz="2800" smtClean="0"/>
              <a:t>XLI. O zabójstwie dokonanym w oddziale zbrojnych</a:t>
            </a:r>
          </a:p>
          <a:p>
            <a:pPr algn="just">
              <a:buFont typeface="Wingdings 2" pitchFamily="18" charset="2"/>
              <a:buNone/>
            </a:pPr>
            <a:r>
              <a:rPr lang="pl-PL" altLang="pl-PL" sz="2800" smtClean="0"/>
              <a:t>	1. Jeżeli ktoś, zgromadziwszy oddział zbrojnych, napadnie człowieka wolnego w jego domu i tam go zabije, a zabity był w drużynie królewskiej, zasądzony zostanie jako winny na 72.000 denarów, które czynią 1800 solidów.</a:t>
            </a:r>
          </a:p>
          <a:p>
            <a:pPr>
              <a:buFont typeface="Wingdings 2" pitchFamily="18" charset="2"/>
              <a:buNone/>
            </a:pPr>
            <a:r>
              <a:rPr lang="pl-PL" altLang="pl-PL"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smtClean="0"/>
              <a:t>Edykt </a:t>
            </a:r>
            <a:r>
              <a:rPr lang="pl-PL" i="1" dirty="0" err="1" smtClean="0"/>
              <a:t>Rotara</a:t>
            </a:r>
            <a:r>
              <a:rPr lang="pl-PL" i="1" dirty="0" smtClean="0"/>
              <a:t> </a:t>
            </a:r>
            <a:r>
              <a:rPr lang="pl-PL" sz="3200" dirty="0" smtClean="0"/>
              <a:t>(643 r.)</a:t>
            </a:r>
            <a:endParaRPr lang="pl-PL" dirty="0"/>
          </a:p>
        </p:txBody>
      </p:sp>
      <p:sp>
        <p:nvSpPr>
          <p:cNvPr id="3" name="Symbol zastępczy zawartości 2"/>
          <p:cNvSpPr>
            <a:spLocks noGrp="1"/>
          </p:cNvSpPr>
          <p:nvPr>
            <p:ph idx="1"/>
          </p:nvPr>
        </p:nvSpPr>
        <p:spPr/>
        <p:txBody>
          <a:bodyPr>
            <a:normAutofit lnSpcReduction="10000"/>
          </a:bodyPr>
          <a:lstStyle/>
          <a:p>
            <a:pPr marL="274320" indent="-274320" algn="just" fontAlgn="auto">
              <a:spcAft>
                <a:spcPts val="0"/>
              </a:spcAft>
              <a:buFont typeface="Wingdings 2"/>
              <a:buNone/>
              <a:defRPr/>
            </a:pPr>
            <a:r>
              <a:rPr lang="pl-PL" dirty="0" smtClean="0"/>
              <a:t>	138. O wspólnym ścinaniu drzewa i zabójstwie człowieka.</a:t>
            </a:r>
          </a:p>
          <a:p>
            <a:pPr marL="274320" indent="-274320" algn="just" fontAlgn="auto">
              <a:spcAft>
                <a:spcPts val="0"/>
              </a:spcAft>
              <a:buFont typeface="Wingdings 2"/>
              <a:buNone/>
              <a:defRPr/>
            </a:pPr>
            <a:r>
              <a:rPr lang="pl-PL" dirty="0" smtClean="0"/>
              <a:t>	Jeżeli dwóch albo trzech albo więcej ludzi będzie ścinać jedno drzewo i innego człowieka, nadchodzącego, tym drzewem zabiją, wtedy niech ścinający drzewo, ilu by ich było, okupią na równi to zabójstwo. A jeśli przypadkiem ktoś z samych ścinających zostanie przez drzewo zabity, to gdyby było ich dwóch, niech połowę </a:t>
            </a:r>
            <a:r>
              <a:rPr lang="pl-PL" dirty="0" err="1" smtClean="0"/>
              <a:t>wergeldu</a:t>
            </a:r>
            <a:r>
              <a:rPr lang="pl-PL" dirty="0" smtClean="0"/>
              <a:t> przypisze się temu zmarłemu, a połowę niech jego kolega odda krewnym […]</a:t>
            </a:r>
          </a:p>
          <a:p>
            <a:pPr marL="274320" indent="-274320" fontAlgn="auto">
              <a:spcAft>
                <a:spcPts val="0"/>
              </a:spcAft>
              <a:buFont typeface="Wingdings 2"/>
              <a:buNone/>
              <a:defRPr/>
            </a:pP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smtClean="0"/>
              <a:t>Edykt </a:t>
            </a:r>
            <a:r>
              <a:rPr lang="pl-PL" i="1" dirty="0" err="1" smtClean="0"/>
              <a:t>Rotara</a:t>
            </a:r>
            <a:r>
              <a:rPr lang="pl-PL" i="1" dirty="0" smtClean="0"/>
              <a:t> </a:t>
            </a:r>
            <a:r>
              <a:rPr lang="pl-PL" sz="3200" dirty="0" smtClean="0"/>
              <a:t>(643 r.)</a:t>
            </a:r>
            <a:endParaRPr lang="pl-PL" dirty="0"/>
          </a:p>
        </p:txBody>
      </p:sp>
      <p:sp>
        <p:nvSpPr>
          <p:cNvPr id="13315" name="Symbol zastępczy zawartości 2"/>
          <p:cNvSpPr>
            <a:spLocks noGrp="1"/>
          </p:cNvSpPr>
          <p:nvPr>
            <p:ph idx="1"/>
          </p:nvPr>
        </p:nvSpPr>
        <p:spPr/>
        <p:txBody>
          <a:bodyPr/>
          <a:lstStyle/>
          <a:p>
            <a:pPr>
              <a:buFont typeface="Wingdings 2" pitchFamily="18" charset="2"/>
              <a:buNone/>
            </a:pPr>
            <a:r>
              <a:rPr lang="pl-PL" altLang="pl-PL" smtClean="0"/>
              <a:t>	</a:t>
            </a:r>
          </a:p>
          <a:p>
            <a:pPr algn="just">
              <a:buFont typeface="Wingdings 2" pitchFamily="18" charset="2"/>
              <a:buNone/>
            </a:pPr>
            <a:r>
              <a:rPr lang="pl-PL" altLang="pl-PL" smtClean="0"/>
              <a:t>	139. O rozpuszczaniu trucizny.</a:t>
            </a:r>
          </a:p>
          <a:p>
            <a:pPr algn="just">
              <a:buFont typeface="Wingdings 2" pitchFamily="18" charset="2"/>
              <a:buNone/>
            </a:pPr>
            <a:r>
              <a:rPr lang="pl-PL" altLang="pl-PL" smtClean="0"/>
              <a:t>	Jeżeli jakiś człowiek wolny lub kobieta rozpuści truciznę i zechce ją dać drugiemu do wypicia, niech okupi to 20 solidami […]</a:t>
            </a:r>
          </a:p>
          <a:p>
            <a:pPr algn="just">
              <a:buFont typeface="Wingdings 2" pitchFamily="18" charset="2"/>
              <a:buNone/>
            </a:pPr>
            <a:r>
              <a:rPr lang="pl-PL" altLang="pl-PL" smtClean="0"/>
              <a:t>	140. Jeżeli wolny lub wolna da drugiemu truciznę do wypicia, a ten przyjmie, ale od tej trucizny nie umrze, ten, który dał truciznę niech okupi to połową jego wergeldu […]</a:t>
            </a:r>
          </a:p>
          <a:p>
            <a:pPr>
              <a:buFont typeface="Wingdings 2" pitchFamily="18" charset="2"/>
              <a:buNone/>
            </a:pPr>
            <a:endParaRPr lang="pl-PL" altLang="pl-PL"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143000"/>
          </a:xfrm>
        </p:spPr>
        <p:txBody>
          <a:bodyPr/>
          <a:lstStyle/>
          <a:p>
            <a:pPr algn="ctr" fontAlgn="auto">
              <a:spcAft>
                <a:spcPts val="0"/>
              </a:spcAft>
              <a:defRPr/>
            </a:pPr>
            <a:r>
              <a:rPr lang="pl-PL" i="1" dirty="0" smtClean="0"/>
              <a:t>Edykt </a:t>
            </a:r>
            <a:r>
              <a:rPr lang="pl-PL" i="1" dirty="0" err="1" smtClean="0"/>
              <a:t>Rotara</a:t>
            </a:r>
            <a:r>
              <a:rPr lang="pl-PL" i="1" dirty="0" smtClean="0"/>
              <a:t> </a:t>
            </a:r>
            <a:r>
              <a:rPr lang="pl-PL" sz="3200" dirty="0" smtClean="0"/>
              <a:t>(643 r.)</a:t>
            </a:r>
            <a:endParaRPr lang="pl-PL" dirty="0"/>
          </a:p>
        </p:txBody>
      </p:sp>
      <p:sp>
        <p:nvSpPr>
          <p:cNvPr id="14339" name="Symbol zastępczy zawartości 2"/>
          <p:cNvSpPr>
            <a:spLocks noGrp="1"/>
          </p:cNvSpPr>
          <p:nvPr>
            <p:ph idx="1"/>
          </p:nvPr>
        </p:nvSpPr>
        <p:spPr/>
        <p:txBody>
          <a:bodyPr/>
          <a:lstStyle/>
          <a:p>
            <a:pPr>
              <a:buFont typeface="Wingdings 2" pitchFamily="18" charset="2"/>
              <a:buNone/>
            </a:pPr>
            <a:r>
              <a:rPr lang="pl-PL" altLang="pl-PL" smtClean="0"/>
              <a:t>	</a:t>
            </a:r>
          </a:p>
          <a:p>
            <a:pPr algn="just">
              <a:buFont typeface="Wingdings 2" pitchFamily="18" charset="2"/>
              <a:buNone/>
            </a:pPr>
            <a:r>
              <a:rPr lang="pl-PL" altLang="pl-PL" smtClean="0"/>
              <a:t>	</a:t>
            </a:r>
            <a:r>
              <a:rPr lang="pl-PL" altLang="pl-PL" sz="2800" smtClean="0"/>
              <a:t>387. Gdyby ktoś zabił wolnego człowieka przypadkiem, niechcący, niech go okupi jak został oszacowany, a wróżdy niech się nie żąda, ponieważ uczynił to niechcący.</a:t>
            </a:r>
            <a:endParaRPr lang="pl-PL" altLang="pl-PL" smtClean="0"/>
          </a:p>
          <a:p>
            <a:pPr algn="just">
              <a:buFont typeface="Wingdings 2" pitchFamily="18" charset="2"/>
              <a:buNone/>
            </a:pPr>
            <a:endParaRPr lang="pl-PL" altLang="pl-PL"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356</TotalTime>
  <Words>317</Words>
  <Application>Microsoft Office PowerPoint</Application>
  <PresentationFormat>Pokaz na ekranie (4:3)</PresentationFormat>
  <Paragraphs>114</Paragraphs>
  <Slides>24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24</vt:i4>
      </vt:variant>
    </vt:vector>
  </HeadingPairs>
  <TitlesOfParts>
    <vt:vector size="30" baseType="lpstr">
      <vt:lpstr>Trebuchet MS</vt:lpstr>
      <vt:lpstr>Arial</vt:lpstr>
      <vt:lpstr>Wingdings 2</vt:lpstr>
      <vt:lpstr>Wingdings</vt:lpstr>
      <vt:lpstr>Calibri</vt:lpstr>
      <vt:lpstr>Bogaty</vt:lpstr>
      <vt:lpstr>Prawo karne</vt:lpstr>
      <vt:lpstr>Średniowieczne prawo Karne</vt:lpstr>
      <vt:lpstr>„pierwotne” zasady odpowiedzialności karnej</vt:lpstr>
      <vt:lpstr>Lex Salica (początek VI w.)</vt:lpstr>
      <vt:lpstr>Lex Salica (początek VI w.)</vt:lpstr>
      <vt:lpstr>Lex Salica (początek VI w.)</vt:lpstr>
      <vt:lpstr>Edykt Rotara (643 r.)</vt:lpstr>
      <vt:lpstr>Edykt Rotara (643 r.)</vt:lpstr>
      <vt:lpstr>Edykt Rotara (643 r.)</vt:lpstr>
      <vt:lpstr>Germańskie Zasady Odpowiedzialności Karnej</vt:lpstr>
      <vt:lpstr>Pokój ziemski (1179 r.)</vt:lpstr>
      <vt:lpstr>Zwierciadło Saskie (1220-1235 r.)</vt:lpstr>
      <vt:lpstr>Statut Vicenzy (1264 r.)</vt:lpstr>
      <vt:lpstr>Breve komuny i ludu (piza 1286 r.)</vt:lpstr>
      <vt:lpstr>Wprowadzenie Zasady publicznoprawnej </vt:lpstr>
      <vt:lpstr>Nowożytne Prawo karne - do XVIII w. </vt:lpstr>
      <vt:lpstr>Constitutio criminalis carolina (1532 r.)</vt:lpstr>
      <vt:lpstr>Constitutio criminalis carolina (1532 r.)</vt:lpstr>
      <vt:lpstr>Constitutio criminalis carolina (1532 r.)</vt:lpstr>
      <vt:lpstr>Constitutio criminalis carolina (1532 r.)</vt:lpstr>
      <vt:lpstr>Trzeci Statut Litewski (1588 r.)</vt:lpstr>
      <vt:lpstr>Trzeci Statut Litewski (1588 r.)</vt:lpstr>
      <vt:lpstr>Nowożytne zasady odpowiedzialności karnej (1/2)</vt:lpstr>
      <vt:lpstr>Nowożytne zasady odpowiedzialności karnej (2/2)</vt:lpstr>
    </vt:vector>
  </TitlesOfParts>
  <Company>AGH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karne</dc:title>
  <dc:creator>Michalik</dc:creator>
  <cp:lastModifiedBy>Piotr Michalik</cp:lastModifiedBy>
  <cp:revision>66</cp:revision>
  <dcterms:created xsi:type="dcterms:W3CDTF">2011-04-05T09:36:43Z</dcterms:created>
  <dcterms:modified xsi:type="dcterms:W3CDTF">2015-01-13T08:48:53Z</dcterms:modified>
</cp:coreProperties>
</file>