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375" r:id="rId4"/>
    <p:sldId id="439" r:id="rId5"/>
    <p:sldId id="417" r:id="rId6"/>
    <p:sldId id="440" r:id="rId7"/>
    <p:sldId id="434" r:id="rId8"/>
    <p:sldId id="441" r:id="rId9"/>
    <p:sldId id="418" r:id="rId10"/>
    <p:sldId id="442" r:id="rId11"/>
    <p:sldId id="419" r:id="rId12"/>
    <p:sldId id="443" r:id="rId13"/>
    <p:sldId id="425" r:id="rId14"/>
    <p:sldId id="444" r:id="rId15"/>
    <p:sldId id="445" r:id="rId16"/>
    <p:sldId id="420" r:id="rId17"/>
    <p:sldId id="446" r:id="rId18"/>
    <p:sldId id="435" r:id="rId19"/>
    <p:sldId id="421" r:id="rId20"/>
    <p:sldId id="436" r:id="rId21"/>
    <p:sldId id="422" r:id="rId22"/>
    <p:sldId id="438" r:id="rId23"/>
    <p:sldId id="447" r:id="rId24"/>
    <p:sldId id="437" r:id="rId25"/>
    <p:sldId id="448" r:id="rId26"/>
    <p:sldId id="424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9982" autoAdjust="0"/>
  </p:normalViewPr>
  <p:slideViewPr>
    <p:cSldViewPr>
      <p:cViewPr varScale="1">
        <p:scale>
          <a:sx n="76" d="100"/>
          <a:sy n="76" d="100"/>
        </p:scale>
        <p:origin x="543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453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0109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/>
              <a:t>HISTORIA </a:t>
            </a:r>
            <a:br>
              <a:rPr lang="pl-PL" dirty="0"/>
            </a:br>
            <a:r>
              <a:rPr lang="pl-PL" dirty="0"/>
              <a:t>PRAWA KARNEGO </a:t>
            </a:r>
            <a:br>
              <a:rPr lang="pl-PL" dirty="0"/>
            </a:br>
            <a:r>
              <a:rPr lang="pl-PL" dirty="0"/>
              <a:t>MATERIALNEGO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09" y="4166465"/>
            <a:ext cx="6400800" cy="1695905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Dr hab. Jan Halberda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21" y="263691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800" dirty="0">
                <a:solidFill>
                  <a:srgbClr val="00B0F0"/>
                </a:solidFill>
              </a:rPr>
              <a:t>Obrona konieczna w </a:t>
            </a:r>
            <a:r>
              <a:rPr lang="pl-PL" sz="4800" dirty="0" err="1">
                <a:solidFill>
                  <a:srgbClr val="00B0F0"/>
                </a:solidFill>
              </a:rPr>
              <a:t>Carolinie</a:t>
            </a:r>
            <a:r>
              <a:rPr lang="pl-PL" sz="4800" dirty="0">
                <a:solidFill>
                  <a:srgbClr val="00B0F0"/>
                </a:solidFill>
              </a:rPr>
              <a:t> (1532):</a:t>
            </a:r>
            <a:r>
              <a:rPr lang="pl-PL" sz="4800" dirty="0"/>
              <a:t> „139. Jeśli ktoś działając w prawej obronie koniecznej dla ratowania </a:t>
            </a:r>
            <a:r>
              <a:rPr lang="pl-PL" sz="4800" dirty="0">
                <a:solidFill>
                  <a:schemeClr val="accent2"/>
                </a:solidFill>
              </a:rPr>
              <a:t>swojego</a:t>
            </a:r>
            <a:r>
              <a:rPr lang="pl-PL" sz="4800" dirty="0"/>
              <a:t> </a:t>
            </a:r>
            <a:r>
              <a:rPr lang="pl-PL" sz="4800" dirty="0">
                <a:solidFill>
                  <a:schemeClr val="accent6"/>
                </a:solidFill>
              </a:rPr>
              <a:t>ciała lub życia </a:t>
            </a:r>
            <a:r>
              <a:rPr lang="pl-PL" sz="4800" dirty="0"/>
              <a:t>pozbawi życia tego, kto zmusił go do tej obrony koniecznej, to dlatego nie będzie on w niczym ponosił winy.</a:t>
            </a:r>
          </a:p>
          <a:p>
            <a:pPr>
              <a:buNone/>
            </a:pPr>
            <a:r>
              <a:rPr lang="pl-PL" sz="4800" dirty="0"/>
              <a:t>140. Jeśli kogoś napadnięto lub rzucono się na niego ze </a:t>
            </a:r>
            <a:r>
              <a:rPr lang="pl-PL" sz="4800" dirty="0">
                <a:solidFill>
                  <a:schemeClr val="accent2"/>
                </a:solidFill>
              </a:rPr>
              <a:t>śmiertelną bronią lub narzędziem </a:t>
            </a:r>
            <a:r>
              <a:rPr lang="pl-PL" sz="4800" dirty="0"/>
              <a:t>(…) i napadnięty ulegając przemocy, nie może drogą </a:t>
            </a:r>
            <a:r>
              <a:rPr lang="pl-PL" sz="4800" dirty="0">
                <a:solidFill>
                  <a:schemeClr val="accent2"/>
                </a:solidFill>
              </a:rPr>
              <a:t>ucieczki</a:t>
            </a:r>
            <a:r>
              <a:rPr lang="pl-PL" sz="4800" dirty="0"/>
              <a:t> uchylić się od uszkodzenia ciała (…) to może on bezkarnie bronić swego ciała lub życia drogą prawnej obrony koniecznej.” </a:t>
            </a:r>
          </a:p>
          <a:p>
            <a:endParaRPr lang="pl-PL" sz="4800" dirty="0"/>
          </a:p>
          <a:p>
            <a:r>
              <a:rPr lang="pl-PL" sz="4800" dirty="0" err="1">
                <a:solidFill>
                  <a:srgbClr val="00B0F0"/>
                </a:solidFill>
              </a:rPr>
              <a:t>Vim</a:t>
            </a:r>
            <a:r>
              <a:rPr lang="pl-PL" sz="4800" dirty="0">
                <a:solidFill>
                  <a:srgbClr val="00B0F0"/>
                </a:solidFill>
              </a:rPr>
              <a:t> vi </a:t>
            </a:r>
            <a:r>
              <a:rPr lang="pl-PL" sz="4800" dirty="0" err="1">
                <a:solidFill>
                  <a:srgbClr val="00B0F0"/>
                </a:solidFill>
              </a:rPr>
              <a:t>repellere</a:t>
            </a:r>
            <a:r>
              <a:rPr lang="pl-PL" sz="4800" dirty="0">
                <a:solidFill>
                  <a:srgbClr val="00B0F0"/>
                </a:solidFill>
              </a:rPr>
              <a:t> licet </a:t>
            </a:r>
          </a:p>
          <a:p>
            <a:endParaRPr lang="pl-PL" sz="4800" dirty="0"/>
          </a:p>
          <a:p>
            <a:pPr>
              <a:buNone/>
            </a:pP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78071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>
                <a:solidFill>
                  <a:srgbClr val="00B0F0"/>
                </a:solidFill>
              </a:rPr>
              <a:t>W </a:t>
            </a:r>
            <a:r>
              <a:rPr lang="pl-PL" sz="2000" dirty="0" err="1">
                <a:solidFill>
                  <a:srgbClr val="00B0F0"/>
                </a:solidFill>
              </a:rPr>
              <a:t>landfrydach</a:t>
            </a:r>
            <a:r>
              <a:rPr lang="pl-PL" sz="2000" dirty="0">
                <a:solidFill>
                  <a:srgbClr val="00B0F0"/>
                </a:solidFill>
              </a:rPr>
              <a:t> (np. z 1179): „</a:t>
            </a:r>
            <a:r>
              <a:rPr lang="pl-PL" sz="2000" dirty="0"/>
              <a:t>13. Jeśli podróżujący konno staje przed koniecznością nakarmienia swego wierzchowca, wolno mu sierpem lub nożem nażąć tyle zboża, ile potrzeba by pozwolić swemu koniowi nabrać sił w drodze; ale nie wolno mu stamtąd ze zboża nic zabrać; nie powinien on ścinać trawy, przeciwnie wolno mu samego konia na łące wystarczająco popaść. Kto postąpi inaczej winien jest złamania pokoju.”;</a:t>
            </a:r>
          </a:p>
          <a:p>
            <a:pPr>
              <a:buNone/>
            </a:pPr>
            <a:r>
              <a:rPr lang="pl-PL" sz="2000" dirty="0">
                <a:solidFill>
                  <a:srgbClr val="00B0F0"/>
                </a:solidFill>
              </a:rPr>
              <a:t>w Carolinie (1532): </a:t>
            </a:r>
            <a:r>
              <a:rPr lang="pl-PL" sz="2000" dirty="0"/>
              <a:t>„166. Jeśli ktoś cierpiał z powodu biedy, on sam, jego żona i dzieci i był zmuszony ukraść coś z żywnościowych zapasów, przy tym taka kradzież była nieznaczna i wiadoma, to w takim przypadku sądy winny zwrócić się o radę do znawców prawa.”</a:t>
            </a:r>
          </a:p>
          <a:p>
            <a:pPr>
              <a:buNone/>
            </a:pPr>
            <a:r>
              <a:rPr lang="pl-PL" sz="2000" dirty="0"/>
              <a:t>Nowoczesne definicje w kodeksie </a:t>
            </a:r>
            <a:r>
              <a:rPr lang="pl-PL" sz="2000" dirty="0" err="1"/>
              <a:t>Tagancewa</a:t>
            </a:r>
            <a:r>
              <a:rPr lang="pl-PL" sz="2000" dirty="0"/>
              <a:t> (1903), w polskim </a:t>
            </a:r>
            <a:r>
              <a:rPr lang="pl-PL" sz="2000" dirty="0" err="1"/>
              <a:t>kk</a:t>
            </a:r>
            <a:r>
              <a:rPr lang="pl-PL" sz="2000" dirty="0"/>
              <a:t> (1932). 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>
                <a:solidFill>
                  <a:srgbClr val="00B0F0"/>
                </a:solidFill>
              </a:rPr>
              <a:t>Stan wyższej konieczności – kazuistycznie w </a:t>
            </a:r>
            <a:r>
              <a:rPr lang="pl-PL" sz="2000" dirty="0" err="1">
                <a:solidFill>
                  <a:srgbClr val="00B0F0"/>
                </a:solidFill>
              </a:rPr>
              <a:t>landfrydach</a:t>
            </a:r>
            <a:r>
              <a:rPr lang="pl-PL" sz="2000" dirty="0">
                <a:solidFill>
                  <a:srgbClr val="00B0F0"/>
                </a:solidFill>
              </a:rPr>
              <a:t> (np. z 1179): „</a:t>
            </a:r>
            <a:r>
              <a:rPr lang="pl-PL" sz="2000" dirty="0"/>
              <a:t>13. Jeśli podróżujący konno staje przed koniecznością nakarmienia swego wierzchowca, wolno mu sierpem lub nożem nażąć tyle zboża, ile potrzeba by pozwolić swemu koniowi nabrać sił w drodze; ale nie wolno mu stamtąd ze zboża nic zabrać; nie powinien on ścinać trawy, przeciwnie wolno mu samego konia na łące wystarczająco popaść. Kto postąpi inaczej winien jest złamania pokoju.”;</a:t>
            </a:r>
          </a:p>
          <a:p>
            <a:pPr>
              <a:buNone/>
            </a:pPr>
            <a:r>
              <a:rPr lang="pl-PL" sz="2000" dirty="0">
                <a:solidFill>
                  <a:srgbClr val="00B0F0"/>
                </a:solidFill>
              </a:rPr>
              <a:t>w Carolinie (1532): </a:t>
            </a:r>
            <a:r>
              <a:rPr lang="pl-PL" sz="2000" dirty="0"/>
              <a:t>„166. Jeśli ktoś cierpiał z powodu biedy, on sam, jego żona i dzieci i był zmuszony ukraść coś z żywnościowych zapasów, przy tym taka kradzież była nieznaczna i wiadoma, to w takim przypadku sądy winny zwrócić się o radę do znawców prawa.”</a:t>
            </a:r>
          </a:p>
          <a:p>
            <a:pPr>
              <a:buNone/>
            </a:pPr>
            <a:r>
              <a:rPr lang="pl-PL" sz="2000" dirty="0"/>
              <a:t>Nowoczesne definicje w kodeksie </a:t>
            </a:r>
            <a:r>
              <a:rPr lang="pl-PL" sz="2000" dirty="0" err="1"/>
              <a:t>Tagancewa</a:t>
            </a:r>
            <a:r>
              <a:rPr lang="pl-PL" sz="2000" dirty="0"/>
              <a:t> (1903), w polskim </a:t>
            </a:r>
            <a:r>
              <a:rPr lang="pl-PL" sz="2000" dirty="0" err="1"/>
              <a:t>kk</a:t>
            </a:r>
            <a:r>
              <a:rPr lang="pl-PL" sz="2000" dirty="0"/>
              <a:t> (1932). </a:t>
            </a:r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1034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dirty="0">
                <a:solidFill>
                  <a:srgbClr val="00B0F0"/>
                </a:solidFill>
              </a:rPr>
              <a:t>W Carolinie (1532): </a:t>
            </a:r>
            <a:r>
              <a:rPr lang="pl-PL" sz="2600" dirty="0"/>
              <a:t>„179. Jeśli przestępstwo popełni ten, kto z powodu małoletniości  lub innej niemocy pozbawiony jest rozsądku, należy, jak postanowiono na końcu naszej ustawy, zasięgnąć rady znawców prawa o tym, jak postąpić odpowiednio do okoliczności sprawy i czy wolno wymierzyć karę.” (</a:t>
            </a:r>
            <a:r>
              <a:rPr lang="pl-PL" sz="2600" i="1" dirty="0" err="1"/>
              <a:t>Aktenversendung</a:t>
            </a:r>
            <a:r>
              <a:rPr lang="pl-PL" sz="2600" dirty="0"/>
              <a:t>)</a:t>
            </a:r>
          </a:p>
          <a:p>
            <a:pPr>
              <a:buNone/>
            </a:pPr>
            <a:endParaRPr lang="pl-PL" sz="4800" i="1" dirty="0"/>
          </a:p>
        </p:txBody>
      </p:sp>
      <p:pic>
        <p:nvPicPr>
          <p:cNvPr id="2050" name="Picture 2" descr="C:\Users\Użytkownik\Downloads\De_Constitutio_criminalis_Carolina_(1577)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20346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600" dirty="0">
                <a:solidFill>
                  <a:srgbClr val="00B0F0"/>
                </a:solidFill>
              </a:rPr>
              <a:t>Nieletniość i niepoczytalność w </a:t>
            </a:r>
            <a:r>
              <a:rPr lang="pl-PL" sz="2600" dirty="0" err="1">
                <a:solidFill>
                  <a:srgbClr val="00B0F0"/>
                </a:solidFill>
              </a:rPr>
              <a:t>Carolinie</a:t>
            </a:r>
            <a:r>
              <a:rPr lang="pl-PL" sz="2600" dirty="0">
                <a:solidFill>
                  <a:srgbClr val="00B0F0"/>
                </a:solidFill>
              </a:rPr>
              <a:t> (1532): </a:t>
            </a:r>
            <a:r>
              <a:rPr lang="pl-PL" sz="2600" dirty="0"/>
              <a:t>„179. Jeśli przestępstwo popełni ten, kto z powodu małoletniości  lub innej niemocy pozbawiony jest rozsądku, należy, jak postanowiono na końcu naszej ustawy, zasięgnąć rady znawców prawa o tym, jak postąpić odpowiednio do okoliczności sprawy i czy wolno wymierzyć karę.” (</a:t>
            </a:r>
            <a:r>
              <a:rPr lang="pl-PL" sz="2600" i="1" dirty="0" err="1"/>
              <a:t>Aktenversendung</a:t>
            </a:r>
            <a:r>
              <a:rPr lang="pl-PL" sz="2600" dirty="0"/>
              <a:t>)</a:t>
            </a:r>
          </a:p>
          <a:p>
            <a:pPr>
              <a:buNone/>
            </a:pPr>
            <a:endParaRPr lang="pl-PL" sz="4800" i="1" dirty="0"/>
          </a:p>
        </p:txBody>
      </p:sp>
      <p:pic>
        <p:nvPicPr>
          <p:cNvPr id="2050" name="Picture 2" descr="C:\Users\Użytkownik\Downloads\De_Constitutio_criminalis_Carolina_(1577)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20346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87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stadialne przestępstwa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800" dirty="0"/>
              <a:t>Zamiar [</a:t>
            </a:r>
            <a:r>
              <a:rPr lang="pl-PL" sz="4800" i="1" dirty="0" err="1"/>
              <a:t>Cogitationis</a:t>
            </a:r>
            <a:r>
              <a:rPr lang="pl-PL" sz="4800" i="1" dirty="0"/>
              <a:t> </a:t>
            </a:r>
            <a:r>
              <a:rPr lang="pl-PL" sz="4800" i="1" dirty="0" err="1"/>
              <a:t>poenam</a:t>
            </a:r>
            <a:r>
              <a:rPr lang="pl-PL" sz="4800" i="1" dirty="0"/>
              <a:t> </a:t>
            </a:r>
            <a:r>
              <a:rPr lang="pl-PL" sz="4800" i="1" dirty="0" err="1"/>
              <a:t>nemo</a:t>
            </a:r>
            <a:r>
              <a:rPr lang="pl-PL" sz="4800" i="1" dirty="0"/>
              <a:t> </a:t>
            </a:r>
            <a:r>
              <a:rPr lang="pl-PL" sz="4800" i="1" dirty="0" err="1"/>
              <a:t>patitur</a:t>
            </a:r>
            <a:r>
              <a:rPr lang="pl-PL" sz="4800" dirty="0"/>
              <a:t>] </a:t>
            </a:r>
            <a:r>
              <a:rPr lang="pl-PL" sz="4800" dirty="0">
                <a:sym typeface="Wingdings" pitchFamily="2" charset="2"/>
              </a:rPr>
              <a:t> </a:t>
            </a:r>
            <a:r>
              <a:rPr lang="pl-PL" sz="4800" dirty="0"/>
              <a:t>Przygotowanie </a:t>
            </a:r>
            <a:r>
              <a:rPr lang="pl-PL" sz="4800" dirty="0">
                <a:sym typeface="Wingdings" pitchFamily="2" charset="2"/>
              </a:rPr>
              <a:t> Usiłowanie [</a:t>
            </a:r>
            <a:r>
              <a:rPr lang="pl-PL" sz="4800" i="1" dirty="0" err="1"/>
              <a:t>Cogitare</a:t>
            </a:r>
            <a:r>
              <a:rPr lang="pl-PL" sz="4800" i="1" dirty="0"/>
              <a:t>, </a:t>
            </a:r>
            <a:r>
              <a:rPr lang="pl-PL" sz="4800" i="1" dirty="0" err="1"/>
              <a:t>agere</a:t>
            </a:r>
            <a:r>
              <a:rPr lang="pl-PL" sz="4800" i="1" dirty="0"/>
              <a:t>, non </a:t>
            </a:r>
            <a:r>
              <a:rPr lang="pl-PL" sz="4800" i="1" dirty="0" err="1"/>
              <a:t>perducere</a:t>
            </a:r>
            <a:r>
              <a:rPr lang="pl-PL" sz="4800" i="1" dirty="0"/>
              <a:t> ad </a:t>
            </a:r>
            <a:r>
              <a:rPr lang="pl-PL" sz="4800" i="1" dirty="0" err="1"/>
              <a:t>efectum</a:t>
            </a:r>
            <a:r>
              <a:rPr lang="pl-PL" sz="4800" dirty="0"/>
              <a:t>] </a:t>
            </a:r>
            <a:r>
              <a:rPr lang="pl-PL" sz="4800" dirty="0">
                <a:sym typeface="Wingdings" pitchFamily="2" charset="2"/>
              </a:rPr>
              <a:t> Dokonanie </a:t>
            </a:r>
            <a:endParaRPr lang="pl-PL" sz="4800" dirty="0"/>
          </a:p>
          <a:p>
            <a:pPr>
              <a:buNone/>
            </a:pPr>
            <a:r>
              <a:rPr lang="pl-PL" sz="4800" dirty="0">
                <a:solidFill>
                  <a:srgbClr val="00B0F0"/>
                </a:solidFill>
              </a:rPr>
              <a:t>W Carolinie (1532): </a:t>
            </a:r>
            <a:r>
              <a:rPr lang="pl-PL" sz="4800" dirty="0"/>
              <a:t>„178. Jeśli ktoś usiłowałby popełnić przestępstwo za pomocą takich czynności, które jawnie służyłyby dokonaniu przestępstwa, lecz jednakże wbrew jego  woli w dokonaniu tego przestępstwa przeszkodziłyby mu inne czynności, to za tę swą złą wolę, przejawiającą się w tych działaniach, powinien on  zostać ukarany uwzględniając okoliczności i charakter sprawy, w jednych przypadkach bardziej surowo niż w innych. Dlatego ławnicy winni zasięgnąć rady, czy podlega on karom cielesnym czy karze śmierci.” </a:t>
            </a:r>
          </a:p>
          <a:p>
            <a:pPr>
              <a:buNone/>
            </a:pPr>
            <a:endParaRPr lang="pl-PL" sz="4800" i="1" dirty="0"/>
          </a:p>
        </p:txBody>
      </p:sp>
    </p:spTree>
    <p:extLst>
      <p:ext uri="{BB962C8B-B14F-4D97-AF65-F5344CB8AC3E}">
        <p14:creationId xmlns:p14="http://schemas.microsoft.com/office/powerpoint/2010/main" val="3347339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stadialne przestępstwa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800" dirty="0"/>
              <a:t>Zamiar [</a:t>
            </a:r>
            <a:r>
              <a:rPr lang="pl-PL" sz="4800" i="1" dirty="0" err="1"/>
              <a:t>Cogitationis</a:t>
            </a:r>
            <a:r>
              <a:rPr lang="pl-PL" sz="4800" i="1" dirty="0"/>
              <a:t> </a:t>
            </a:r>
            <a:r>
              <a:rPr lang="pl-PL" sz="4800" i="1" dirty="0" err="1"/>
              <a:t>poenam</a:t>
            </a:r>
            <a:r>
              <a:rPr lang="pl-PL" sz="4800" i="1" dirty="0"/>
              <a:t> </a:t>
            </a:r>
            <a:r>
              <a:rPr lang="pl-PL" sz="4800" i="1" dirty="0" err="1"/>
              <a:t>nemo</a:t>
            </a:r>
            <a:r>
              <a:rPr lang="pl-PL" sz="4800" i="1" dirty="0"/>
              <a:t> </a:t>
            </a:r>
            <a:r>
              <a:rPr lang="pl-PL" sz="4800" i="1" dirty="0" err="1"/>
              <a:t>patitur</a:t>
            </a:r>
            <a:r>
              <a:rPr lang="pl-PL" sz="4800" dirty="0"/>
              <a:t>] </a:t>
            </a:r>
            <a:r>
              <a:rPr lang="pl-PL" sz="4800" dirty="0">
                <a:sym typeface="Wingdings" pitchFamily="2" charset="2"/>
              </a:rPr>
              <a:t> </a:t>
            </a:r>
            <a:r>
              <a:rPr lang="pl-PL" sz="4800" dirty="0"/>
              <a:t>Przygotowanie </a:t>
            </a:r>
            <a:r>
              <a:rPr lang="pl-PL" sz="4800" dirty="0">
                <a:sym typeface="Wingdings" pitchFamily="2" charset="2"/>
              </a:rPr>
              <a:t> Usiłowanie [</a:t>
            </a:r>
            <a:r>
              <a:rPr lang="pl-PL" sz="4800" i="1" dirty="0" err="1"/>
              <a:t>Cogitare</a:t>
            </a:r>
            <a:r>
              <a:rPr lang="pl-PL" sz="4800" i="1" dirty="0"/>
              <a:t>, </a:t>
            </a:r>
            <a:r>
              <a:rPr lang="pl-PL" sz="4800" i="1" dirty="0" err="1"/>
              <a:t>agere</a:t>
            </a:r>
            <a:r>
              <a:rPr lang="pl-PL" sz="4800" i="1" dirty="0"/>
              <a:t>, non </a:t>
            </a:r>
            <a:r>
              <a:rPr lang="pl-PL" sz="4800" i="1" dirty="0" err="1"/>
              <a:t>perducere</a:t>
            </a:r>
            <a:r>
              <a:rPr lang="pl-PL" sz="4800" i="1" dirty="0"/>
              <a:t> ad </a:t>
            </a:r>
            <a:r>
              <a:rPr lang="pl-PL" sz="4800" i="1" dirty="0" err="1"/>
              <a:t>efectum</a:t>
            </a:r>
            <a:r>
              <a:rPr lang="pl-PL" sz="4800" dirty="0"/>
              <a:t>] </a:t>
            </a:r>
            <a:r>
              <a:rPr lang="pl-PL" sz="4800" dirty="0">
                <a:sym typeface="Wingdings" pitchFamily="2" charset="2"/>
              </a:rPr>
              <a:t> Dokonanie </a:t>
            </a:r>
            <a:endParaRPr lang="pl-PL" sz="4800" dirty="0"/>
          </a:p>
          <a:p>
            <a:pPr>
              <a:buNone/>
            </a:pPr>
            <a:r>
              <a:rPr lang="pl-PL" sz="4800" dirty="0">
                <a:solidFill>
                  <a:srgbClr val="00B0F0"/>
                </a:solidFill>
              </a:rPr>
              <a:t>Usiłowanie w </a:t>
            </a:r>
            <a:r>
              <a:rPr lang="pl-PL" sz="4800" dirty="0" err="1">
                <a:solidFill>
                  <a:srgbClr val="00B0F0"/>
                </a:solidFill>
              </a:rPr>
              <a:t>Carolinie</a:t>
            </a:r>
            <a:r>
              <a:rPr lang="pl-PL" sz="4800" dirty="0">
                <a:solidFill>
                  <a:srgbClr val="00B0F0"/>
                </a:solidFill>
              </a:rPr>
              <a:t> (1532): </a:t>
            </a:r>
            <a:r>
              <a:rPr lang="pl-PL" sz="4800" dirty="0"/>
              <a:t>„178. Jeśli ktoś usiłowałby popełnić przestępstwo za pomocą takich czynności, które jawnie służyłyby dokonaniu przestępstwa, lecz jednakże wbrew jego  woli w dokonaniu tego przestępstwa przeszkodziłyby mu inne czynności, to za tę swą złą wolę, przejawiającą się w tych działaniach, powinien on  zostać ukarany uwzględniając okoliczności i charakter sprawy, w jednych przypadkach bardziej surowo niż w innych. Dlatego ławnicy winni zasięgnąć rady, czy podlega on karom cielesnym czy karze śmierci.” </a:t>
            </a:r>
          </a:p>
          <a:p>
            <a:pPr>
              <a:buNone/>
            </a:pPr>
            <a:endParaRPr lang="pl-PL" sz="48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Jaka odpowiedzialność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dirty="0"/>
              <a:t>„140. Jeżeli wolny lub wolna da drugiemu truciznę do wypicia, a ten przyjmie, ale od trucizny nie umrze, ten kto dał truciznę, niech okupi to połową jego </a:t>
            </a:r>
            <a:r>
              <a:rPr lang="pl-PL" sz="2600" dirty="0" err="1"/>
              <a:t>wergeldu</a:t>
            </a:r>
            <a:r>
              <a:rPr lang="pl-PL" sz="2600" dirty="0"/>
              <a:t>, na jaki byłby oszacowany, gdyby zabił.”   </a:t>
            </a:r>
          </a:p>
          <a:p>
            <a:pPr>
              <a:buNone/>
            </a:pPr>
            <a:endParaRPr lang="pl-PL" sz="4800" i="1" dirty="0"/>
          </a:p>
        </p:txBody>
      </p:sp>
      <p:pic>
        <p:nvPicPr>
          <p:cNvPr id="1026" name="Picture 2" descr="C:\Users\Użytkownik\Downloads\RO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2390775" cy="3400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253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Odpowiedzialność obiektywna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dirty="0" err="1">
                <a:solidFill>
                  <a:srgbClr val="FF0000"/>
                </a:solidFill>
              </a:rPr>
              <a:t>Delictum</a:t>
            </a:r>
            <a:r>
              <a:rPr lang="pl-PL" sz="2600" dirty="0">
                <a:solidFill>
                  <a:srgbClr val="FF0000"/>
                </a:solidFill>
              </a:rPr>
              <a:t> </a:t>
            </a:r>
            <a:r>
              <a:rPr lang="pl-PL" sz="2600" dirty="0" err="1">
                <a:solidFill>
                  <a:srgbClr val="FF0000"/>
                </a:solidFill>
              </a:rPr>
              <a:t>sui</a:t>
            </a:r>
            <a:r>
              <a:rPr lang="pl-PL" sz="2600" dirty="0">
                <a:solidFill>
                  <a:srgbClr val="FF0000"/>
                </a:solidFill>
              </a:rPr>
              <a:t> </a:t>
            </a:r>
            <a:r>
              <a:rPr lang="pl-PL" sz="2600" dirty="0" err="1">
                <a:solidFill>
                  <a:srgbClr val="FF0000"/>
                </a:solidFill>
              </a:rPr>
              <a:t>generis</a:t>
            </a:r>
            <a:r>
              <a:rPr lang="pl-PL" sz="2600" dirty="0">
                <a:solidFill>
                  <a:srgbClr val="FF0000"/>
                </a:solidFill>
              </a:rPr>
              <a:t> w Edykcie </a:t>
            </a:r>
            <a:r>
              <a:rPr lang="pl-PL" sz="2600" dirty="0" err="1">
                <a:solidFill>
                  <a:srgbClr val="FF0000"/>
                </a:solidFill>
              </a:rPr>
              <a:t>Rotara</a:t>
            </a:r>
            <a:r>
              <a:rPr lang="pl-PL" sz="2600" dirty="0">
                <a:solidFill>
                  <a:srgbClr val="FF0000"/>
                </a:solidFill>
              </a:rPr>
              <a:t> (643): </a:t>
            </a:r>
            <a:r>
              <a:rPr lang="pl-PL" sz="2600" dirty="0"/>
              <a:t>„140. Jeżeli wolny lub wolna da drugiemu truciznę do wypicia, a ten przyjmie, ale od trucizny nie umrze, ten kto dał truciznę, niech okupi to połową jego </a:t>
            </a:r>
            <a:r>
              <a:rPr lang="pl-PL" sz="2600" dirty="0" err="1"/>
              <a:t>wergeldu</a:t>
            </a:r>
            <a:r>
              <a:rPr lang="pl-PL" sz="2600" dirty="0"/>
              <a:t>, na jaki byłby oszacowany, gdyby zabił.”   </a:t>
            </a:r>
          </a:p>
          <a:p>
            <a:pPr>
              <a:buNone/>
            </a:pPr>
            <a:endParaRPr lang="pl-PL" sz="4800" i="1" dirty="0"/>
          </a:p>
        </p:txBody>
      </p:sp>
      <p:pic>
        <p:nvPicPr>
          <p:cNvPr id="1026" name="Picture 2" descr="C:\Users\Użytkownik\Downloads\RO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2390775" cy="3400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zjawiskowe przestępstwa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Sprawstwo / </a:t>
            </a:r>
          </a:p>
          <a:p>
            <a:pPr>
              <a:buNone/>
            </a:pPr>
            <a:r>
              <a:rPr lang="pl-PL" sz="2400" dirty="0"/>
              <a:t>Podżeganie / </a:t>
            </a:r>
          </a:p>
          <a:p>
            <a:pPr>
              <a:buNone/>
            </a:pPr>
            <a:r>
              <a:rPr lang="pl-PL" sz="2400" dirty="0"/>
              <a:t>Pomocnictwo 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Zerwanie z akcesoryjnością w </a:t>
            </a:r>
            <a:r>
              <a:rPr lang="pl-PL" sz="2400" dirty="0" err="1">
                <a:solidFill>
                  <a:srgbClr val="00B0F0"/>
                </a:solidFill>
              </a:rPr>
              <a:t>Josephinie</a:t>
            </a:r>
            <a:r>
              <a:rPr lang="pl-PL" sz="2400" dirty="0">
                <a:solidFill>
                  <a:srgbClr val="00B0F0"/>
                </a:solidFill>
              </a:rPr>
              <a:t> (1787). </a:t>
            </a:r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Nowoczesne definicje w polskim </a:t>
            </a:r>
            <a:r>
              <a:rPr lang="pl-PL" sz="2400" dirty="0" err="1">
                <a:solidFill>
                  <a:srgbClr val="00B0F0"/>
                </a:solidFill>
              </a:rPr>
              <a:t>kk</a:t>
            </a:r>
            <a:r>
              <a:rPr lang="pl-PL" sz="2400" dirty="0">
                <a:solidFill>
                  <a:srgbClr val="00B0F0"/>
                </a:solidFill>
              </a:rPr>
              <a:t> (1932). </a:t>
            </a:r>
          </a:p>
        </p:txBody>
      </p:sp>
      <p:pic>
        <p:nvPicPr>
          <p:cNvPr id="3074" name="Picture 2" descr="C:\Users\Użytkownik\Downloads\Joseph_II,_Holy_Roman_Emperor_Removed_Monument_in_Lanskro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2870995" cy="3969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Tendencje rozwojowe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3600" i="1" dirty="0"/>
              <a:t>1.</a:t>
            </a:r>
            <a:r>
              <a:rPr lang="pl-PL" sz="3600" i="1" dirty="0">
                <a:solidFill>
                  <a:srgbClr val="FF0000"/>
                </a:solidFill>
              </a:rPr>
              <a:t> Definicja materialna </a:t>
            </a:r>
            <a:r>
              <a:rPr lang="pl-PL" sz="3600" i="1" dirty="0">
                <a:solidFill>
                  <a:srgbClr val="00B0F0"/>
                </a:solidFill>
                <a:sym typeface="Wingdings" pitchFamily="2" charset="2"/>
              </a:rPr>
              <a:t> formalna</a:t>
            </a:r>
          </a:p>
          <a:p>
            <a:pPr>
              <a:buNone/>
            </a:pPr>
            <a:r>
              <a:rPr lang="pl-PL" sz="3600" i="1" dirty="0">
                <a:sym typeface="Wingdings" pitchFamily="2" charset="2"/>
              </a:rPr>
              <a:t>2. </a:t>
            </a:r>
            <a:r>
              <a:rPr lang="pl-PL" sz="3600" i="1" dirty="0">
                <a:solidFill>
                  <a:srgbClr val="FF0000"/>
                </a:solidFill>
                <a:sym typeface="Wingdings" pitchFamily="2" charset="2"/>
              </a:rPr>
              <a:t>Odpowiedzialność obiektywna </a:t>
            </a:r>
            <a:r>
              <a:rPr lang="pl-PL" sz="3600" i="1" dirty="0">
                <a:solidFill>
                  <a:srgbClr val="00B0F0"/>
                </a:solidFill>
                <a:sym typeface="Wingdings" pitchFamily="2" charset="2"/>
              </a:rPr>
              <a:t>  subiektywna</a:t>
            </a:r>
          </a:p>
          <a:p>
            <a:pPr>
              <a:buNone/>
            </a:pPr>
            <a:r>
              <a:rPr lang="pl-PL" sz="3600" i="1" dirty="0">
                <a:sym typeface="Wingdings" pitchFamily="2" charset="2"/>
              </a:rPr>
              <a:t>3. </a:t>
            </a:r>
            <a:r>
              <a:rPr lang="pl-PL" sz="3600" i="1">
                <a:solidFill>
                  <a:srgbClr val="FF0000"/>
                </a:solidFill>
                <a:sym typeface="Wingdings" pitchFamily="2" charset="2"/>
              </a:rPr>
              <a:t>Zasada prywatnoprawna </a:t>
            </a:r>
            <a:r>
              <a:rPr lang="pl-PL" sz="3600" i="1" dirty="0">
                <a:solidFill>
                  <a:srgbClr val="00B0F0"/>
                </a:solidFill>
                <a:sym typeface="Wingdings" pitchFamily="2" charset="2"/>
              </a:rPr>
              <a:t>  publicznoprawna</a:t>
            </a:r>
          </a:p>
          <a:p>
            <a:pPr>
              <a:buNone/>
            </a:pPr>
            <a:r>
              <a:rPr lang="pl-PL" sz="3600" i="1" dirty="0">
                <a:sym typeface="Wingdings" pitchFamily="2" charset="2"/>
              </a:rPr>
              <a:t>4. </a:t>
            </a:r>
            <a:r>
              <a:rPr lang="pl-PL" sz="3600" i="1" dirty="0">
                <a:solidFill>
                  <a:srgbClr val="FF0000"/>
                </a:solidFill>
                <a:sym typeface="Wingdings" pitchFamily="2" charset="2"/>
              </a:rPr>
              <a:t>Odstraszanie </a:t>
            </a:r>
            <a:r>
              <a:rPr lang="pl-PL" sz="3600" i="1" dirty="0">
                <a:solidFill>
                  <a:srgbClr val="00B0F0"/>
                </a:solidFill>
                <a:sym typeface="Wingdings" pitchFamily="2" charset="2"/>
              </a:rPr>
              <a:t> Resocjalizacja</a:t>
            </a:r>
          </a:p>
          <a:p>
            <a:pPr>
              <a:buNone/>
            </a:pPr>
            <a:r>
              <a:rPr lang="pl-PL" sz="3600" i="1" dirty="0">
                <a:sym typeface="Wingdings" pitchFamily="2" charset="2"/>
              </a:rPr>
              <a:t>5. </a:t>
            </a:r>
            <a:r>
              <a:rPr lang="pl-PL" sz="3600" i="1" dirty="0">
                <a:solidFill>
                  <a:srgbClr val="00B0F0"/>
                </a:solidFill>
                <a:sym typeface="Wingdings" pitchFamily="2" charset="2"/>
              </a:rPr>
              <a:t>Zmiany w katalogu przestępstw i kar</a:t>
            </a:r>
          </a:p>
          <a:p>
            <a:pPr>
              <a:buNone/>
            </a:pPr>
            <a:endParaRPr lang="pl-PL" sz="3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Stopnie winy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556792"/>
            <a:ext cx="339472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/>
              <a:t>Umyślna : </a:t>
            </a:r>
          </a:p>
          <a:p>
            <a:r>
              <a:rPr lang="pl-PL" sz="2400" i="1" dirty="0" err="1"/>
              <a:t>Dolus</a:t>
            </a:r>
            <a:r>
              <a:rPr lang="pl-PL" sz="2400" i="1" dirty="0"/>
              <a:t> </a:t>
            </a:r>
            <a:r>
              <a:rPr lang="pl-PL" sz="2400" i="1" dirty="0" err="1"/>
              <a:t>directus</a:t>
            </a:r>
            <a:r>
              <a:rPr lang="pl-PL" sz="2400" i="1" dirty="0"/>
              <a:t>  </a:t>
            </a:r>
          </a:p>
          <a:p>
            <a:r>
              <a:rPr lang="pl-PL" sz="2400" i="1" dirty="0" err="1"/>
              <a:t>Dolus</a:t>
            </a:r>
            <a:r>
              <a:rPr lang="pl-PL" sz="2400" i="1" dirty="0"/>
              <a:t> </a:t>
            </a:r>
            <a:r>
              <a:rPr lang="pl-PL" sz="2400" i="1" dirty="0" err="1"/>
              <a:t>indirectus</a:t>
            </a:r>
            <a:r>
              <a:rPr lang="pl-PL" sz="2400" i="1" dirty="0"/>
              <a:t>  </a:t>
            </a:r>
          </a:p>
          <a:p>
            <a:r>
              <a:rPr lang="pl-PL" sz="2400" i="1" dirty="0" err="1"/>
              <a:t>Dolus</a:t>
            </a:r>
            <a:r>
              <a:rPr lang="pl-PL" sz="2400" i="1" dirty="0"/>
              <a:t> </a:t>
            </a:r>
            <a:r>
              <a:rPr lang="pl-PL" sz="2400" i="1" dirty="0" err="1"/>
              <a:t>eventualis</a:t>
            </a:r>
            <a:r>
              <a:rPr lang="pl-PL" sz="2400" i="1" dirty="0"/>
              <a:t>  </a:t>
            </a:r>
          </a:p>
          <a:p>
            <a:pPr>
              <a:buNone/>
            </a:pPr>
            <a:r>
              <a:rPr lang="pl-PL" sz="2400" dirty="0"/>
              <a:t>Nieumyślna : </a:t>
            </a:r>
          </a:p>
          <a:p>
            <a:r>
              <a:rPr lang="pl-PL" sz="2400" dirty="0"/>
              <a:t>Lekkomyślność </a:t>
            </a:r>
          </a:p>
          <a:p>
            <a:r>
              <a:rPr lang="pl-PL" sz="2400" dirty="0"/>
              <a:t>Niedbalstwo </a:t>
            </a:r>
          </a:p>
          <a:p>
            <a:pPr>
              <a:buNone/>
            </a:pPr>
            <a:endParaRPr lang="pl-PL" sz="2400" i="1" dirty="0"/>
          </a:p>
        </p:txBody>
      </p:sp>
      <p:pic>
        <p:nvPicPr>
          <p:cNvPr id="4098" name="Picture 2" descr="C:\Users\Użytkownik\Downloads\Johann_Benedict_Carpzov_II_von_Martin_Bernigero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2934573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err="1"/>
              <a:t>Dolus</a:t>
            </a:r>
            <a:r>
              <a:rPr lang="pl-PL" i="1" dirty="0"/>
              <a:t> </a:t>
            </a:r>
            <a:r>
              <a:rPr lang="pl-PL" i="1" dirty="0" err="1"/>
              <a:t>indirectus</a:t>
            </a:r>
            <a:r>
              <a:rPr lang="pl-PL" i="1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4829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Opracowany przez Benedykta </a:t>
            </a:r>
            <a:r>
              <a:rPr lang="pl-PL" sz="2400" dirty="0" err="1">
                <a:solidFill>
                  <a:schemeClr val="accent2">
                    <a:lumMod val="75000"/>
                  </a:schemeClr>
                </a:solidFill>
              </a:rPr>
              <a:t>Carpzova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 w XVII w. na podstawie Caroliny (1532): </a:t>
            </a:r>
            <a:r>
              <a:rPr lang="pl-PL" sz="2400" dirty="0"/>
              <a:t>„146. Jeśli ktoś, wykonując dozwoloną pracę w przeznaczonym do tego miejscu lub pomieszczeniu, przy tym niezręcznie, wbrew wszelkim oczekiwaniom i wbrew swojej woli, pozbawi kogoś życia, to może on być w wielu przypadkach uznany za niewinnego, które jednakże nie można w pełni wyliczyć.” </a:t>
            </a:r>
          </a:p>
          <a:p>
            <a:pPr>
              <a:buNone/>
            </a:pP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79"/>
            <a:ext cx="2088232" cy="313888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Co to za forma?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Opracowany w doktrynie niemieckiej na podstawie </a:t>
            </a:r>
            <a:r>
              <a:rPr lang="pl-PL" sz="2400" dirty="0" err="1">
                <a:solidFill>
                  <a:srgbClr val="00B0F0"/>
                </a:solidFill>
              </a:rPr>
              <a:t>kk</a:t>
            </a:r>
            <a:r>
              <a:rPr lang="pl-PL" sz="2400" dirty="0">
                <a:solidFill>
                  <a:srgbClr val="00B0F0"/>
                </a:solidFill>
              </a:rPr>
              <a:t> (1871). </a:t>
            </a:r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Nowoczesna definicja w kodeksie </a:t>
            </a:r>
            <a:r>
              <a:rPr lang="pl-PL" sz="2400" dirty="0" err="1">
                <a:solidFill>
                  <a:srgbClr val="00B0F0"/>
                </a:solidFill>
              </a:rPr>
              <a:t>Tagancewa</a:t>
            </a:r>
            <a:r>
              <a:rPr lang="pl-PL" sz="2400" dirty="0">
                <a:solidFill>
                  <a:srgbClr val="00B0F0"/>
                </a:solidFill>
              </a:rPr>
              <a:t> (1903): </a:t>
            </a:r>
            <a:r>
              <a:rPr lang="pl-PL" sz="2400" dirty="0"/>
              <a:t>„Art. 48. Przestępstwo będzie uważane za umyślne </a:t>
            </a:r>
            <a:r>
              <a:rPr lang="pl-PL" sz="2400" dirty="0" err="1">
                <a:solidFill>
                  <a:schemeClr val="accent3"/>
                </a:solidFill>
              </a:rPr>
              <a:t>nietylko</a:t>
            </a:r>
            <a:r>
              <a:rPr lang="pl-PL" sz="2400" dirty="0">
                <a:solidFill>
                  <a:schemeClr val="accent3"/>
                </a:solidFill>
              </a:rPr>
              <a:t> gdy winowajca pragnął jego popełnienia</a:t>
            </a:r>
            <a:r>
              <a:rPr lang="pl-PL" sz="2400" dirty="0"/>
              <a:t>, lecz także </a:t>
            </a:r>
            <a:r>
              <a:rPr lang="pl-PL" sz="2400" dirty="0">
                <a:solidFill>
                  <a:srgbClr val="00B0F0"/>
                </a:solidFill>
              </a:rPr>
              <a:t>gdy świadomie godził się z nastąpieniem skutku, warunkującego przestępność czynu</a:t>
            </a:r>
            <a:r>
              <a:rPr lang="pl-PL" sz="2400" dirty="0"/>
              <a:t>.”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err="1"/>
              <a:t>Dolus</a:t>
            </a:r>
            <a:r>
              <a:rPr lang="pl-PL" i="1" dirty="0"/>
              <a:t> </a:t>
            </a:r>
            <a:r>
              <a:rPr lang="pl-PL" i="1" dirty="0" err="1"/>
              <a:t>eventualis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Opracowany w doktrynie niemieckiej na podstawie </a:t>
            </a:r>
            <a:r>
              <a:rPr lang="pl-PL" sz="2400" dirty="0" err="1">
                <a:solidFill>
                  <a:srgbClr val="00B0F0"/>
                </a:solidFill>
              </a:rPr>
              <a:t>kk</a:t>
            </a:r>
            <a:r>
              <a:rPr lang="pl-PL" sz="2400" dirty="0">
                <a:solidFill>
                  <a:srgbClr val="00B0F0"/>
                </a:solidFill>
              </a:rPr>
              <a:t> (1871). </a:t>
            </a:r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Nowoczesna definicja w kodeksie </a:t>
            </a:r>
            <a:r>
              <a:rPr lang="pl-PL" sz="2400" dirty="0" err="1">
                <a:solidFill>
                  <a:srgbClr val="00B0F0"/>
                </a:solidFill>
              </a:rPr>
              <a:t>Tagancewa</a:t>
            </a:r>
            <a:r>
              <a:rPr lang="pl-PL" sz="2400" dirty="0">
                <a:solidFill>
                  <a:srgbClr val="00B0F0"/>
                </a:solidFill>
              </a:rPr>
              <a:t> (1903): </a:t>
            </a:r>
            <a:r>
              <a:rPr lang="pl-PL" sz="2400" dirty="0"/>
              <a:t>„Art. 48. Przestępstwo będzie uważane za umyślne </a:t>
            </a:r>
            <a:r>
              <a:rPr lang="pl-PL" sz="2400" dirty="0" err="1">
                <a:solidFill>
                  <a:schemeClr val="accent3"/>
                </a:solidFill>
              </a:rPr>
              <a:t>nietylko</a:t>
            </a:r>
            <a:r>
              <a:rPr lang="pl-PL" sz="2400" dirty="0">
                <a:solidFill>
                  <a:schemeClr val="accent3"/>
                </a:solidFill>
              </a:rPr>
              <a:t> gdy winowajca pragnął jego popełnienia</a:t>
            </a:r>
            <a:r>
              <a:rPr lang="pl-PL" sz="2400" dirty="0"/>
              <a:t>, lecz także </a:t>
            </a:r>
            <a:r>
              <a:rPr lang="pl-PL" sz="2400" dirty="0">
                <a:solidFill>
                  <a:srgbClr val="00B0F0"/>
                </a:solidFill>
              </a:rPr>
              <a:t>gdy świadomie godził się z nastąpieniem skutku, warunkującego przestępność czynu</a:t>
            </a:r>
            <a:r>
              <a:rPr lang="pl-PL" sz="2400" dirty="0"/>
              <a:t>.”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82963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Co to za forma?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/>
              <a:t> </a:t>
            </a:r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Nowoczesna definicja </a:t>
            </a:r>
            <a:r>
              <a:rPr lang="pl-PL" sz="2400" dirty="0">
                <a:solidFill>
                  <a:srgbClr val="00B050"/>
                </a:solidFill>
              </a:rPr>
              <a:t>…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7030A0"/>
                </a:solidFill>
              </a:rPr>
              <a:t>… </a:t>
            </a:r>
            <a:r>
              <a:rPr lang="pl-PL" sz="2400" dirty="0">
                <a:solidFill>
                  <a:srgbClr val="00B0F0"/>
                </a:solidFill>
              </a:rPr>
              <a:t>w kodeksie </a:t>
            </a:r>
            <a:r>
              <a:rPr lang="pl-PL" sz="2400" dirty="0" err="1">
                <a:solidFill>
                  <a:srgbClr val="00B0F0"/>
                </a:solidFill>
              </a:rPr>
              <a:t>Tagancewa</a:t>
            </a:r>
            <a:r>
              <a:rPr lang="pl-PL" sz="2400" dirty="0">
                <a:solidFill>
                  <a:srgbClr val="00B0F0"/>
                </a:solidFill>
              </a:rPr>
              <a:t> </a:t>
            </a:r>
            <a:r>
              <a:rPr lang="pl-PL" sz="2400" dirty="0"/>
              <a:t>(1903): „Przestępstwo będzie uważane za nieostrożne </a:t>
            </a:r>
            <a:r>
              <a:rPr lang="pl-PL" sz="2400" dirty="0" err="1"/>
              <a:t>nietylko</a:t>
            </a:r>
            <a:r>
              <a:rPr lang="pl-PL" sz="2400" dirty="0"/>
              <a:t> gdy winowajca nie przewidział, choć mógł lub powinien był je przewidzieć, lecz także gdy przewidując nastąpienie skutku, warunkującego przestępność czynu, lekkomyślnie przypuszczał, że temu zapobiegnie.”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Wina nieumyślna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/>
              <a:t>Definicja niedbalstwa w </a:t>
            </a:r>
            <a:r>
              <a:rPr lang="pl-PL" sz="2400" dirty="0" err="1"/>
              <a:t>Landrechcie</a:t>
            </a:r>
            <a:r>
              <a:rPr lang="pl-PL" sz="2400" dirty="0"/>
              <a:t> (1794). </a:t>
            </a:r>
          </a:p>
          <a:p>
            <a:pPr>
              <a:buNone/>
            </a:pPr>
            <a:r>
              <a:rPr lang="pl-PL" sz="2400" dirty="0">
                <a:solidFill>
                  <a:srgbClr val="00B0F0"/>
                </a:solidFill>
              </a:rPr>
              <a:t>Nowoczesna definicja </a:t>
            </a:r>
            <a:r>
              <a:rPr lang="pl-PL" sz="2400" dirty="0">
                <a:solidFill>
                  <a:srgbClr val="00B050"/>
                </a:solidFill>
              </a:rPr>
              <a:t>niedbalstwa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7030A0"/>
                </a:solidFill>
              </a:rPr>
              <a:t>lekkomyślności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00B0F0"/>
                </a:solidFill>
              </a:rPr>
              <a:t>w kodeksie </a:t>
            </a:r>
            <a:r>
              <a:rPr lang="pl-PL" sz="2400" dirty="0" err="1">
                <a:solidFill>
                  <a:srgbClr val="00B0F0"/>
                </a:solidFill>
              </a:rPr>
              <a:t>Tagancewa</a:t>
            </a:r>
            <a:r>
              <a:rPr lang="pl-PL" sz="2400" dirty="0">
                <a:solidFill>
                  <a:srgbClr val="00B0F0"/>
                </a:solidFill>
              </a:rPr>
              <a:t> </a:t>
            </a:r>
            <a:r>
              <a:rPr lang="pl-PL" sz="2400" dirty="0"/>
              <a:t>(1903): „Przestępstwo będzie uważane za nieostrożne </a:t>
            </a:r>
            <a:r>
              <a:rPr lang="pl-PL" sz="2400" dirty="0" err="1"/>
              <a:t>nietylko</a:t>
            </a:r>
            <a:r>
              <a:rPr lang="pl-PL" sz="2400" dirty="0"/>
              <a:t> gdy </a:t>
            </a:r>
            <a:r>
              <a:rPr lang="pl-PL" sz="2400" dirty="0">
                <a:solidFill>
                  <a:srgbClr val="00B050"/>
                </a:solidFill>
              </a:rPr>
              <a:t>winowajca nie przewidział, choć mógł lub powinien był je przewidzieć</a:t>
            </a:r>
            <a:r>
              <a:rPr lang="pl-PL" sz="2400" dirty="0"/>
              <a:t>, lecz także gdy </a:t>
            </a:r>
            <a:r>
              <a:rPr lang="pl-PL" sz="2400" dirty="0">
                <a:solidFill>
                  <a:srgbClr val="7030A0"/>
                </a:solidFill>
              </a:rPr>
              <a:t>przewidując nastąpienie skutku, warunkującego przestępność czynu, lekkomyślnie przypuszczał, że temu zapobiegnie</a:t>
            </a:r>
            <a:r>
              <a:rPr lang="pl-PL" sz="2400" dirty="0"/>
              <a:t>.”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81972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4. Racjonalizacja kary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800" dirty="0">
                <a:solidFill>
                  <a:srgbClr val="FF0000"/>
                </a:solidFill>
              </a:rPr>
              <a:t>Przebłaganie bóstwa, </a:t>
            </a:r>
          </a:p>
          <a:p>
            <a:pPr>
              <a:buNone/>
            </a:pPr>
            <a:r>
              <a:rPr lang="pl-PL" sz="4800" dirty="0">
                <a:solidFill>
                  <a:srgbClr val="FF0000"/>
                </a:solidFill>
              </a:rPr>
              <a:t>Wyrównanie rachunków, np. zasada talionu w </a:t>
            </a:r>
            <a:r>
              <a:rPr lang="pl-PL" sz="4800" dirty="0" err="1">
                <a:solidFill>
                  <a:srgbClr val="FF0000"/>
                </a:solidFill>
              </a:rPr>
              <a:t>landfrydzie</a:t>
            </a:r>
            <a:r>
              <a:rPr lang="pl-PL" sz="4800" dirty="0">
                <a:solidFill>
                  <a:srgbClr val="FF0000"/>
                </a:solidFill>
              </a:rPr>
              <a:t> (1224): </a:t>
            </a:r>
            <a:r>
              <a:rPr lang="pl-PL" sz="4800" dirty="0"/>
              <a:t>„5. Kto przeciwko zarządzonemu pokojowi drugiego zabije, powinno mu się ściąć głowę. Kto kogo rani, utraci rękę.”</a:t>
            </a:r>
            <a:r>
              <a:rPr lang="pl-PL" sz="48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4800" dirty="0">
                <a:solidFill>
                  <a:srgbClr val="FF0000"/>
                </a:solidFill>
              </a:rPr>
              <a:t>Odstraszanie, np. w </a:t>
            </a:r>
            <a:r>
              <a:rPr lang="pl-PL" sz="4800" dirty="0" err="1">
                <a:solidFill>
                  <a:srgbClr val="FF0000"/>
                </a:solidFill>
              </a:rPr>
              <a:t>Carolinie</a:t>
            </a:r>
            <a:r>
              <a:rPr lang="pl-PL" sz="4800" dirty="0">
                <a:solidFill>
                  <a:srgbClr val="FF0000"/>
                </a:solidFill>
              </a:rPr>
              <a:t> (1532): </a:t>
            </a:r>
            <a:r>
              <a:rPr lang="pl-PL" sz="4800" dirty="0"/>
              <a:t>130. Podobnych złych przestępców należy dla większego odstraszania innych przed taką lub inną karą śmierci wlec na miejsce kaźni lub szarpać ciało rozżarzonymi szczypcami.</a:t>
            </a:r>
            <a:r>
              <a:rPr lang="pl-PL" sz="48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4800" dirty="0">
                <a:solidFill>
                  <a:srgbClr val="00B0F0"/>
                </a:solidFill>
              </a:rPr>
              <a:t>Resocjalizacja (prewencja indywidualna)</a:t>
            </a:r>
          </a:p>
          <a:p>
            <a:pPr>
              <a:buNone/>
            </a:pPr>
            <a:endParaRPr lang="pl-PL" sz="48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sz="4800" dirty="0"/>
              <a:t>5. Racjonalizacja kary wiąże się z katalogiem kar.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1. Definicja przestępstwa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FF0000"/>
                </a:solidFill>
              </a:rPr>
              <a:t>W Carolinie (1532): </a:t>
            </a:r>
            <a:r>
              <a:rPr lang="pl-PL" sz="2200" dirty="0"/>
              <a:t>“jeżeli jednakże pewien zły czyn, który ze względu na jego zło w pełni wydaje się zasługiwać na ściganie i karę, jednakże w niniejszej ustawie sądowej bądź wcale, bądź niedostatecznie jasno został wyrażony, polecamy co do tego, by […] takowy zły uczynek, przez sąd karny wedle podobieństwa zawartych w niniejszej ordynacji zasad, każdorazowo tak samo rozstrzygnięty został.” </a:t>
            </a:r>
            <a:r>
              <a:rPr lang="pl-PL" sz="22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W </a:t>
            </a:r>
            <a:r>
              <a:rPr lang="pl-PL" sz="2200" dirty="0" err="1">
                <a:solidFill>
                  <a:srgbClr val="00B0F0"/>
                </a:solidFill>
              </a:rPr>
              <a:t>Josephinie</a:t>
            </a:r>
            <a:r>
              <a:rPr lang="pl-PL" sz="2200" dirty="0">
                <a:solidFill>
                  <a:srgbClr val="00B0F0"/>
                </a:solidFill>
              </a:rPr>
              <a:t> (1787): </a:t>
            </a:r>
            <a:r>
              <a:rPr lang="pl-PL" sz="2200" dirty="0"/>
              <a:t>„Art.1.1. Nie każda prawom przeciwna czynność jest kryminalnym  albo tak zwanym gardłowym występkiem: tylko te prawom przeciwne czynności za kryminalne występki poczytane i  sądzone być mają, które jako takie, </a:t>
            </a:r>
            <a:r>
              <a:rPr lang="pl-PL" sz="2200" dirty="0" err="1"/>
              <a:t>nieniejszym</a:t>
            </a:r>
            <a:r>
              <a:rPr lang="pl-PL" sz="2200" dirty="0"/>
              <a:t> prawem uznane są.” </a:t>
            </a:r>
            <a:br>
              <a:rPr lang="pl-PL" sz="2200" dirty="0"/>
            </a:br>
            <a:r>
              <a:rPr lang="pl-PL" sz="2200" dirty="0">
                <a:solidFill>
                  <a:srgbClr val="00B0F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1. Definicja przestępstwa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FF0000"/>
                </a:solidFill>
              </a:rPr>
              <a:t>Materialna w Carolinie (1532): </a:t>
            </a:r>
            <a:r>
              <a:rPr lang="pl-PL" sz="2200" dirty="0"/>
              <a:t>“jeżeli jednakże pewien zły czyn, który ze względu na jego zło w pełni wydaje się zasługiwać na ściganie i karę, jednakże w niniejszej ustawie sądowej bądź wcale, bądź niedostatecznie jasno został wyrażony, polecamy co do tego, by […] takowy zły uczynek, przez sąd karny wedle podobieństwa zawartych w niniejszej ordynacji zasad, każdorazowo tak samo rozstrzygnięty został.” </a:t>
            </a:r>
            <a:r>
              <a:rPr lang="pl-PL" sz="2200" dirty="0">
                <a:solidFill>
                  <a:srgbClr val="FF0000"/>
                </a:solidFill>
              </a:rPr>
              <a:t>= </a:t>
            </a:r>
            <a:r>
              <a:rPr lang="pl-PL" sz="2200" dirty="0" err="1">
                <a:solidFill>
                  <a:srgbClr val="FF0000"/>
                </a:solidFill>
              </a:rPr>
              <a:t>Nullum</a:t>
            </a:r>
            <a:r>
              <a:rPr lang="pl-PL" sz="2200" dirty="0">
                <a:solidFill>
                  <a:srgbClr val="FF0000"/>
                </a:solidFill>
              </a:rPr>
              <a:t> </a:t>
            </a:r>
            <a:r>
              <a:rPr lang="pl-PL" sz="2200" dirty="0" err="1">
                <a:solidFill>
                  <a:srgbClr val="FF0000"/>
                </a:solidFill>
              </a:rPr>
              <a:t>crimen</a:t>
            </a:r>
            <a:r>
              <a:rPr lang="pl-PL" sz="2200" dirty="0">
                <a:solidFill>
                  <a:srgbClr val="FF0000"/>
                </a:solidFill>
              </a:rPr>
              <a:t> sine poena </a:t>
            </a:r>
          </a:p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Formalna w </a:t>
            </a:r>
            <a:r>
              <a:rPr lang="pl-PL" sz="2200" dirty="0" err="1">
                <a:solidFill>
                  <a:srgbClr val="00B0F0"/>
                </a:solidFill>
              </a:rPr>
              <a:t>Josephinie</a:t>
            </a:r>
            <a:r>
              <a:rPr lang="pl-PL" sz="2200" dirty="0">
                <a:solidFill>
                  <a:srgbClr val="00B0F0"/>
                </a:solidFill>
              </a:rPr>
              <a:t> (1787): </a:t>
            </a:r>
            <a:r>
              <a:rPr lang="pl-PL" sz="2200" dirty="0"/>
              <a:t>„Art.1.1. Nie każda prawom przeciwna czynność jest kryminalnym  albo tak zwanym gardłowym występkiem: tylko te prawom przeciwne czynności za kryminalne występki poczytane i  sądzone być mają, które jako takie, </a:t>
            </a:r>
            <a:r>
              <a:rPr lang="pl-PL" sz="2200" dirty="0" err="1"/>
              <a:t>nieniejszym</a:t>
            </a:r>
            <a:r>
              <a:rPr lang="pl-PL" sz="2200" dirty="0"/>
              <a:t> prawem uznane są.” </a:t>
            </a:r>
            <a:br>
              <a:rPr lang="pl-PL" sz="2200" dirty="0"/>
            </a:br>
            <a:r>
              <a:rPr lang="pl-PL" sz="2200" dirty="0">
                <a:solidFill>
                  <a:srgbClr val="00B0F0"/>
                </a:solidFill>
              </a:rPr>
              <a:t>= </a:t>
            </a:r>
            <a:r>
              <a:rPr lang="pl-PL" sz="2200" dirty="0" err="1">
                <a:solidFill>
                  <a:srgbClr val="00B0F0"/>
                </a:solidFill>
              </a:rPr>
              <a:t>Nullum</a:t>
            </a:r>
            <a:r>
              <a:rPr lang="pl-PL" sz="2200" dirty="0">
                <a:solidFill>
                  <a:srgbClr val="00B0F0"/>
                </a:solidFill>
              </a:rPr>
              <a:t> </a:t>
            </a:r>
            <a:r>
              <a:rPr lang="pl-PL" sz="2200" dirty="0" err="1">
                <a:solidFill>
                  <a:srgbClr val="00B0F0"/>
                </a:solidFill>
              </a:rPr>
              <a:t>crimen</a:t>
            </a:r>
            <a:r>
              <a:rPr lang="pl-PL" sz="2200" dirty="0">
                <a:solidFill>
                  <a:srgbClr val="00B0F0"/>
                </a:solidFill>
              </a:rPr>
              <a:t> sine </a:t>
            </a:r>
            <a:r>
              <a:rPr lang="pl-PL" sz="2200" dirty="0" err="1">
                <a:solidFill>
                  <a:srgbClr val="00B0F0"/>
                </a:solidFill>
              </a:rPr>
              <a:t>lege</a:t>
            </a:r>
            <a:r>
              <a:rPr lang="pl-PL" sz="2200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46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2. Podstawa odpowiedzialności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FF0000"/>
                </a:solidFill>
              </a:rPr>
              <a:t>W Edykcie </a:t>
            </a:r>
            <a:r>
              <a:rPr lang="pl-PL" sz="2200" dirty="0" err="1">
                <a:solidFill>
                  <a:srgbClr val="FF0000"/>
                </a:solidFill>
              </a:rPr>
              <a:t>Rotara</a:t>
            </a:r>
            <a:r>
              <a:rPr lang="pl-PL" sz="2200" dirty="0">
                <a:solidFill>
                  <a:srgbClr val="FF0000"/>
                </a:solidFill>
              </a:rPr>
              <a:t> (643):</a:t>
            </a:r>
            <a:r>
              <a:rPr lang="pl-PL" sz="2200" dirty="0"/>
              <a:t> „138. Jeżeli dwóch albo trzech albo więcej ludzi będzie ścinać jedno drzewo i innego człowieka, nadchodzącego, tym drzewem zabiją, wtedy niech ścinający drzewo, ilu by ich było, okupią na równi to zabójstwo. </a:t>
            </a:r>
          </a:p>
          <a:p>
            <a:pPr>
              <a:buNone/>
            </a:pPr>
            <a:r>
              <a:rPr lang="pl-PL" sz="2200" dirty="0"/>
              <a:t>387. Gdyby ktoś zabił wolnego człowieka przypadkiem, niechcący, niech go okupi jak został oszacowany, a wróżdy niech się nie żąda, ponieważ uczynił to niechcący.”</a:t>
            </a:r>
          </a:p>
          <a:p>
            <a:pPr>
              <a:buNone/>
            </a:pPr>
            <a:r>
              <a:rPr lang="pl-PL" sz="2200" i="1" dirty="0"/>
              <a:t> </a:t>
            </a:r>
            <a:endParaRPr lang="pl-PL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2. Podstawa odpowiedzialności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FF0000"/>
                </a:solidFill>
              </a:rPr>
              <a:t>Odpowiedzialność obiektywna (strona przedmiotowa; skutek) w Edykcie </a:t>
            </a:r>
            <a:r>
              <a:rPr lang="pl-PL" sz="2200" dirty="0" err="1">
                <a:solidFill>
                  <a:srgbClr val="FF0000"/>
                </a:solidFill>
              </a:rPr>
              <a:t>Rotara</a:t>
            </a:r>
            <a:r>
              <a:rPr lang="pl-PL" sz="2200" dirty="0">
                <a:solidFill>
                  <a:srgbClr val="FF0000"/>
                </a:solidFill>
              </a:rPr>
              <a:t> (643):</a:t>
            </a:r>
            <a:r>
              <a:rPr lang="pl-PL" sz="2200" dirty="0"/>
              <a:t> „138. Jeżeli dwóch albo trzech albo więcej ludzi będzie ścinać jedno drzewo i innego człowieka, nadchodzącego, tym drzewem zabiją, wtedy niech ścinający drzewo, ilu by ich było, okupią na równi to zabójstwo. </a:t>
            </a:r>
          </a:p>
          <a:p>
            <a:pPr>
              <a:buNone/>
            </a:pPr>
            <a:r>
              <a:rPr lang="pl-PL" sz="2200" dirty="0"/>
              <a:t>387. Gdyby ktoś zabił wolnego człowieka przypadkiem, niechcący, niech go okupi jak został oszacowany, a wróżdy niech się nie żąda, ponieważ uczynił to niechcący.”</a:t>
            </a:r>
          </a:p>
          <a:p>
            <a:pPr>
              <a:buNone/>
            </a:pPr>
            <a:endParaRPr lang="pl-PL" sz="2200" i="1" dirty="0"/>
          </a:p>
          <a:p>
            <a:pPr>
              <a:buNone/>
            </a:pPr>
            <a:r>
              <a:rPr lang="pl-PL" sz="2200" dirty="0"/>
              <a:t>3. Powiązanie </a:t>
            </a:r>
            <a:r>
              <a:rPr lang="pl-PL" sz="2200" dirty="0">
                <a:solidFill>
                  <a:srgbClr val="FF0000"/>
                </a:solidFill>
              </a:rPr>
              <a:t>odpowiedzialności obiektywnej </a:t>
            </a:r>
            <a:r>
              <a:rPr lang="pl-PL" sz="2200" dirty="0"/>
              <a:t>z </a:t>
            </a:r>
            <a:r>
              <a:rPr lang="pl-PL" sz="2200" dirty="0">
                <a:solidFill>
                  <a:srgbClr val="FF0000"/>
                </a:solidFill>
              </a:rPr>
              <a:t>zasadą prywatnoprawną </a:t>
            </a:r>
            <a:r>
              <a:rPr lang="pl-PL" sz="2200" dirty="0"/>
              <a:t>– prawo karne realizowało funkcje odszkodowawcze. </a:t>
            </a:r>
          </a:p>
        </p:txBody>
      </p:sp>
    </p:spTree>
    <p:extLst>
      <p:ext uri="{BB962C8B-B14F-4D97-AF65-F5344CB8AC3E}">
        <p14:creationId xmlns:p14="http://schemas.microsoft.com/office/powerpoint/2010/main" val="18576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2. Podstawa odpowiedzialności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Carolina (1532):</a:t>
            </a:r>
            <a:r>
              <a:rPr lang="pl-PL" sz="2200" dirty="0"/>
              <a:t> „Gdy tymczasem powinno się przestrzegać różnicy między nimi, a mianowicie tak, żeby podążając za zwyczajem, umyślny i działający z rozmysłem morderca podlegał karze łamania kołem, podczas gdy drugi, zadający śmierć w zapalczywości i gniewie, podlegały karze śmierci przez ścięcie mieczem.” </a:t>
            </a:r>
            <a:endParaRPr lang="pl-PL" sz="2200" dirty="0">
              <a:solidFill>
                <a:srgbClr val="00B0F0"/>
              </a:solidFill>
            </a:endParaRPr>
          </a:p>
          <a:p>
            <a:pPr>
              <a:buNone/>
            </a:pPr>
            <a:endParaRPr lang="pl-PL" sz="22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 </a:t>
            </a:r>
            <a:endParaRPr lang="pl-PL" sz="2000" dirty="0"/>
          </a:p>
          <a:p>
            <a:pPr>
              <a:buNone/>
            </a:pPr>
            <a:endParaRPr lang="pl-PL" sz="2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2. Podstawa odpowiedzialności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W kierunku subiektywizacji odpowiedzialności karnej (strona podmiotowa, wina) – prawo kanoniczne, szkoła bolońska, statuty komun włoskich, </a:t>
            </a:r>
            <a:r>
              <a:rPr lang="pl-PL" sz="2200" dirty="0" err="1">
                <a:solidFill>
                  <a:srgbClr val="00B0F0"/>
                </a:solidFill>
              </a:rPr>
              <a:t>landfrydy</a:t>
            </a:r>
            <a:r>
              <a:rPr lang="pl-PL" sz="2200" dirty="0">
                <a:solidFill>
                  <a:srgbClr val="00B0F0"/>
                </a:solidFill>
              </a:rPr>
              <a:t> niemieckie, Carolina (1532):</a:t>
            </a:r>
            <a:r>
              <a:rPr lang="pl-PL" sz="2200" dirty="0"/>
              <a:t> „Gdy tymczasem powinno się przestrzegać różnicy między nimi, a mianowicie tak, żeby podążając za zwyczajem, umyślny i działający z rozmysłem morderca podlegał karze łamania kołem, podczas gdy drugi, zadający śmierć w zapalczywości i gniewie, podlegały karze śmierci przez ścięcie mieczem.” </a:t>
            </a:r>
            <a:r>
              <a:rPr lang="pl-PL" sz="2200" dirty="0">
                <a:solidFill>
                  <a:srgbClr val="00B0F0"/>
                </a:solidFill>
              </a:rPr>
              <a:t>= </a:t>
            </a:r>
            <a:r>
              <a:rPr lang="pl-PL" sz="2200" dirty="0" err="1">
                <a:solidFill>
                  <a:srgbClr val="00B0F0"/>
                </a:solidFill>
              </a:rPr>
              <a:t>Nullum</a:t>
            </a:r>
            <a:r>
              <a:rPr lang="pl-PL" sz="2200" dirty="0">
                <a:solidFill>
                  <a:srgbClr val="00B0F0"/>
                </a:solidFill>
              </a:rPr>
              <a:t> </a:t>
            </a:r>
            <a:r>
              <a:rPr lang="pl-PL" sz="2200" dirty="0" err="1">
                <a:solidFill>
                  <a:srgbClr val="00B0F0"/>
                </a:solidFill>
              </a:rPr>
              <a:t>crimen</a:t>
            </a:r>
            <a:r>
              <a:rPr lang="pl-PL" sz="2200" dirty="0">
                <a:solidFill>
                  <a:srgbClr val="00B0F0"/>
                </a:solidFill>
              </a:rPr>
              <a:t> sine culpa</a:t>
            </a:r>
          </a:p>
          <a:p>
            <a:pPr>
              <a:buNone/>
            </a:pPr>
            <a:endParaRPr lang="pl-PL" sz="22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sz="2200" dirty="0">
                <a:solidFill>
                  <a:srgbClr val="00B0F0"/>
                </a:solidFill>
              </a:rPr>
              <a:t>Subiektywizacja </a:t>
            </a:r>
            <a:r>
              <a:rPr lang="pl-PL" sz="2200" dirty="0"/>
              <a:t>wiąże się wypracowaniem form winy, przyczyn bezkarności, form stadialnych i zjawiskowych przestępstwa.  </a:t>
            </a:r>
            <a:endParaRPr lang="pl-PL" sz="2200" dirty="0">
              <a:solidFill>
                <a:srgbClr val="00B0F0"/>
              </a:solidFill>
            </a:endParaRP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71023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Przyczyny bezkarności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800" dirty="0">
                <a:solidFill>
                  <a:srgbClr val="00B0F0"/>
                </a:solidFill>
              </a:rPr>
              <a:t>W Carolinie (1532):</a:t>
            </a:r>
            <a:r>
              <a:rPr lang="pl-PL" sz="4800" dirty="0"/>
              <a:t> „139. Jeśli ktoś działając w prawej obronie koniecznej dla ratowania swojego ciała lub życia pozbawi życia tego, kto zmusił go do tej obrony koniecznej, to dlatego nie będzie on w niczym ponosił winy.</a:t>
            </a:r>
          </a:p>
          <a:p>
            <a:pPr>
              <a:buNone/>
            </a:pPr>
            <a:r>
              <a:rPr lang="pl-PL" sz="4800" dirty="0"/>
              <a:t>140. Jeśli kogoś napadnięto lub rzucono się na niego ze śmiertelną bronią lub narzędziem (…) i napadnięty ulegając przemocy, nie może drogą ucieczki uchylić się od uszkodzenia ciała (…) to może on bezkarnie bronić swego ciała lub życia drogą prawnej obrony koniecznej.” </a:t>
            </a:r>
          </a:p>
          <a:p>
            <a:endParaRPr lang="pl-PL" sz="4800" dirty="0"/>
          </a:p>
          <a:p>
            <a:r>
              <a:rPr lang="pl-PL" sz="4800" dirty="0">
                <a:solidFill>
                  <a:srgbClr val="00B0F0"/>
                </a:solidFill>
              </a:rPr>
              <a:t> </a:t>
            </a:r>
          </a:p>
          <a:p>
            <a:endParaRPr lang="pl-PL" sz="4800" dirty="0"/>
          </a:p>
          <a:p>
            <a:pPr>
              <a:buNone/>
            </a:pPr>
            <a:endParaRPr lang="pl-PL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1980</Words>
  <Application>Microsoft Office PowerPoint</Application>
  <PresentationFormat>Pokaz na ekranie (4:3)</PresentationFormat>
  <Paragraphs>100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Motyw pakietu Office</vt:lpstr>
      <vt:lpstr>HISTORIA  PRAWA KARNEGO  MATERIALNEGO</vt:lpstr>
      <vt:lpstr>Tendencje rozwojowe</vt:lpstr>
      <vt:lpstr>1. Definicja przestępstwa</vt:lpstr>
      <vt:lpstr>1. Definicja przestępstwa</vt:lpstr>
      <vt:lpstr>2. Podstawa odpowiedzialności</vt:lpstr>
      <vt:lpstr>2. Podstawa odpowiedzialności</vt:lpstr>
      <vt:lpstr>2. Podstawa odpowiedzialności</vt:lpstr>
      <vt:lpstr>2. Podstawa odpowiedzialności</vt:lpstr>
      <vt:lpstr>Przyczyny bezkarności  </vt:lpstr>
      <vt:lpstr>Przyczyny bezkarności  </vt:lpstr>
      <vt:lpstr>Przyczyny bezkarności</vt:lpstr>
      <vt:lpstr>Przyczyny bezkarności</vt:lpstr>
      <vt:lpstr>Przyczyny bezkarności</vt:lpstr>
      <vt:lpstr>Przyczyny bezkarności</vt:lpstr>
      <vt:lpstr>Formy stadialne przestępstwa </vt:lpstr>
      <vt:lpstr>Formy stadialne przestępstwa </vt:lpstr>
      <vt:lpstr>Jaka odpowiedzialność ?</vt:lpstr>
      <vt:lpstr>Odpowiedzialność obiektywna</vt:lpstr>
      <vt:lpstr>Formy zjawiskowe przestępstwa </vt:lpstr>
      <vt:lpstr>Stopnie winy</vt:lpstr>
      <vt:lpstr>Dolus indirectus </vt:lpstr>
      <vt:lpstr>Co to za forma?</vt:lpstr>
      <vt:lpstr>Dolus eventualis</vt:lpstr>
      <vt:lpstr>Co to za forma?</vt:lpstr>
      <vt:lpstr>Wina nieumyślna</vt:lpstr>
      <vt:lpstr>4. Racjonalizacja kary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 Halberda</cp:lastModifiedBy>
  <cp:revision>132</cp:revision>
  <dcterms:created xsi:type="dcterms:W3CDTF">2008-10-10T13:08:16Z</dcterms:created>
  <dcterms:modified xsi:type="dcterms:W3CDTF">2023-10-21T08:30:11Z</dcterms:modified>
</cp:coreProperties>
</file>